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 bookmarkIdSeed="3">
  <p:sldMasterIdLst>
    <p:sldMasterId id="2147483768" r:id="rId1"/>
  </p:sldMasterIdLst>
  <p:notesMasterIdLst>
    <p:notesMasterId r:id="rId20"/>
  </p:notesMasterIdLst>
  <p:handoutMasterIdLst>
    <p:handoutMasterId r:id="rId21"/>
  </p:handoutMasterIdLst>
  <p:sldIdLst>
    <p:sldId id="804" r:id="rId2"/>
    <p:sldId id="805" r:id="rId3"/>
    <p:sldId id="842" r:id="rId4"/>
    <p:sldId id="843" r:id="rId5"/>
    <p:sldId id="778" r:id="rId6"/>
    <p:sldId id="844" r:id="rId7"/>
    <p:sldId id="855" r:id="rId8"/>
    <p:sldId id="858" r:id="rId9"/>
    <p:sldId id="859" r:id="rId10"/>
    <p:sldId id="846" r:id="rId11"/>
    <p:sldId id="852" r:id="rId12"/>
    <p:sldId id="847" r:id="rId13"/>
    <p:sldId id="851" r:id="rId14"/>
    <p:sldId id="850" r:id="rId15"/>
    <p:sldId id="848" r:id="rId16"/>
    <p:sldId id="824" r:id="rId17"/>
    <p:sldId id="860" r:id="rId18"/>
    <p:sldId id="794" r:id="rId19"/>
  </p:sldIdLst>
  <p:sldSz cx="9144000" cy="6858000" type="screen4x3"/>
  <p:notesSz cx="6888163" cy="10018713"/>
  <p:custDataLst>
    <p:tags r:id="rId2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6" userDrawn="1">
          <p15:clr>
            <a:srgbClr val="A4A3A4"/>
          </p15:clr>
        </p15:guide>
        <p15:guide id="2" pos="2971" userDrawn="1">
          <p15:clr>
            <a:srgbClr val="A4A3A4"/>
          </p15:clr>
        </p15:guide>
        <p15:guide id="3" orient="horz" pos="102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ro Castro" initials="SC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3300"/>
    <a:srgbClr val="0066FF"/>
    <a:srgbClr val="00FF00"/>
    <a:srgbClr val="000066"/>
    <a:srgbClr val="003399"/>
    <a:srgbClr val="3399FF"/>
    <a:srgbClr val="0000FF"/>
    <a:srgbClr val="004C92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Estilo Escuro 2 - Ênfase 1/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06799F8-075E-4A3A-A7F6-7FBC6576F1A4}" styleName="Estilo com Tema 2 - Ênfas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6619" autoAdjust="0"/>
  </p:normalViewPr>
  <p:slideViewPr>
    <p:cSldViewPr snapToGrid="0" snapToObjects="1">
      <p:cViewPr varScale="1">
        <p:scale>
          <a:sx n="72" d="100"/>
          <a:sy n="72" d="100"/>
        </p:scale>
        <p:origin x="1266" y="66"/>
      </p:cViewPr>
      <p:guideLst>
        <p:guide orient="horz" pos="1026"/>
        <p:guide pos="2971"/>
        <p:guide orient="horz" pos="102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30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hel%20Camargo\Downloads\e-MEC%20-%20Relat&#243;rio%20-%20Lista%20das%20Institui&#231;&#245;es%20de%20Ensino%20Superior%20no%20cadastro%20e-MEC_06_11_2018%2004_11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BR" dirty="0">
                <a:solidFill>
                  <a:schemeClr val="tx1"/>
                </a:solidFill>
              </a:rPr>
              <a:t>Total</a:t>
            </a:r>
            <a:r>
              <a:rPr lang="pt-BR" baseline="0" dirty="0">
                <a:solidFill>
                  <a:schemeClr val="tx1"/>
                </a:solidFill>
              </a:rPr>
              <a:t>: </a:t>
            </a:r>
            <a:r>
              <a:rPr lang="pt-BR" dirty="0">
                <a:solidFill>
                  <a:schemeClr val="tx1"/>
                </a:solidFill>
              </a:rPr>
              <a:t>82 ICES</a:t>
            </a:r>
          </a:p>
        </c:rich>
      </c:tx>
      <c:layout>
        <c:manualLayout>
          <c:xMode val="edge"/>
          <c:yMode val="edge"/>
          <c:x val="0.64153636026543481"/>
          <c:y val="0.878364081479507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9.3132473567987192E-2"/>
          <c:y val="2.9791546239598975E-2"/>
          <c:w val="0.59421445565948117"/>
          <c:h val="0.8931281542125020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E5B-47AB-9466-7F84DFC0F2D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E5B-47AB-9466-7F84DFC0F2D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E5B-47AB-9466-7F84DFC0F2D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E5B-47AB-9466-7F84DFC0F2D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AE5B-47AB-9466-7F84DFC0F2D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AE5B-47AB-9466-7F84DFC0F2D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AE5B-47AB-9466-7F84DFC0F2D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AE5B-47AB-9466-7F84DFC0F2D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AE5B-47AB-9466-7F84DFC0F2D0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AE5B-47AB-9466-7F84DFC0F2D0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AE5B-47AB-9466-7F84DFC0F2D0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AE5B-47AB-9466-7F84DFC0F2D0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AE5B-47AB-9466-7F84DFC0F2D0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AE5B-47AB-9466-7F84DFC0F2D0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D-AE5B-47AB-9466-7F84DFC0F2D0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F-AE5B-47AB-9466-7F84DFC0F2D0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1-AE5B-47AB-9466-7F84DFC0F2D0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3-AE5B-47AB-9466-7F84DFC0F2D0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5-AE5B-47AB-9466-7F84DFC0F2D0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7-AE5B-47AB-9466-7F84DFC0F2D0}"/>
              </c:ext>
            </c:extLst>
          </c:dPt>
          <c:dPt>
            <c:idx val="20"/>
            <c:bubble3D val="0"/>
            <c:spPr>
              <a:solidFill>
                <a:schemeClr val="accent3">
                  <a:lumMod val="8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9-AE5B-47AB-9466-7F84DFC0F2D0}"/>
              </c:ext>
            </c:extLst>
          </c:dPt>
          <c:dPt>
            <c:idx val="21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B-AE5B-47AB-9466-7F84DFC0F2D0}"/>
              </c:ext>
            </c:extLst>
          </c:dPt>
          <c:dPt>
            <c:idx val="22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D-AE5B-47AB-9466-7F84DFC0F2D0}"/>
              </c:ext>
            </c:extLst>
          </c:dPt>
          <c:dPt>
            <c:idx val="23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F-AE5B-47AB-9466-7F84DFC0F2D0}"/>
              </c:ext>
            </c:extLst>
          </c:dPt>
          <c:dPt>
            <c:idx val="24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1-AE5B-47AB-9466-7F84DFC0F2D0}"/>
              </c:ext>
            </c:extLst>
          </c:dPt>
          <c:dLbls>
            <c:dLbl>
              <c:idx val="7"/>
              <c:spPr>
                <a:noFill/>
                <a:ln>
                  <a:noFill/>
                </a:ln>
                <a:effectLst>
                  <a:glow rad="127000">
                    <a:schemeClr val="bg1"/>
                  </a:glow>
                  <a:softEdge rad="0"/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Aharoni" panose="02010803020104030203" pitchFamily="2" charset="-79"/>
                    </a:defRPr>
                  </a:pPr>
                  <a:endParaRPr lang="pt-B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F-AE5B-47AB-9466-7F84DFC0F2D0}"/>
                </c:ext>
              </c:extLst>
            </c:dLbl>
            <c:spPr>
              <a:noFill/>
              <a:ln>
                <a:noFill/>
              </a:ln>
              <a:effectLst>
                <a:softEdge rad="0"/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Aharoni" panose="02010803020104030203" pitchFamily="2" charset="-79"/>
                  </a:defRPr>
                </a:pPr>
                <a:endParaRPr lang="pt-BR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Planilha5!$A$3:$A$27</c:f>
              <c:strCache>
                <c:ptCount val="25"/>
                <c:pt idx="0">
                  <c:v>DF</c:v>
                </c:pt>
                <c:pt idx="1">
                  <c:v>GO</c:v>
                </c:pt>
                <c:pt idx="2">
                  <c:v>MG</c:v>
                </c:pt>
                <c:pt idx="3">
                  <c:v>MS</c:v>
                </c:pt>
                <c:pt idx="4">
                  <c:v>PE</c:v>
                </c:pt>
                <c:pt idx="5">
                  <c:v>PR</c:v>
                </c:pt>
                <c:pt idx="6">
                  <c:v>RJ</c:v>
                </c:pt>
                <c:pt idx="7">
                  <c:v>RS</c:v>
                </c:pt>
                <c:pt idx="8">
                  <c:v>SC</c:v>
                </c:pt>
                <c:pt idx="9">
                  <c:v>SP</c:v>
                </c:pt>
                <c:pt idx="10">
                  <c:v>MT</c:v>
                </c:pt>
                <c:pt idx="11">
                  <c:v>TO</c:v>
                </c:pt>
                <c:pt idx="12">
                  <c:v>AC</c:v>
                </c:pt>
                <c:pt idx="13">
                  <c:v>AM</c:v>
                </c:pt>
                <c:pt idx="14">
                  <c:v>RR</c:v>
                </c:pt>
                <c:pt idx="15">
                  <c:v>RO</c:v>
                </c:pt>
                <c:pt idx="16">
                  <c:v>MA</c:v>
                </c:pt>
                <c:pt idx="17">
                  <c:v>ES</c:v>
                </c:pt>
                <c:pt idx="18">
                  <c:v>BA</c:v>
                </c:pt>
                <c:pt idx="19">
                  <c:v>AL</c:v>
                </c:pt>
                <c:pt idx="20">
                  <c:v>RN</c:v>
                </c:pt>
                <c:pt idx="21">
                  <c:v>CE</c:v>
                </c:pt>
                <c:pt idx="22">
                  <c:v>PB</c:v>
                </c:pt>
                <c:pt idx="23">
                  <c:v>SE</c:v>
                </c:pt>
                <c:pt idx="24">
                  <c:v>PA</c:v>
                </c:pt>
              </c:strCache>
            </c:strRef>
          </c:cat>
          <c:val>
            <c:numRef>
              <c:f>Planilha5!$B$3:$B$27</c:f>
              <c:numCache>
                <c:formatCode>General</c:formatCode>
                <c:ptCount val="25"/>
                <c:pt idx="0">
                  <c:v>1</c:v>
                </c:pt>
                <c:pt idx="1">
                  <c:v>1</c:v>
                </c:pt>
                <c:pt idx="2">
                  <c:v>5</c:v>
                </c:pt>
                <c:pt idx="3">
                  <c:v>1</c:v>
                </c:pt>
                <c:pt idx="4">
                  <c:v>4</c:v>
                </c:pt>
                <c:pt idx="5">
                  <c:v>4</c:v>
                </c:pt>
                <c:pt idx="6">
                  <c:v>6</c:v>
                </c:pt>
                <c:pt idx="7">
                  <c:v>30</c:v>
                </c:pt>
                <c:pt idx="8">
                  <c:v>12</c:v>
                </c:pt>
                <c:pt idx="9">
                  <c:v>18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2-AE5B-47AB-9466-7F84DFC0F2D0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7456178715788002"/>
          <c:y val="3.6050893507800323E-2"/>
          <c:w val="0.11482795154981525"/>
          <c:h val="0.96394910649219967"/>
        </c:manualLayout>
      </c:layout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3CFC59-CF30-426E-A313-6F25FEA92AA3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3E6308B9-16A5-4C67-AA17-574529156B70}">
      <dgm:prSet phldrT="[Texto]" custT="1"/>
      <dgm:spPr/>
      <dgm:t>
        <a:bodyPr/>
        <a:lstStyle/>
        <a:p>
          <a:r>
            <a:rPr lang="pt-BR" sz="2400" dirty="0"/>
            <a:t>Arranjo institucional</a:t>
          </a:r>
        </a:p>
      </dgm:t>
    </dgm:pt>
    <dgm:pt modelId="{34E8B285-C16C-4865-AC5D-7132096A4805}" type="parTrans" cxnId="{B8E6BE6A-C698-43A9-ACCE-9BD7E5E06A71}">
      <dgm:prSet/>
      <dgm:spPr/>
      <dgm:t>
        <a:bodyPr/>
        <a:lstStyle/>
        <a:p>
          <a:endParaRPr lang="pt-BR" sz="2400"/>
        </a:p>
      </dgm:t>
    </dgm:pt>
    <dgm:pt modelId="{DBBB80C0-DC34-406A-96D2-48701AECDDCD}" type="sibTrans" cxnId="{B8E6BE6A-C698-43A9-ACCE-9BD7E5E06A71}">
      <dgm:prSet/>
      <dgm:spPr/>
      <dgm:t>
        <a:bodyPr/>
        <a:lstStyle/>
        <a:p>
          <a:endParaRPr lang="pt-BR" sz="2400"/>
        </a:p>
      </dgm:t>
    </dgm:pt>
    <dgm:pt modelId="{6AD17753-AF62-4A06-B28B-87548AB6EBEF}">
      <dgm:prSet phldrT="[Texto]" custT="1"/>
      <dgm:spPr/>
      <dgm:t>
        <a:bodyPr/>
        <a:lstStyle/>
        <a:p>
          <a:r>
            <a:rPr lang="pt-BR" sz="2400" dirty="0"/>
            <a:t>Competição</a:t>
          </a:r>
        </a:p>
      </dgm:t>
    </dgm:pt>
    <dgm:pt modelId="{ACE63B1E-E34C-43CF-A22B-F96828957D08}" type="parTrans" cxnId="{6E28A5DD-CB3F-4953-989E-8CA0E89EFA44}">
      <dgm:prSet/>
      <dgm:spPr/>
      <dgm:t>
        <a:bodyPr/>
        <a:lstStyle/>
        <a:p>
          <a:endParaRPr lang="pt-BR" sz="2400"/>
        </a:p>
      </dgm:t>
    </dgm:pt>
    <dgm:pt modelId="{7A6D1016-BB60-45DF-9B2F-62D31E341267}" type="sibTrans" cxnId="{6E28A5DD-CB3F-4953-989E-8CA0E89EFA44}">
      <dgm:prSet/>
      <dgm:spPr/>
      <dgm:t>
        <a:bodyPr/>
        <a:lstStyle/>
        <a:p>
          <a:endParaRPr lang="pt-BR" sz="2400"/>
        </a:p>
      </dgm:t>
    </dgm:pt>
    <dgm:pt modelId="{5DD9A60B-FA13-4BB6-9765-5DFB1DF77AB0}">
      <dgm:prSet custT="1"/>
      <dgm:spPr/>
      <dgm:t>
        <a:bodyPr/>
        <a:lstStyle/>
        <a:p>
          <a:r>
            <a:rPr lang="pt-BR" sz="2400" dirty="0"/>
            <a:t>Pode ser atualizado para maior reconhecimento</a:t>
          </a:r>
        </a:p>
      </dgm:t>
    </dgm:pt>
    <dgm:pt modelId="{C63568A2-23DE-4E84-9BE2-8E666DF42FF6}" type="parTrans" cxnId="{3B63DA2A-1178-49D7-9235-1FF151CECAF4}">
      <dgm:prSet/>
      <dgm:spPr/>
      <dgm:t>
        <a:bodyPr/>
        <a:lstStyle/>
        <a:p>
          <a:endParaRPr lang="pt-BR" sz="2400"/>
        </a:p>
      </dgm:t>
    </dgm:pt>
    <dgm:pt modelId="{74A23100-698D-40E2-8722-3DFC6DD0A669}" type="sibTrans" cxnId="{3B63DA2A-1178-49D7-9235-1FF151CECAF4}">
      <dgm:prSet/>
      <dgm:spPr/>
      <dgm:t>
        <a:bodyPr/>
        <a:lstStyle/>
        <a:p>
          <a:endParaRPr lang="pt-BR" sz="2400"/>
        </a:p>
      </dgm:t>
    </dgm:pt>
    <dgm:pt modelId="{9BC1CA56-97CF-4EC3-A24F-3C713213F07D}">
      <dgm:prSet phldrT="[Texto]" custT="1"/>
      <dgm:spPr/>
      <dgm:t>
        <a:bodyPr/>
        <a:lstStyle/>
        <a:p>
          <a:r>
            <a:rPr lang="pt-BR" sz="2400" dirty="0"/>
            <a:t>Sustentabilidade</a:t>
          </a:r>
        </a:p>
      </dgm:t>
    </dgm:pt>
    <dgm:pt modelId="{3F3054D5-091D-4565-9D44-959CA9AAD472}" type="parTrans" cxnId="{5FAD705C-C8CE-4AF7-973F-9AC6B42510DB}">
      <dgm:prSet/>
      <dgm:spPr/>
      <dgm:t>
        <a:bodyPr/>
        <a:lstStyle/>
        <a:p>
          <a:endParaRPr lang="pt-BR" sz="2400"/>
        </a:p>
      </dgm:t>
    </dgm:pt>
    <dgm:pt modelId="{AE873312-C6A4-48C8-8C5D-DEA1C9E61284}" type="sibTrans" cxnId="{5FAD705C-C8CE-4AF7-973F-9AC6B42510DB}">
      <dgm:prSet/>
      <dgm:spPr/>
      <dgm:t>
        <a:bodyPr/>
        <a:lstStyle/>
        <a:p>
          <a:endParaRPr lang="pt-BR" sz="2400"/>
        </a:p>
      </dgm:t>
    </dgm:pt>
    <dgm:pt modelId="{31FF7E5C-5C7B-4DA8-98E8-36619B68FDAA}">
      <dgm:prSet custT="1"/>
      <dgm:spPr/>
      <dgm:t>
        <a:bodyPr/>
        <a:lstStyle/>
        <a:p>
          <a:r>
            <a:rPr lang="pt-BR" sz="2400" dirty="0"/>
            <a:t>IES particulares e públicas</a:t>
          </a:r>
        </a:p>
      </dgm:t>
    </dgm:pt>
    <dgm:pt modelId="{54CC4FBC-79D0-4490-A02F-DF1703F1695F}" type="parTrans" cxnId="{D3D085D2-F24C-4721-86AF-C9298040AA52}">
      <dgm:prSet/>
      <dgm:spPr/>
      <dgm:t>
        <a:bodyPr/>
        <a:lstStyle/>
        <a:p>
          <a:endParaRPr lang="pt-BR" sz="2400"/>
        </a:p>
      </dgm:t>
    </dgm:pt>
    <dgm:pt modelId="{53022F1C-C602-49DA-8BF5-AD3C32A00607}" type="sibTrans" cxnId="{D3D085D2-F24C-4721-86AF-C9298040AA52}">
      <dgm:prSet/>
      <dgm:spPr/>
      <dgm:t>
        <a:bodyPr/>
        <a:lstStyle/>
        <a:p>
          <a:endParaRPr lang="pt-BR" sz="2400"/>
        </a:p>
      </dgm:t>
    </dgm:pt>
    <dgm:pt modelId="{305BBB99-801B-4309-998D-CB40E93889A5}">
      <dgm:prSet phldrT="[Texto]" custT="1"/>
      <dgm:spPr/>
      <dgm:t>
        <a:bodyPr/>
        <a:lstStyle/>
        <a:p>
          <a:r>
            <a:rPr lang="pt-BR" sz="2400" dirty="0"/>
            <a:t>Crise econômica</a:t>
          </a:r>
        </a:p>
      </dgm:t>
    </dgm:pt>
    <dgm:pt modelId="{5B39BF8E-613F-4147-9799-28A654122CE1}" type="parTrans" cxnId="{AD9AB4A5-9FD4-4590-88E8-5F053E29F9F5}">
      <dgm:prSet/>
      <dgm:spPr/>
      <dgm:t>
        <a:bodyPr/>
        <a:lstStyle/>
        <a:p>
          <a:endParaRPr lang="pt-BR" sz="2400"/>
        </a:p>
      </dgm:t>
    </dgm:pt>
    <dgm:pt modelId="{FFF28F95-F816-430A-9B56-782C4F3A5D75}" type="sibTrans" cxnId="{AD9AB4A5-9FD4-4590-88E8-5F053E29F9F5}">
      <dgm:prSet/>
      <dgm:spPr/>
      <dgm:t>
        <a:bodyPr/>
        <a:lstStyle/>
        <a:p>
          <a:endParaRPr lang="pt-BR" sz="2400"/>
        </a:p>
      </dgm:t>
    </dgm:pt>
    <dgm:pt modelId="{488CB23C-1891-48B1-873B-8F95BFBCBA6D}">
      <dgm:prSet custT="1"/>
      <dgm:spPr/>
      <dgm:t>
        <a:bodyPr/>
        <a:lstStyle/>
        <a:p>
          <a:r>
            <a:rPr lang="pt-BR" sz="2400" dirty="0"/>
            <a:t>Terceiro Setor</a:t>
          </a:r>
        </a:p>
      </dgm:t>
    </dgm:pt>
    <dgm:pt modelId="{1FF08411-B652-4D72-AB21-ECB2F422814A}" type="parTrans" cxnId="{60D91515-E81C-4455-AD6B-7233AB7B22BB}">
      <dgm:prSet/>
      <dgm:spPr/>
      <dgm:t>
        <a:bodyPr/>
        <a:lstStyle/>
        <a:p>
          <a:endParaRPr lang="pt-BR" sz="2400"/>
        </a:p>
      </dgm:t>
    </dgm:pt>
    <dgm:pt modelId="{B78F77A1-290C-4006-996A-330344B4D1C2}" type="sibTrans" cxnId="{60D91515-E81C-4455-AD6B-7233AB7B22BB}">
      <dgm:prSet/>
      <dgm:spPr/>
      <dgm:t>
        <a:bodyPr/>
        <a:lstStyle/>
        <a:p>
          <a:endParaRPr lang="pt-BR" sz="2400"/>
        </a:p>
      </dgm:t>
    </dgm:pt>
    <dgm:pt modelId="{D02EFA55-7040-48D4-A981-E2327EF67533}">
      <dgm:prSet phldrT="[Texto]" custT="1"/>
      <dgm:spPr/>
      <dgm:t>
        <a:bodyPr/>
        <a:lstStyle/>
        <a:p>
          <a:r>
            <a:rPr lang="pt-BR" sz="2400" dirty="0"/>
            <a:t>Dependência de incentivos fiscais</a:t>
          </a:r>
        </a:p>
      </dgm:t>
    </dgm:pt>
    <dgm:pt modelId="{43BAC71B-D6A4-4BE4-9821-A47C2CF42248}" type="parTrans" cxnId="{89210DE7-0505-4CAB-A029-CE9377EC160C}">
      <dgm:prSet/>
      <dgm:spPr/>
      <dgm:t>
        <a:bodyPr/>
        <a:lstStyle/>
        <a:p>
          <a:endParaRPr lang="pt-BR" sz="2400"/>
        </a:p>
      </dgm:t>
    </dgm:pt>
    <dgm:pt modelId="{AD29486E-6946-4807-97C9-EFF1E5D36668}" type="sibTrans" cxnId="{89210DE7-0505-4CAB-A029-CE9377EC160C}">
      <dgm:prSet/>
      <dgm:spPr/>
      <dgm:t>
        <a:bodyPr/>
        <a:lstStyle/>
        <a:p>
          <a:endParaRPr lang="pt-BR" sz="2400"/>
        </a:p>
      </dgm:t>
    </dgm:pt>
    <dgm:pt modelId="{AA85BDE1-92AD-420B-90FE-FBF10DADF36A}">
      <dgm:prSet phldrT="[Texto]" custT="1"/>
      <dgm:spPr/>
      <dgm:t>
        <a:bodyPr/>
        <a:lstStyle/>
        <a:p>
          <a:r>
            <a:rPr lang="pt-BR" sz="2400" dirty="0"/>
            <a:t>Envelhecimento da população</a:t>
          </a:r>
        </a:p>
      </dgm:t>
    </dgm:pt>
    <dgm:pt modelId="{8E8B489D-B872-4371-910A-19CF66206E05}" type="parTrans" cxnId="{732A6129-4770-4021-91D2-D653701A9220}">
      <dgm:prSet/>
      <dgm:spPr/>
      <dgm:t>
        <a:bodyPr/>
        <a:lstStyle/>
        <a:p>
          <a:endParaRPr lang="pt-BR" sz="2400"/>
        </a:p>
      </dgm:t>
    </dgm:pt>
    <dgm:pt modelId="{B80B739C-4259-4730-8EDC-3D96FDD70979}" type="sibTrans" cxnId="{732A6129-4770-4021-91D2-D653701A9220}">
      <dgm:prSet/>
      <dgm:spPr/>
      <dgm:t>
        <a:bodyPr/>
        <a:lstStyle/>
        <a:p>
          <a:endParaRPr lang="pt-BR" sz="2400"/>
        </a:p>
      </dgm:t>
    </dgm:pt>
    <dgm:pt modelId="{4D364874-AF5D-46A9-BE9A-762002F74322}" type="pres">
      <dgm:prSet presAssocID="{733CFC59-CF30-426E-A313-6F25FEA92AA3}" presName="Name0" presStyleCnt="0">
        <dgm:presLayoutVars>
          <dgm:dir/>
          <dgm:animLvl val="lvl"/>
          <dgm:resizeHandles val="exact"/>
        </dgm:presLayoutVars>
      </dgm:prSet>
      <dgm:spPr/>
    </dgm:pt>
    <dgm:pt modelId="{FBA7CA05-1AE6-4DB4-B9F1-2FD4223E433E}" type="pres">
      <dgm:prSet presAssocID="{6AD17753-AF62-4A06-B28B-87548AB6EBEF}" presName="linNode" presStyleCnt="0"/>
      <dgm:spPr/>
    </dgm:pt>
    <dgm:pt modelId="{BED78366-4F91-49AA-BAEC-77EDA0D2D6DB}" type="pres">
      <dgm:prSet presAssocID="{6AD17753-AF62-4A06-B28B-87548AB6EBEF}" presName="parentText" presStyleLbl="node1" presStyleIdx="0" presStyleCnt="3" custLinFactY="-5002" custLinFactNeighborX="-2102" custLinFactNeighborY="-100000">
        <dgm:presLayoutVars>
          <dgm:chMax val="1"/>
          <dgm:bulletEnabled val="1"/>
        </dgm:presLayoutVars>
      </dgm:prSet>
      <dgm:spPr/>
    </dgm:pt>
    <dgm:pt modelId="{529B9845-E860-4856-982C-FA64B96CA661}" type="pres">
      <dgm:prSet presAssocID="{6AD17753-AF62-4A06-B28B-87548AB6EBEF}" presName="descendantText" presStyleLbl="alignAccFollowNode1" presStyleIdx="0" presStyleCnt="3" custLinFactNeighborY="0">
        <dgm:presLayoutVars>
          <dgm:bulletEnabled val="1"/>
        </dgm:presLayoutVars>
      </dgm:prSet>
      <dgm:spPr/>
    </dgm:pt>
    <dgm:pt modelId="{67B058FA-D19E-48C7-BD14-BFB026A8F974}" type="pres">
      <dgm:prSet presAssocID="{7A6D1016-BB60-45DF-9B2F-62D31E341267}" presName="sp" presStyleCnt="0"/>
      <dgm:spPr/>
    </dgm:pt>
    <dgm:pt modelId="{82CC1C58-84B1-4B20-A968-B712038A499E}" type="pres">
      <dgm:prSet presAssocID="{9BC1CA56-97CF-4EC3-A24F-3C713213F07D}" presName="linNode" presStyleCnt="0"/>
      <dgm:spPr/>
    </dgm:pt>
    <dgm:pt modelId="{3AEEC3D9-0D51-4C79-BA5C-85F0A7773484}" type="pres">
      <dgm:prSet presAssocID="{9BC1CA56-97CF-4EC3-A24F-3C713213F07D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D56691AF-BFC3-4A9E-90A1-060998ED1105}" type="pres">
      <dgm:prSet presAssocID="{9BC1CA56-97CF-4EC3-A24F-3C713213F07D}" presName="descendantText" presStyleLbl="alignAccFollowNode1" presStyleIdx="1" presStyleCnt="3" custLinFactNeighborY="-3476">
        <dgm:presLayoutVars>
          <dgm:bulletEnabled val="1"/>
        </dgm:presLayoutVars>
      </dgm:prSet>
      <dgm:spPr/>
    </dgm:pt>
    <dgm:pt modelId="{435B36DB-CA3A-466E-BD06-A1D17EADB9F5}" type="pres">
      <dgm:prSet presAssocID="{AE873312-C6A4-48C8-8C5D-DEA1C9E61284}" presName="sp" presStyleCnt="0"/>
      <dgm:spPr/>
    </dgm:pt>
    <dgm:pt modelId="{087DC256-4F9D-4683-B81F-46EE7F3924C9}" type="pres">
      <dgm:prSet presAssocID="{3E6308B9-16A5-4C67-AA17-574529156B70}" presName="linNode" presStyleCnt="0"/>
      <dgm:spPr/>
    </dgm:pt>
    <dgm:pt modelId="{33057947-9AD5-4B43-887F-71B5C5A8E3EF}" type="pres">
      <dgm:prSet presAssocID="{3E6308B9-16A5-4C67-AA17-574529156B70}" presName="parentText" presStyleLbl="node1" presStyleIdx="2" presStyleCnt="3" custLinFactNeighborY="152">
        <dgm:presLayoutVars>
          <dgm:chMax val="1"/>
          <dgm:bulletEnabled val="1"/>
        </dgm:presLayoutVars>
      </dgm:prSet>
      <dgm:spPr/>
    </dgm:pt>
    <dgm:pt modelId="{F0E1617F-13FF-4900-A2FA-188B38E007F0}" type="pres">
      <dgm:prSet presAssocID="{3E6308B9-16A5-4C67-AA17-574529156B70}" presName="descendantText" presStyleLbl="alignAccFollowNode1" presStyleIdx="2" presStyleCnt="3" custLinFactNeighborY="0">
        <dgm:presLayoutVars>
          <dgm:bulletEnabled val="1"/>
        </dgm:presLayoutVars>
      </dgm:prSet>
      <dgm:spPr/>
    </dgm:pt>
  </dgm:ptLst>
  <dgm:cxnLst>
    <dgm:cxn modelId="{27517E05-37D1-45A3-A57B-4DA320D6D68D}" type="presOf" srcId="{AA85BDE1-92AD-420B-90FE-FBF10DADF36A}" destId="{D56691AF-BFC3-4A9E-90A1-060998ED1105}" srcOrd="0" destOrd="2" presId="urn:microsoft.com/office/officeart/2005/8/layout/vList5"/>
    <dgm:cxn modelId="{D8365107-4661-4DA2-AEC8-D2FD777C7B56}" type="presOf" srcId="{488CB23C-1891-48B1-873B-8F95BFBCBA6D}" destId="{529B9845-E860-4856-982C-FA64B96CA661}" srcOrd="0" destOrd="1" presId="urn:microsoft.com/office/officeart/2005/8/layout/vList5"/>
    <dgm:cxn modelId="{60D91515-E81C-4455-AD6B-7233AB7B22BB}" srcId="{6AD17753-AF62-4A06-B28B-87548AB6EBEF}" destId="{488CB23C-1891-48B1-873B-8F95BFBCBA6D}" srcOrd="1" destOrd="0" parTransId="{1FF08411-B652-4D72-AB21-ECB2F422814A}" sibTransId="{B78F77A1-290C-4006-996A-330344B4D1C2}"/>
    <dgm:cxn modelId="{A6825021-F05B-47CC-A077-EF44E3FE4293}" type="presOf" srcId="{31FF7E5C-5C7B-4DA8-98E8-36619B68FDAA}" destId="{529B9845-E860-4856-982C-FA64B96CA661}" srcOrd="0" destOrd="0" presId="urn:microsoft.com/office/officeart/2005/8/layout/vList5"/>
    <dgm:cxn modelId="{732A6129-4770-4021-91D2-D653701A9220}" srcId="{9BC1CA56-97CF-4EC3-A24F-3C713213F07D}" destId="{AA85BDE1-92AD-420B-90FE-FBF10DADF36A}" srcOrd="2" destOrd="0" parTransId="{8E8B489D-B872-4371-910A-19CF66206E05}" sibTransId="{B80B739C-4259-4730-8EDC-3D96FDD70979}"/>
    <dgm:cxn modelId="{3B63DA2A-1178-49D7-9235-1FF151CECAF4}" srcId="{3E6308B9-16A5-4C67-AA17-574529156B70}" destId="{5DD9A60B-FA13-4BB6-9765-5DFB1DF77AB0}" srcOrd="0" destOrd="0" parTransId="{C63568A2-23DE-4E84-9BE2-8E666DF42FF6}" sibTransId="{74A23100-698D-40E2-8722-3DFC6DD0A669}"/>
    <dgm:cxn modelId="{5FAD705C-C8CE-4AF7-973F-9AC6B42510DB}" srcId="{733CFC59-CF30-426E-A313-6F25FEA92AA3}" destId="{9BC1CA56-97CF-4EC3-A24F-3C713213F07D}" srcOrd="1" destOrd="0" parTransId="{3F3054D5-091D-4565-9D44-959CA9AAD472}" sibTransId="{AE873312-C6A4-48C8-8C5D-DEA1C9E61284}"/>
    <dgm:cxn modelId="{B8E6BE6A-C698-43A9-ACCE-9BD7E5E06A71}" srcId="{733CFC59-CF30-426E-A313-6F25FEA92AA3}" destId="{3E6308B9-16A5-4C67-AA17-574529156B70}" srcOrd="2" destOrd="0" parTransId="{34E8B285-C16C-4865-AC5D-7132096A4805}" sibTransId="{DBBB80C0-DC34-406A-96D2-48701AECDDCD}"/>
    <dgm:cxn modelId="{C9549672-A0E4-46CF-B1BF-D79B87ABF4F8}" type="presOf" srcId="{6AD17753-AF62-4A06-B28B-87548AB6EBEF}" destId="{BED78366-4F91-49AA-BAEC-77EDA0D2D6DB}" srcOrd="0" destOrd="0" presId="urn:microsoft.com/office/officeart/2005/8/layout/vList5"/>
    <dgm:cxn modelId="{68FC3588-3C5A-4001-B6CD-8E95464D4444}" type="presOf" srcId="{305BBB99-801B-4309-998D-CB40E93889A5}" destId="{D56691AF-BFC3-4A9E-90A1-060998ED1105}" srcOrd="0" destOrd="0" presId="urn:microsoft.com/office/officeart/2005/8/layout/vList5"/>
    <dgm:cxn modelId="{E8F0699F-0865-4BAE-A0CB-FC03CBF0737B}" type="presOf" srcId="{733CFC59-CF30-426E-A313-6F25FEA92AA3}" destId="{4D364874-AF5D-46A9-BE9A-762002F74322}" srcOrd="0" destOrd="0" presId="urn:microsoft.com/office/officeart/2005/8/layout/vList5"/>
    <dgm:cxn modelId="{AD9AB4A5-9FD4-4590-88E8-5F053E29F9F5}" srcId="{9BC1CA56-97CF-4EC3-A24F-3C713213F07D}" destId="{305BBB99-801B-4309-998D-CB40E93889A5}" srcOrd="0" destOrd="0" parTransId="{5B39BF8E-613F-4147-9799-28A654122CE1}" sibTransId="{FFF28F95-F816-430A-9B56-782C4F3A5D75}"/>
    <dgm:cxn modelId="{5EE3D6B9-108E-4B20-AA03-D2FA7EC8D743}" type="presOf" srcId="{5DD9A60B-FA13-4BB6-9765-5DFB1DF77AB0}" destId="{F0E1617F-13FF-4900-A2FA-188B38E007F0}" srcOrd="0" destOrd="0" presId="urn:microsoft.com/office/officeart/2005/8/layout/vList5"/>
    <dgm:cxn modelId="{F4D054BC-53F1-413B-B421-0960331AAED6}" type="presOf" srcId="{9BC1CA56-97CF-4EC3-A24F-3C713213F07D}" destId="{3AEEC3D9-0D51-4C79-BA5C-85F0A7773484}" srcOrd="0" destOrd="0" presId="urn:microsoft.com/office/officeart/2005/8/layout/vList5"/>
    <dgm:cxn modelId="{D3D085D2-F24C-4721-86AF-C9298040AA52}" srcId="{6AD17753-AF62-4A06-B28B-87548AB6EBEF}" destId="{31FF7E5C-5C7B-4DA8-98E8-36619B68FDAA}" srcOrd="0" destOrd="0" parTransId="{54CC4FBC-79D0-4490-A02F-DF1703F1695F}" sibTransId="{53022F1C-C602-49DA-8BF5-AD3C32A00607}"/>
    <dgm:cxn modelId="{D7230BDB-832C-4D4A-ACA2-820BC992D71D}" type="presOf" srcId="{D02EFA55-7040-48D4-A981-E2327EF67533}" destId="{D56691AF-BFC3-4A9E-90A1-060998ED1105}" srcOrd="0" destOrd="1" presId="urn:microsoft.com/office/officeart/2005/8/layout/vList5"/>
    <dgm:cxn modelId="{6E28A5DD-CB3F-4953-989E-8CA0E89EFA44}" srcId="{733CFC59-CF30-426E-A313-6F25FEA92AA3}" destId="{6AD17753-AF62-4A06-B28B-87548AB6EBEF}" srcOrd="0" destOrd="0" parTransId="{ACE63B1E-E34C-43CF-A22B-F96828957D08}" sibTransId="{7A6D1016-BB60-45DF-9B2F-62D31E341267}"/>
    <dgm:cxn modelId="{89210DE7-0505-4CAB-A029-CE9377EC160C}" srcId="{9BC1CA56-97CF-4EC3-A24F-3C713213F07D}" destId="{D02EFA55-7040-48D4-A981-E2327EF67533}" srcOrd="1" destOrd="0" parTransId="{43BAC71B-D6A4-4BE4-9821-A47C2CF42248}" sibTransId="{AD29486E-6946-4807-97C9-EFF1E5D36668}"/>
    <dgm:cxn modelId="{BE0E52F6-E500-4746-B89F-7A7DB52D6D56}" type="presOf" srcId="{3E6308B9-16A5-4C67-AA17-574529156B70}" destId="{33057947-9AD5-4B43-887F-71B5C5A8E3EF}" srcOrd="0" destOrd="0" presId="urn:microsoft.com/office/officeart/2005/8/layout/vList5"/>
    <dgm:cxn modelId="{44C9AB6B-6144-48BD-9082-47A3F8117A28}" type="presParOf" srcId="{4D364874-AF5D-46A9-BE9A-762002F74322}" destId="{FBA7CA05-1AE6-4DB4-B9F1-2FD4223E433E}" srcOrd="0" destOrd="0" presId="urn:microsoft.com/office/officeart/2005/8/layout/vList5"/>
    <dgm:cxn modelId="{43208A19-D9FA-46E6-8A58-736B12828C13}" type="presParOf" srcId="{FBA7CA05-1AE6-4DB4-B9F1-2FD4223E433E}" destId="{BED78366-4F91-49AA-BAEC-77EDA0D2D6DB}" srcOrd="0" destOrd="0" presId="urn:microsoft.com/office/officeart/2005/8/layout/vList5"/>
    <dgm:cxn modelId="{05B90B8F-68CC-44B0-B751-BCF33E51091E}" type="presParOf" srcId="{FBA7CA05-1AE6-4DB4-B9F1-2FD4223E433E}" destId="{529B9845-E860-4856-982C-FA64B96CA661}" srcOrd="1" destOrd="0" presId="urn:microsoft.com/office/officeart/2005/8/layout/vList5"/>
    <dgm:cxn modelId="{A461AD25-5236-4EDD-89BD-10AA92ECE9EE}" type="presParOf" srcId="{4D364874-AF5D-46A9-BE9A-762002F74322}" destId="{67B058FA-D19E-48C7-BD14-BFB026A8F974}" srcOrd="1" destOrd="0" presId="urn:microsoft.com/office/officeart/2005/8/layout/vList5"/>
    <dgm:cxn modelId="{AB0F2B15-EFAB-4C55-8411-B79D01B1957C}" type="presParOf" srcId="{4D364874-AF5D-46A9-BE9A-762002F74322}" destId="{82CC1C58-84B1-4B20-A968-B712038A499E}" srcOrd="2" destOrd="0" presId="urn:microsoft.com/office/officeart/2005/8/layout/vList5"/>
    <dgm:cxn modelId="{B8368457-DF46-458F-8FA1-37A00EDE0790}" type="presParOf" srcId="{82CC1C58-84B1-4B20-A968-B712038A499E}" destId="{3AEEC3D9-0D51-4C79-BA5C-85F0A7773484}" srcOrd="0" destOrd="0" presId="urn:microsoft.com/office/officeart/2005/8/layout/vList5"/>
    <dgm:cxn modelId="{5FAD6BB4-4BEC-4F47-B125-CD389900F0CA}" type="presParOf" srcId="{82CC1C58-84B1-4B20-A968-B712038A499E}" destId="{D56691AF-BFC3-4A9E-90A1-060998ED1105}" srcOrd="1" destOrd="0" presId="urn:microsoft.com/office/officeart/2005/8/layout/vList5"/>
    <dgm:cxn modelId="{4D49D5D2-678D-4294-83F7-7BF84BFB65C3}" type="presParOf" srcId="{4D364874-AF5D-46A9-BE9A-762002F74322}" destId="{435B36DB-CA3A-466E-BD06-A1D17EADB9F5}" srcOrd="3" destOrd="0" presId="urn:microsoft.com/office/officeart/2005/8/layout/vList5"/>
    <dgm:cxn modelId="{4851E369-FB64-437C-9CDD-8099E2CA2012}" type="presParOf" srcId="{4D364874-AF5D-46A9-BE9A-762002F74322}" destId="{087DC256-4F9D-4683-B81F-46EE7F3924C9}" srcOrd="4" destOrd="0" presId="urn:microsoft.com/office/officeart/2005/8/layout/vList5"/>
    <dgm:cxn modelId="{06E1BC9B-84FC-474D-BD19-A50B0365DD27}" type="presParOf" srcId="{087DC256-4F9D-4683-B81F-46EE7F3924C9}" destId="{33057947-9AD5-4B43-887F-71B5C5A8E3EF}" srcOrd="0" destOrd="0" presId="urn:microsoft.com/office/officeart/2005/8/layout/vList5"/>
    <dgm:cxn modelId="{7C8BE318-2BFE-41B9-A241-73EF8AADB6F2}" type="presParOf" srcId="{087DC256-4F9D-4683-B81F-46EE7F3924C9}" destId="{F0E1617F-13FF-4900-A2FA-188B38E007F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3CFC59-CF30-426E-A313-6F25FEA92AA3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6AD17753-AF62-4A06-B28B-87548AB6EBEF}">
      <dgm:prSet phldrT="[Texto]" custT="1"/>
      <dgm:spPr/>
      <dgm:t>
        <a:bodyPr/>
        <a:lstStyle/>
        <a:p>
          <a:r>
            <a:rPr lang="pt-BR" sz="2400" dirty="0"/>
            <a:t>Qualidade do ensino</a:t>
          </a:r>
        </a:p>
      </dgm:t>
    </dgm:pt>
    <dgm:pt modelId="{ACE63B1E-E34C-43CF-A22B-F96828957D08}" type="parTrans" cxnId="{6E28A5DD-CB3F-4953-989E-8CA0E89EFA44}">
      <dgm:prSet/>
      <dgm:spPr/>
      <dgm:t>
        <a:bodyPr/>
        <a:lstStyle/>
        <a:p>
          <a:endParaRPr lang="pt-BR" sz="2400"/>
        </a:p>
      </dgm:t>
    </dgm:pt>
    <dgm:pt modelId="{7A6D1016-BB60-45DF-9B2F-62D31E341267}" type="sibTrans" cxnId="{6E28A5DD-CB3F-4953-989E-8CA0E89EFA44}">
      <dgm:prSet/>
      <dgm:spPr/>
      <dgm:t>
        <a:bodyPr/>
        <a:lstStyle/>
        <a:p>
          <a:endParaRPr lang="pt-BR" sz="2400"/>
        </a:p>
      </dgm:t>
    </dgm:pt>
    <dgm:pt modelId="{9BC1CA56-97CF-4EC3-A24F-3C713213F07D}">
      <dgm:prSet phldrT="[Texto]" custT="1"/>
      <dgm:spPr/>
      <dgm:t>
        <a:bodyPr/>
        <a:lstStyle/>
        <a:p>
          <a:r>
            <a:rPr lang="pt-BR" sz="2400" dirty="0"/>
            <a:t>Atuação localizada</a:t>
          </a:r>
        </a:p>
      </dgm:t>
    </dgm:pt>
    <dgm:pt modelId="{3F3054D5-091D-4565-9D44-959CA9AAD472}" type="parTrans" cxnId="{5FAD705C-C8CE-4AF7-973F-9AC6B42510DB}">
      <dgm:prSet/>
      <dgm:spPr/>
      <dgm:t>
        <a:bodyPr/>
        <a:lstStyle/>
        <a:p>
          <a:endParaRPr lang="pt-BR" sz="2400"/>
        </a:p>
      </dgm:t>
    </dgm:pt>
    <dgm:pt modelId="{AE873312-C6A4-48C8-8C5D-DEA1C9E61284}" type="sibTrans" cxnId="{5FAD705C-C8CE-4AF7-973F-9AC6B42510DB}">
      <dgm:prSet/>
      <dgm:spPr/>
      <dgm:t>
        <a:bodyPr/>
        <a:lstStyle/>
        <a:p>
          <a:endParaRPr lang="pt-BR" sz="2400"/>
        </a:p>
      </dgm:t>
    </dgm:pt>
    <dgm:pt modelId="{31FF7E5C-5C7B-4DA8-98E8-36619B68FDAA}">
      <dgm:prSet custT="1"/>
      <dgm:spPr/>
      <dgm:t>
        <a:bodyPr/>
        <a:lstStyle/>
        <a:p>
          <a:r>
            <a:rPr lang="pt-BR" sz="2400" dirty="0"/>
            <a:t>O ideal comunitário eleva a qualidade do ensino</a:t>
          </a:r>
        </a:p>
      </dgm:t>
    </dgm:pt>
    <dgm:pt modelId="{54CC4FBC-79D0-4490-A02F-DF1703F1695F}" type="parTrans" cxnId="{D3D085D2-F24C-4721-86AF-C9298040AA52}">
      <dgm:prSet/>
      <dgm:spPr/>
      <dgm:t>
        <a:bodyPr/>
        <a:lstStyle/>
        <a:p>
          <a:endParaRPr lang="pt-BR" sz="2400"/>
        </a:p>
      </dgm:t>
    </dgm:pt>
    <dgm:pt modelId="{53022F1C-C602-49DA-8BF5-AD3C32A00607}" type="sibTrans" cxnId="{D3D085D2-F24C-4721-86AF-C9298040AA52}">
      <dgm:prSet/>
      <dgm:spPr/>
      <dgm:t>
        <a:bodyPr/>
        <a:lstStyle/>
        <a:p>
          <a:endParaRPr lang="pt-BR" sz="2400"/>
        </a:p>
      </dgm:t>
    </dgm:pt>
    <dgm:pt modelId="{305BBB99-801B-4309-998D-CB40E93889A5}">
      <dgm:prSet phldrT="[Texto]" custT="1"/>
      <dgm:spPr/>
      <dgm:t>
        <a:bodyPr/>
        <a:lstStyle/>
        <a:p>
          <a:r>
            <a:rPr lang="pt-BR" sz="2400" dirty="0"/>
            <a:t>Melhora a integração com a sociedade</a:t>
          </a:r>
        </a:p>
      </dgm:t>
    </dgm:pt>
    <dgm:pt modelId="{5B39BF8E-613F-4147-9799-28A654122CE1}" type="parTrans" cxnId="{AD9AB4A5-9FD4-4590-88E8-5F053E29F9F5}">
      <dgm:prSet/>
      <dgm:spPr/>
      <dgm:t>
        <a:bodyPr/>
        <a:lstStyle/>
        <a:p>
          <a:endParaRPr lang="pt-BR" sz="2400"/>
        </a:p>
      </dgm:t>
    </dgm:pt>
    <dgm:pt modelId="{FFF28F95-F816-430A-9B56-782C4F3A5D75}" type="sibTrans" cxnId="{AD9AB4A5-9FD4-4590-88E8-5F053E29F9F5}">
      <dgm:prSet/>
      <dgm:spPr/>
      <dgm:t>
        <a:bodyPr/>
        <a:lstStyle/>
        <a:p>
          <a:endParaRPr lang="pt-BR" sz="2400"/>
        </a:p>
      </dgm:t>
    </dgm:pt>
    <dgm:pt modelId="{CB8BAEAD-3ADE-413F-A0D2-97CDCEF13C15}">
      <dgm:prSet phldrT="[Texto]" custT="1"/>
      <dgm:spPr/>
      <dgm:t>
        <a:bodyPr/>
        <a:lstStyle/>
        <a:p>
          <a:r>
            <a:rPr lang="pt-BR" sz="2400" dirty="0"/>
            <a:t>Propicia a especialização</a:t>
          </a:r>
        </a:p>
      </dgm:t>
    </dgm:pt>
    <dgm:pt modelId="{65EFFFE6-68C5-4E38-973A-8495CA1BD1AE}" type="parTrans" cxnId="{80E81B3F-B0A7-4353-9C35-2A4B2DAEB8A7}">
      <dgm:prSet/>
      <dgm:spPr/>
    </dgm:pt>
    <dgm:pt modelId="{067F90E0-9797-43AB-A0CF-97435577A962}" type="sibTrans" cxnId="{80E81B3F-B0A7-4353-9C35-2A4B2DAEB8A7}">
      <dgm:prSet/>
      <dgm:spPr/>
    </dgm:pt>
    <dgm:pt modelId="{4D364874-AF5D-46A9-BE9A-762002F74322}" type="pres">
      <dgm:prSet presAssocID="{733CFC59-CF30-426E-A313-6F25FEA92AA3}" presName="Name0" presStyleCnt="0">
        <dgm:presLayoutVars>
          <dgm:dir/>
          <dgm:animLvl val="lvl"/>
          <dgm:resizeHandles val="exact"/>
        </dgm:presLayoutVars>
      </dgm:prSet>
      <dgm:spPr/>
    </dgm:pt>
    <dgm:pt modelId="{FBA7CA05-1AE6-4DB4-B9F1-2FD4223E433E}" type="pres">
      <dgm:prSet presAssocID="{6AD17753-AF62-4A06-B28B-87548AB6EBEF}" presName="linNode" presStyleCnt="0"/>
      <dgm:spPr/>
    </dgm:pt>
    <dgm:pt modelId="{BED78366-4F91-49AA-BAEC-77EDA0D2D6DB}" type="pres">
      <dgm:prSet presAssocID="{6AD17753-AF62-4A06-B28B-87548AB6EBEF}" presName="parentText" presStyleLbl="node1" presStyleIdx="0" presStyleCnt="2" custLinFactY="-5002" custLinFactNeighborX="-2102" custLinFactNeighborY="-100000">
        <dgm:presLayoutVars>
          <dgm:chMax val="1"/>
          <dgm:bulletEnabled val="1"/>
        </dgm:presLayoutVars>
      </dgm:prSet>
      <dgm:spPr/>
    </dgm:pt>
    <dgm:pt modelId="{529B9845-E860-4856-982C-FA64B96CA661}" type="pres">
      <dgm:prSet presAssocID="{6AD17753-AF62-4A06-B28B-87548AB6EBEF}" presName="descendantText" presStyleLbl="alignAccFollowNode1" presStyleIdx="0" presStyleCnt="2" custLinFactNeighborY="0">
        <dgm:presLayoutVars>
          <dgm:bulletEnabled val="1"/>
        </dgm:presLayoutVars>
      </dgm:prSet>
      <dgm:spPr/>
    </dgm:pt>
    <dgm:pt modelId="{67B058FA-D19E-48C7-BD14-BFB026A8F974}" type="pres">
      <dgm:prSet presAssocID="{7A6D1016-BB60-45DF-9B2F-62D31E341267}" presName="sp" presStyleCnt="0"/>
      <dgm:spPr/>
    </dgm:pt>
    <dgm:pt modelId="{82CC1C58-84B1-4B20-A968-B712038A499E}" type="pres">
      <dgm:prSet presAssocID="{9BC1CA56-97CF-4EC3-A24F-3C713213F07D}" presName="linNode" presStyleCnt="0"/>
      <dgm:spPr/>
    </dgm:pt>
    <dgm:pt modelId="{3AEEC3D9-0D51-4C79-BA5C-85F0A7773484}" type="pres">
      <dgm:prSet presAssocID="{9BC1CA56-97CF-4EC3-A24F-3C713213F07D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D56691AF-BFC3-4A9E-90A1-060998ED1105}" type="pres">
      <dgm:prSet presAssocID="{9BC1CA56-97CF-4EC3-A24F-3C713213F07D}" presName="descendantText" presStyleLbl="alignAccFollowNode1" presStyleIdx="1" presStyleCnt="2" custLinFactNeighborY="-3476">
        <dgm:presLayoutVars>
          <dgm:bulletEnabled val="1"/>
        </dgm:presLayoutVars>
      </dgm:prSet>
      <dgm:spPr/>
    </dgm:pt>
  </dgm:ptLst>
  <dgm:cxnLst>
    <dgm:cxn modelId="{373C2F1D-CB01-4EAA-8C51-D4EB30572D8D}" type="presOf" srcId="{CB8BAEAD-3ADE-413F-A0D2-97CDCEF13C15}" destId="{D56691AF-BFC3-4A9E-90A1-060998ED1105}" srcOrd="0" destOrd="1" presId="urn:microsoft.com/office/officeart/2005/8/layout/vList5"/>
    <dgm:cxn modelId="{A6825021-F05B-47CC-A077-EF44E3FE4293}" type="presOf" srcId="{31FF7E5C-5C7B-4DA8-98E8-36619B68FDAA}" destId="{529B9845-E860-4856-982C-FA64B96CA661}" srcOrd="0" destOrd="0" presId="urn:microsoft.com/office/officeart/2005/8/layout/vList5"/>
    <dgm:cxn modelId="{80E81B3F-B0A7-4353-9C35-2A4B2DAEB8A7}" srcId="{9BC1CA56-97CF-4EC3-A24F-3C713213F07D}" destId="{CB8BAEAD-3ADE-413F-A0D2-97CDCEF13C15}" srcOrd="1" destOrd="0" parTransId="{65EFFFE6-68C5-4E38-973A-8495CA1BD1AE}" sibTransId="{067F90E0-9797-43AB-A0CF-97435577A962}"/>
    <dgm:cxn modelId="{5FAD705C-C8CE-4AF7-973F-9AC6B42510DB}" srcId="{733CFC59-CF30-426E-A313-6F25FEA92AA3}" destId="{9BC1CA56-97CF-4EC3-A24F-3C713213F07D}" srcOrd="1" destOrd="0" parTransId="{3F3054D5-091D-4565-9D44-959CA9AAD472}" sibTransId="{AE873312-C6A4-48C8-8C5D-DEA1C9E61284}"/>
    <dgm:cxn modelId="{C9549672-A0E4-46CF-B1BF-D79B87ABF4F8}" type="presOf" srcId="{6AD17753-AF62-4A06-B28B-87548AB6EBEF}" destId="{BED78366-4F91-49AA-BAEC-77EDA0D2D6DB}" srcOrd="0" destOrd="0" presId="urn:microsoft.com/office/officeart/2005/8/layout/vList5"/>
    <dgm:cxn modelId="{68FC3588-3C5A-4001-B6CD-8E95464D4444}" type="presOf" srcId="{305BBB99-801B-4309-998D-CB40E93889A5}" destId="{D56691AF-BFC3-4A9E-90A1-060998ED1105}" srcOrd="0" destOrd="0" presId="urn:microsoft.com/office/officeart/2005/8/layout/vList5"/>
    <dgm:cxn modelId="{E8F0699F-0865-4BAE-A0CB-FC03CBF0737B}" type="presOf" srcId="{733CFC59-CF30-426E-A313-6F25FEA92AA3}" destId="{4D364874-AF5D-46A9-BE9A-762002F74322}" srcOrd="0" destOrd="0" presId="urn:microsoft.com/office/officeart/2005/8/layout/vList5"/>
    <dgm:cxn modelId="{AD9AB4A5-9FD4-4590-88E8-5F053E29F9F5}" srcId="{9BC1CA56-97CF-4EC3-A24F-3C713213F07D}" destId="{305BBB99-801B-4309-998D-CB40E93889A5}" srcOrd="0" destOrd="0" parTransId="{5B39BF8E-613F-4147-9799-28A654122CE1}" sibTransId="{FFF28F95-F816-430A-9B56-782C4F3A5D75}"/>
    <dgm:cxn modelId="{F4D054BC-53F1-413B-B421-0960331AAED6}" type="presOf" srcId="{9BC1CA56-97CF-4EC3-A24F-3C713213F07D}" destId="{3AEEC3D9-0D51-4C79-BA5C-85F0A7773484}" srcOrd="0" destOrd="0" presId="urn:microsoft.com/office/officeart/2005/8/layout/vList5"/>
    <dgm:cxn modelId="{D3D085D2-F24C-4721-86AF-C9298040AA52}" srcId="{6AD17753-AF62-4A06-B28B-87548AB6EBEF}" destId="{31FF7E5C-5C7B-4DA8-98E8-36619B68FDAA}" srcOrd="0" destOrd="0" parTransId="{54CC4FBC-79D0-4490-A02F-DF1703F1695F}" sibTransId="{53022F1C-C602-49DA-8BF5-AD3C32A00607}"/>
    <dgm:cxn modelId="{6E28A5DD-CB3F-4953-989E-8CA0E89EFA44}" srcId="{733CFC59-CF30-426E-A313-6F25FEA92AA3}" destId="{6AD17753-AF62-4A06-B28B-87548AB6EBEF}" srcOrd="0" destOrd="0" parTransId="{ACE63B1E-E34C-43CF-A22B-F96828957D08}" sibTransId="{7A6D1016-BB60-45DF-9B2F-62D31E341267}"/>
    <dgm:cxn modelId="{44C9AB6B-6144-48BD-9082-47A3F8117A28}" type="presParOf" srcId="{4D364874-AF5D-46A9-BE9A-762002F74322}" destId="{FBA7CA05-1AE6-4DB4-B9F1-2FD4223E433E}" srcOrd="0" destOrd="0" presId="urn:microsoft.com/office/officeart/2005/8/layout/vList5"/>
    <dgm:cxn modelId="{43208A19-D9FA-46E6-8A58-736B12828C13}" type="presParOf" srcId="{FBA7CA05-1AE6-4DB4-B9F1-2FD4223E433E}" destId="{BED78366-4F91-49AA-BAEC-77EDA0D2D6DB}" srcOrd="0" destOrd="0" presId="urn:microsoft.com/office/officeart/2005/8/layout/vList5"/>
    <dgm:cxn modelId="{05B90B8F-68CC-44B0-B751-BCF33E51091E}" type="presParOf" srcId="{FBA7CA05-1AE6-4DB4-B9F1-2FD4223E433E}" destId="{529B9845-E860-4856-982C-FA64B96CA661}" srcOrd="1" destOrd="0" presId="urn:microsoft.com/office/officeart/2005/8/layout/vList5"/>
    <dgm:cxn modelId="{A461AD25-5236-4EDD-89BD-10AA92ECE9EE}" type="presParOf" srcId="{4D364874-AF5D-46A9-BE9A-762002F74322}" destId="{67B058FA-D19E-48C7-BD14-BFB026A8F974}" srcOrd="1" destOrd="0" presId="urn:microsoft.com/office/officeart/2005/8/layout/vList5"/>
    <dgm:cxn modelId="{AB0F2B15-EFAB-4C55-8411-B79D01B1957C}" type="presParOf" srcId="{4D364874-AF5D-46A9-BE9A-762002F74322}" destId="{82CC1C58-84B1-4B20-A968-B712038A499E}" srcOrd="2" destOrd="0" presId="urn:microsoft.com/office/officeart/2005/8/layout/vList5"/>
    <dgm:cxn modelId="{B8368457-DF46-458F-8FA1-37A00EDE0790}" type="presParOf" srcId="{82CC1C58-84B1-4B20-A968-B712038A499E}" destId="{3AEEC3D9-0D51-4C79-BA5C-85F0A7773484}" srcOrd="0" destOrd="0" presId="urn:microsoft.com/office/officeart/2005/8/layout/vList5"/>
    <dgm:cxn modelId="{5FAD6BB4-4BEC-4F47-B125-CD389900F0CA}" type="presParOf" srcId="{82CC1C58-84B1-4B20-A968-B712038A499E}" destId="{D56691AF-BFC3-4A9E-90A1-060998ED110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843DC3-ADB5-49DE-A91D-76A18758C2C5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3779DAD-0062-4E4E-AA7A-D8DC2710C982}">
      <dgm:prSet phldrT="[Texto]"/>
      <dgm:spPr/>
      <dgm:t>
        <a:bodyPr/>
        <a:lstStyle/>
        <a:p>
          <a:r>
            <a:rPr lang="pt-BR" b="1"/>
            <a:t>1. Aeroespacial e Defesa</a:t>
          </a:r>
          <a:endParaRPr lang="pt-BR" b="1" dirty="0"/>
        </a:p>
      </dgm:t>
    </dgm:pt>
    <dgm:pt modelId="{E6146DDF-0005-49B5-B0F2-A99D8798A801}" type="parTrans" cxnId="{ABE6A478-357A-4AD7-9449-328DC1FD4F00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49112996-EB04-4AA6-8396-C5553513BF9F}" type="sibTrans" cxnId="{ABE6A478-357A-4AD7-9449-328DC1FD4F00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9C1025D5-A637-4CD5-8D4E-8F735704BDF2}">
      <dgm:prSet/>
      <dgm:spPr/>
      <dgm:t>
        <a:bodyPr/>
        <a:lstStyle/>
        <a:p>
          <a:r>
            <a:rPr lang="pt-BR" b="1"/>
            <a:t>2. Água</a:t>
          </a:r>
          <a:endParaRPr lang="pt-BR" b="1" dirty="0"/>
        </a:p>
      </dgm:t>
    </dgm:pt>
    <dgm:pt modelId="{B3816ACF-BF50-43CD-B0B9-78AF4DF190E4}" type="parTrans" cxnId="{16D2467A-49E3-4FF0-BC4B-9427158B8A0D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86E35B22-DFD1-49AD-A9E1-428142FEADA8}" type="sibTrans" cxnId="{16D2467A-49E3-4FF0-BC4B-9427158B8A0D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61B107E5-41B9-4C24-B7D0-6FB880DE74DC}">
      <dgm:prSet/>
      <dgm:spPr/>
      <dgm:t>
        <a:bodyPr/>
        <a:lstStyle/>
        <a:p>
          <a:r>
            <a:rPr lang="pt-BR" b="1"/>
            <a:t>3. Alimentos</a:t>
          </a:r>
          <a:endParaRPr lang="pt-BR" b="1" dirty="0"/>
        </a:p>
      </dgm:t>
    </dgm:pt>
    <dgm:pt modelId="{6A758AE1-6EC0-4AE3-AE58-D2C1F4E347A6}" type="parTrans" cxnId="{7D022EC7-E608-4655-A09A-3A7A0340ABBE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4D8E6C57-7002-465A-BE24-D7FD315EE399}" type="sibTrans" cxnId="{7D022EC7-E608-4655-A09A-3A7A0340ABBE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8D1A69C1-D61F-40AF-80EF-4C679EDD0CB7}">
      <dgm:prSet/>
      <dgm:spPr/>
      <dgm:t>
        <a:bodyPr/>
        <a:lstStyle/>
        <a:p>
          <a:r>
            <a:rPr lang="pt-BR" b="1"/>
            <a:t>4. Biomas e Bioeconomia</a:t>
          </a:r>
          <a:endParaRPr lang="pt-BR" b="1" dirty="0"/>
        </a:p>
      </dgm:t>
    </dgm:pt>
    <dgm:pt modelId="{428EAE68-C0E5-44B0-A645-B927F702201E}" type="parTrans" cxnId="{7D605106-CAC5-4288-82BC-DEE3B4D25FDF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1E473038-FF86-482C-82FA-D96A2DA032B1}" type="sibTrans" cxnId="{7D605106-CAC5-4288-82BC-DEE3B4D25FDF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3F394AE8-D95A-4A98-8B6E-F68895BDECDA}">
      <dgm:prSet/>
      <dgm:spPr/>
      <dgm:t>
        <a:bodyPr/>
        <a:lstStyle/>
        <a:p>
          <a:r>
            <a:rPr lang="pt-BR" b="1"/>
            <a:t>5. Ciências e Tecnologias Sociais</a:t>
          </a:r>
          <a:endParaRPr lang="pt-BR" b="1" dirty="0"/>
        </a:p>
      </dgm:t>
    </dgm:pt>
    <dgm:pt modelId="{2CA57FF1-16A7-40A6-903C-A93C01A9999C}" type="parTrans" cxnId="{ED0F222B-4AB6-4035-B0E4-209C9F6AF26B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74A17FA1-7437-48F5-9D89-2F345EA176CD}" type="sibTrans" cxnId="{ED0F222B-4AB6-4035-B0E4-209C9F6AF26B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2A5F749F-22BD-4DC8-BA92-F2D202FAAD56}">
      <dgm:prSet/>
      <dgm:spPr/>
      <dgm:t>
        <a:bodyPr/>
        <a:lstStyle/>
        <a:p>
          <a:r>
            <a:rPr lang="pt-BR" b="1"/>
            <a:t>6. Clima</a:t>
          </a:r>
          <a:endParaRPr lang="pt-BR" b="1" dirty="0"/>
        </a:p>
      </dgm:t>
    </dgm:pt>
    <dgm:pt modelId="{33E860AD-A2EC-40A2-A486-B27EB7DACE07}" type="parTrans" cxnId="{F1C5ECDF-35D8-4ECA-9CBB-F2799C17B566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CB1111BA-3B52-4B10-996A-F803DF674738}" type="sibTrans" cxnId="{F1C5ECDF-35D8-4ECA-9CBB-F2799C17B566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AF4A395F-467E-4193-A5DB-5D6EA7EC1118}">
      <dgm:prSet/>
      <dgm:spPr/>
      <dgm:t>
        <a:bodyPr/>
        <a:lstStyle/>
        <a:p>
          <a:r>
            <a:rPr lang="pt-BR" b="1"/>
            <a:t>7. Economia e Sociedade Digital</a:t>
          </a:r>
          <a:endParaRPr lang="pt-BR" b="1" dirty="0"/>
        </a:p>
      </dgm:t>
    </dgm:pt>
    <dgm:pt modelId="{3D2BB060-4BE1-4368-B816-6FBA26F78526}" type="parTrans" cxnId="{8083362E-8B29-40EA-B031-8F67B15DF2DD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7894D0D5-0D02-4FFA-AB2D-557CDFA33594}" type="sibTrans" cxnId="{8083362E-8B29-40EA-B031-8F67B15DF2DD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DDD0E84A-53BD-465B-8A56-A5D48C7C1534}">
      <dgm:prSet/>
      <dgm:spPr/>
      <dgm:t>
        <a:bodyPr/>
        <a:lstStyle/>
        <a:p>
          <a:r>
            <a:rPr lang="pt-BR" b="1"/>
            <a:t>8. Energia</a:t>
          </a:r>
          <a:endParaRPr lang="pt-BR" b="1" dirty="0"/>
        </a:p>
      </dgm:t>
    </dgm:pt>
    <dgm:pt modelId="{A9D78491-ED09-4492-BD90-08B726C9117D}" type="parTrans" cxnId="{9DE3ACE5-9465-4893-9D95-9A7B48B89845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217DB4C3-C59A-4F1A-9ED0-BEF793171389}" type="sibTrans" cxnId="{9DE3ACE5-9465-4893-9D95-9A7B48B89845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5F514EB8-67FA-4BB7-92E0-3D064C33F5C2}">
      <dgm:prSet/>
      <dgm:spPr/>
      <dgm:t>
        <a:bodyPr/>
        <a:lstStyle/>
        <a:p>
          <a:r>
            <a:rPr lang="pt-BR" b="1"/>
            <a:t>9. Minerais Estratégicos</a:t>
          </a:r>
          <a:endParaRPr lang="pt-BR" b="1" dirty="0"/>
        </a:p>
      </dgm:t>
    </dgm:pt>
    <dgm:pt modelId="{4E41A1D8-CFFD-404D-A86D-DAC3FC383DA7}" type="parTrans" cxnId="{12D45F0D-40EE-4DDF-8979-092A176EAA6B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E40E2B0F-8AE1-4EDC-8639-5080FC1BBDC6}" type="sibTrans" cxnId="{12D45F0D-40EE-4DDF-8979-092A176EAA6B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82DE5613-BB12-4D80-9F98-D3BB3FD2CE9A}">
      <dgm:prSet/>
      <dgm:spPr/>
      <dgm:t>
        <a:bodyPr/>
        <a:lstStyle/>
        <a:p>
          <a:r>
            <a:rPr lang="pt-BR" b="1"/>
            <a:t>10. Nuclear</a:t>
          </a:r>
          <a:endParaRPr lang="pt-BR" b="1" dirty="0"/>
        </a:p>
      </dgm:t>
    </dgm:pt>
    <dgm:pt modelId="{FEE9357B-7AD8-41F1-B88C-1C6E7155A49F}" type="parTrans" cxnId="{E4B93820-E7BC-4CFA-95BC-F310BB98D6B4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B2398E23-D7DF-44FB-84CB-192DE5E0DB22}" type="sibTrans" cxnId="{E4B93820-E7BC-4CFA-95BC-F310BB98D6B4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345EB0A9-1DC7-4AEF-83E9-D037CF05B37A}">
      <dgm:prSet/>
      <dgm:spPr/>
      <dgm:t>
        <a:bodyPr/>
        <a:lstStyle/>
        <a:p>
          <a:r>
            <a:rPr lang="pt-BR" b="1"/>
            <a:t>11. Saúde</a:t>
          </a:r>
          <a:endParaRPr lang="pt-BR" b="1" dirty="0"/>
        </a:p>
      </dgm:t>
    </dgm:pt>
    <dgm:pt modelId="{FB1D3DEA-D3F6-4AB7-9593-29C96BF6FBD8}" type="parTrans" cxnId="{D5AE38D1-8147-44E5-AD70-00F75F4C3DC3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0EDA2566-81EA-4D02-8606-BFA15BB2432B}" type="sibTrans" cxnId="{D5AE38D1-8147-44E5-AD70-00F75F4C3DC3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9C695248-BBDA-48D2-86BA-BF89C4D0335A}">
      <dgm:prSet/>
      <dgm:spPr/>
      <dgm:t>
        <a:bodyPr/>
        <a:lstStyle/>
        <a:p>
          <a:r>
            <a:rPr lang="pt-BR" b="1"/>
            <a:t>12. Tecnologias Convergentes e Habilitadoras</a:t>
          </a:r>
          <a:endParaRPr lang="pt-BR" b="1" dirty="0"/>
        </a:p>
      </dgm:t>
    </dgm:pt>
    <dgm:pt modelId="{DFF00C0B-7871-4704-A37B-7A6006F685B0}" type="parTrans" cxnId="{872AFA80-BD62-4762-97B1-B2C43D1745CD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F1E8CED9-B172-44FB-97E7-C85130987A77}" type="sibTrans" cxnId="{872AFA80-BD62-4762-97B1-B2C43D1745CD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8B80DC19-D900-4368-864E-CBB508D123C3}" type="pres">
      <dgm:prSet presAssocID="{84843DC3-ADB5-49DE-A91D-76A18758C2C5}" presName="diagram" presStyleCnt="0">
        <dgm:presLayoutVars>
          <dgm:dir/>
          <dgm:resizeHandles val="exact"/>
        </dgm:presLayoutVars>
      </dgm:prSet>
      <dgm:spPr/>
    </dgm:pt>
    <dgm:pt modelId="{A904D319-5A8A-44B3-ADE1-E1BB145771F4}" type="pres">
      <dgm:prSet presAssocID="{03779DAD-0062-4E4E-AA7A-D8DC2710C982}" presName="node" presStyleLbl="node1" presStyleIdx="0" presStyleCnt="12">
        <dgm:presLayoutVars>
          <dgm:bulletEnabled val="1"/>
        </dgm:presLayoutVars>
      </dgm:prSet>
      <dgm:spPr/>
    </dgm:pt>
    <dgm:pt modelId="{0FB2C288-B7F0-4399-8B56-C96B4886CB8E}" type="pres">
      <dgm:prSet presAssocID="{49112996-EB04-4AA6-8396-C5553513BF9F}" presName="sibTrans" presStyleCnt="0"/>
      <dgm:spPr/>
    </dgm:pt>
    <dgm:pt modelId="{87FCF948-EF4D-4494-B2FA-CBCF48B6F93B}" type="pres">
      <dgm:prSet presAssocID="{9C1025D5-A637-4CD5-8D4E-8F735704BDF2}" presName="node" presStyleLbl="node1" presStyleIdx="1" presStyleCnt="12">
        <dgm:presLayoutVars>
          <dgm:bulletEnabled val="1"/>
        </dgm:presLayoutVars>
      </dgm:prSet>
      <dgm:spPr/>
    </dgm:pt>
    <dgm:pt modelId="{213C595A-912F-4F88-A0B2-DC2EA62B48E2}" type="pres">
      <dgm:prSet presAssocID="{86E35B22-DFD1-49AD-A9E1-428142FEADA8}" presName="sibTrans" presStyleCnt="0"/>
      <dgm:spPr/>
    </dgm:pt>
    <dgm:pt modelId="{21E04CFD-6CA7-45B4-86B6-2EE770D80EBF}" type="pres">
      <dgm:prSet presAssocID="{61B107E5-41B9-4C24-B7D0-6FB880DE74DC}" presName="node" presStyleLbl="node1" presStyleIdx="2" presStyleCnt="12">
        <dgm:presLayoutVars>
          <dgm:bulletEnabled val="1"/>
        </dgm:presLayoutVars>
      </dgm:prSet>
      <dgm:spPr/>
    </dgm:pt>
    <dgm:pt modelId="{58D8E815-7053-4A00-BAEC-E63C63CB3336}" type="pres">
      <dgm:prSet presAssocID="{4D8E6C57-7002-465A-BE24-D7FD315EE399}" presName="sibTrans" presStyleCnt="0"/>
      <dgm:spPr/>
    </dgm:pt>
    <dgm:pt modelId="{5590ABA1-66C4-44DF-AF0A-C1752E36B08E}" type="pres">
      <dgm:prSet presAssocID="{8D1A69C1-D61F-40AF-80EF-4C679EDD0CB7}" presName="node" presStyleLbl="node1" presStyleIdx="3" presStyleCnt="12">
        <dgm:presLayoutVars>
          <dgm:bulletEnabled val="1"/>
        </dgm:presLayoutVars>
      </dgm:prSet>
      <dgm:spPr/>
    </dgm:pt>
    <dgm:pt modelId="{46097979-CAF0-4233-8C96-6908D5E91691}" type="pres">
      <dgm:prSet presAssocID="{1E473038-FF86-482C-82FA-D96A2DA032B1}" presName="sibTrans" presStyleCnt="0"/>
      <dgm:spPr/>
    </dgm:pt>
    <dgm:pt modelId="{9AB92C1E-C556-4964-8514-F3D617033AB9}" type="pres">
      <dgm:prSet presAssocID="{3F394AE8-D95A-4A98-8B6E-F68895BDECDA}" presName="node" presStyleLbl="node1" presStyleIdx="4" presStyleCnt="12">
        <dgm:presLayoutVars>
          <dgm:bulletEnabled val="1"/>
        </dgm:presLayoutVars>
      </dgm:prSet>
      <dgm:spPr/>
    </dgm:pt>
    <dgm:pt modelId="{C9D3DBA1-6245-45A3-985A-868CC7F11FB7}" type="pres">
      <dgm:prSet presAssocID="{74A17FA1-7437-48F5-9D89-2F345EA176CD}" presName="sibTrans" presStyleCnt="0"/>
      <dgm:spPr/>
    </dgm:pt>
    <dgm:pt modelId="{D2DB725E-433A-49ED-B2DD-C49BE19069D5}" type="pres">
      <dgm:prSet presAssocID="{2A5F749F-22BD-4DC8-BA92-F2D202FAAD56}" presName="node" presStyleLbl="node1" presStyleIdx="5" presStyleCnt="12">
        <dgm:presLayoutVars>
          <dgm:bulletEnabled val="1"/>
        </dgm:presLayoutVars>
      </dgm:prSet>
      <dgm:spPr/>
    </dgm:pt>
    <dgm:pt modelId="{129A6B27-9F50-4A40-9B69-9F38E4F29BEA}" type="pres">
      <dgm:prSet presAssocID="{CB1111BA-3B52-4B10-996A-F803DF674738}" presName="sibTrans" presStyleCnt="0"/>
      <dgm:spPr/>
    </dgm:pt>
    <dgm:pt modelId="{C5F072D8-AB44-4BE4-ABE6-C9C753502D1F}" type="pres">
      <dgm:prSet presAssocID="{AF4A395F-467E-4193-A5DB-5D6EA7EC1118}" presName="node" presStyleLbl="node1" presStyleIdx="6" presStyleCnt="12">
        <dgm:presLayoutVars>
          <dgm:bulletEnabled val="1"/>
        </dgm:presLayoutVars>
      </dgm:prSet>
      <dgm:spPr/>
    </dgm:pt>
    <dgm:pt modelId="{C3D45F8B-94ED-4AAA-9824-7EEA54F9F261}" type="pres">
      <dgm:prSet presAssocID="{7894D0D5-0D02-4FFA-AB2D-557CDFA33594}" presName="sibTrans" presStyleCnt="0"/>
      <dgm:spPr/>
    </dgm:pt>
    <dgm:pt modelId="{99A4E336-D2BB-4B38-933C-A0F943C8B0FD}" type="pres">
      <dgm:prSet presAssocID="{DDD0E84A-53BD-465B-8A56-A5D48C7C1534}" presName="node" presStyleLbl="node1" presStyleIdx="7" presStyleCnt="12">
        <dgm:presLayoutVars>
          <dgm:bulletEnabled val="1"/>
        </dgm:presLayoutVars>
      </dgm:prSet>
      <dgm:spPr/>
    </dgm:pt>
    <dgm:pt modelId="{66B76199-6844-4F28-BC24-B8A70D329E74}" type="pres">
      <dgm:prSet presAssocID="{217DB4C3-C59A-4F1A-9ED0-BEF793171389}" presName="sibTrans" presStyleCnt="0"/>
      <dgm:spPr/>
    </dgm:pt>
    <dgm:pt modelId="{BA1E0A02-27AF-4D97-BE7D-A2A90A7FDD2E}" type="pres">
      <dgm:prSet presAssocID="{5F514EB8-67FA-4BB7-92E0-3D064C33F5C2}" presName="node" presStyleLbl="node1" presStyleIdx="8" presStyleCnt="12">
        <dgm:presLayoutVars>
          <dgm:bulletEnabled val="1"/>
        </dgm:presLayoutVars>
      </dgm:prSet>
      <dgm:spPr/>
    </dgm:pt>
    <dgm:pt modelId="{4F38319B-FF40-4866-9188-FF9C251C5941}" type="pres">
      <dgm:prSet presAssocID="{E40E2B0F-8AE1-4EDC-8639-5080FC1BBDC6}" presName="sibTrans" presStyleCnt="0"/>
      <dgm:spPr/>
    </dgm:pt>
    <dgm:pt modelId="{688636A8-CAC8-4D3E-ABFC-943AA3041F11}" type="pres">
      <dgm:prSet presAssocID="{82DE5613-BB12-4D80-9F98-D3BB3FD2CE9A}" presName="node" presStyleLbl="node1" presStyleIdx="9" presStyleCnt="12">
        <dgm:presLayoutVars>
          <dgm:bulletEnabled val="1"/>
        </dgm:presLayoutVars>
      </dgm:prSet>
      <dgm:spPr/>
    </dgm:pt>
    <dgm:pt modelId="{3A894327-29BD-4F67-B94A-5E8D0C5FDD23}" type="pres">
      <dgm:prSet presAssocID="{B2398E23-D7DF-44FB-84CB-192DE5E0DB22}" presName="sibTrans" presStyleCnt="0"/>
      <dgm:spPr/>
    </dgm:pt>
    <dgm:pt modelId="{3F7F969C-0730-47B4-B033-B921F227B558}" type="pres">
      <dgm:prSet presAssocID="{345EB0A9-1DC7-4AEF-83E9-D037CF05B37A}" presName="node" presStyleLbl="node1" presStyleIdx="10" presStyleCnt="12">
        <dgm:presLayoutVars>
          <dgm:bulletEnabled val="1"/>
        </dgm:presLayoutVars>
      </dgm:prSet>
      <dgm:spPr/>
    </dgm:pt>
    <dgm:pt modelId="{9B1CB6CF-E302-4DA7-9404-AB93E69317EC}" type="pres">
      <dgm:prSet presAssocID="{0EDA2566-81EA-4D02-8606-BFA15BB2432B}" presName="sibTrans" presStyleCnt="0"/>
      <dgm:spPr/>
    </dgm:pt>
    <dgm:pt modelId="{2609B5EE-8008-4447-BE95-B2F65922F485}" type="pres">
      <dgm:prSet presAssocID="{9C695248-BBDA-48D2-86BA-BF89C4D0335A}" presName="node" presStyleLbl="node1" presStyleIdx="11" presStyleCnt="12">
        <dgm:presLayoutVars>
          <dgm:bulletEnabled val="1"/>
        </dgm:presLayoutVars>
      </dgm:prSet>
      <dgm:spPr/>
    </dgm:pt>
  </dgm:ptLst>
  <dgm:cxnLst>
    <dgm:cxn modelId="{7D605106-CAC5-4288-82BC-DEE3B4D25FDF}" srcId="{84843DC3-ADB5-49DE-A91D-76A18758C2C5}" destId="{8D1A69C1-D61F-40AF-80EF-4C679EDD0CB7}" srcOrd="3" destOrd="0" parTransId="{428EAE68-C0E5-44B0-A645-B927F702201E}" sibTransId="{1E473038-FF86-482C-82FA-D96A2DA032B1}"/>
    <dgm:cxn modelId="{BB529107-602F-4C67-96C2-D0AFA8C7119E}" type="presOf" srcId="{9C695248-BBDA-48D2-86BA-BF89C4D0335A}" destId="{2609B5EE-8008-4447-BE95-B2F65922F485}" srcOrd="0" destOrd="0" presId="urn:microsoft.com/office/officeart/2005/8/layout/default"/>
    <dgm:cxn modelId="{EF9E1C0B-691D-4CA5-B7C5-64F8BFB88CDA}" type="presOf" srcId="{82DE5613-BB12-4D80-9F98-D3BB3FD2CE9A}" destId="{688636A8-CAC8-4D3E-ABFC-943AA3041F11}" srcOrd="0" destOrd="0" presId="urn:microsoft.com/office/officeart/2005/8/layout/default"/>
    <dgm:cxn modelId="{1C151C0D-EF4F-4DAB-BFAB-518330BC9B5F}" type="presOf" srcId="{2A5F749F-22BD-4DC8-BA92-F2D202FAAD56}" destId="{D2DB725E-433A-49ED-B2DD-C49BE19069D5}" srcOrd="0" destOrd="0" presId="urn:microsoft.com/office/officeart/2005/8/layout/default"/>
    <dgm:cxn modelId="{12D45F0D-40EE-4DDF-8979-092A176EAA6B}" srcId="{84843DC3-ADB5-49DE-A91D-76A18758C2C5}" destId="{5F514EB8-67FA-4BB7-92E0-3D064C33F5C2}" srcOrd="8" destOrd="0" parTransId="{4E41A1D8-CFFD-404D-A86D-DAC3FC383DA7}" sibTransId="{E40E2B0F-8AE1-4EDC-8639-5080FC1BBDC6}"/>
    <dgm:cxn modelId="{5A70ED19-FB8C-4FAA-8C01-0FDE35577639}" type="presOf" srcId="{5F514EB8-67FA-4BB7-92E0-3D064C33F5C2}" destId="{BA1E0A02-27AF-4D97-BE7D-A2A90A7FDD2E}" srcOrd="0" destOrd="0" presId="urn:microsoft.com/office/officeart/2005/8/layout/default"/>
    <dgm:cxn modelId="{E4B93820-E7BC-4CFA-95BC-F310BB98D6B4}" srcId="{84843DC3-ADB5-49DE-A91D-76A18758C2C5}" destId="{82DE5613-BB12-4D80-9F98-D3BB3FD2CE9A}" srcOrd="9" destOrd="0" parTransId="{FEE9357B-7AD8-41F1-B88C-1C6E7155A49F}" sibTransId="{B2398E23-D7DF-44FB-84CB-192DE5E0DB22}"/>
    <dgm:cxn modelId="{E14AFC23-56B2-4FE4-B1F3-68468A9ACE18}" type="presOf" srcId="{84843DC3-ADB5-49DE-A91D-76A18758C2C5}" destId="{8B80DC19-D900-4368-864E-CBB508D123C3}" srcOrd="0" destOrd="0" presId="urn:microsoft.com/office/officeart/2005/8/layout/default"/>
    <dgm:cxn modelId="{ED0F222B-4AB6-4035-B0E4-209C9F6AF26B}" srcId="{84843DC3-ADB5-49DE-A91D-76A18758C2C5}" destId="{3F394AE8-D95A-4A98-8B6E-F68895BDECDA}" srcOrd="4" destOrd="0" parTransId="{2CA57FF1-16A7-40A6-903C-A93C01A9999C}" sibTransId="{74A17FA1-7437-48F5-9D89-2F345EA176CD}"/>
    <dgm:cxn modelId="{8083362E-8B29-40EA-B031-8F67B15DF2DD}" srcId="{84843DC3-ADB5-49DE-A91D-76A18758C2C5}" destId="{AF4A395F-467E-4193-A5DB-5D6EA7EC1118}" srcOrd="6" destOrd="0" parTransId="{3D2BB060-4BE1-4368-B816-6FBA26F78526}" sibTransId="{7894D0D5-0D02-4FFA-AB2D-557CDFA33594}"/>
    <dgm:cxn modelId="{E69AA860-5038-469A-9704-4E3B5F95B154}" type="presOf" srcId="{61B107E5-41B9-4C24-B7D0-6FB880DE74DC}" destId="{21E04CFD-6CA7-45B4-86B6-2EE770D80EBF}" srcOrd="0" destOrd="0" presId="urn:microsoft.com/office/officeart/2005/8/layout/default"/>
    <dgm:cxn modelId="{ABE6A478-357A-4AD7-9449-328DC1FD4F00}" srcId="{84843DC3-ADB5-49DE-A91D-76A18758C2C5}" destId="{03779DAD-0062-4E4E-AA7A-D8DC2710C982}" srcOrd="0" destOrd="0" parTransId="{E6146DDF-0005-49B5-B0F2-A99D8798A801}" sibTransId="{49112996-EB04-4AA6-8396-C5553513BF9F}"/>
    <dgm:cxn modelId="{16D2467A-49E3-4FF0-BC4B-9427158B8A0D}" srcId="{84843DC3-ADB5-49DE-A91D-76A18758C2C5}" destId="{9C1025D5-A637-4CD5-8D4E-8F735704BDF2}" srcOrd="1" destOrd="0" parTransId="{B3816ACF-BF50-43CD-B0B9-78AF4DF190E4}" sibTransId="{86E35B22-DFD1-49AD-A9E1-428142FEADA8}"/>
    <dgm:cxn modelId="{872AFA80-BD62-4762-97B1-B2C43D1745CD}" srcId="{84843DC3-ADB5-49DE-A91D-76A18758C2C5}" destId="{9C695248-BBDA-48D2-86BA-BF89C4D0335A}" srcOrd="11" destOrd="0" parTransId="{DFF00C0B-7871-4704-A37B-7A6006F685B0}" sibTransId="{F1E8CED9-B172-44FB-97E7-C85130987A77}"/>
    <dgm:cxn modelId="{90F3C7A6-4DF7-4CD2-B5D1-57BC15B953BF}" type="presOf" srcId="{AF4A395F-467E-4193-A5DB-5D6EA7EC1118}" destId="{C5F072D8-AB44-4BE4-ABE6-C9C753502D1F}" srcOrd="0" destOrd="0" presId="urn:microsoft.com/office/officeart/2005/8/layout/default"/>
    <dgm:cxn modelId="{60B8A8C6-E947-4C55-A905-D84F34952DBD}" type="presOf" srcId="{DDD0E84A-53BD-465B-8A56-A5D48C7C1534}" destId="{99A4E336-D2BB-4B38-933C-A0F943C8B0FD}" srcOrd="0" destOrd="0" presId="urn:microsoft.com/office/officeart/2005/8/layout/default"/>
    <dgm:cxn modelId="{7D022EC7-E608-4655-A09A-3A7A0340ABBE}" srcId="{84843DC3-ADB5-49DE-A91D-76A18758C2C5}" destId="{61B107E5-41B9-4C24-B7D0-6FB880DE74DC}" srcOrd="2" destOrd="0" parTransId="{6A758AE1-6EC0-4AE3-AE58-D2C1F4E347A6}" sibTransId="{4D8E6C57-7002-465A-BE24-D7FD315EE399}"/>
    <dgm:cxn modelId="{0013A3CF-BCA3-4404-9AAC-6CF8B992A567}" type="presOf" srcId="{8D1A69C1-D61F-40AF-80EF-4C679EDD0CB7}" destId="{5590ABA1-66C4-44DF-AF0A-C1752E36B08E}" srcOrd="0" destOrd="0" presId="urn:microsoft.com/office/officeart/2005/8/layout/default"/>
    <dgm:cxn modelId="{D5AE38D1-8147-44E5-AD70-00F75F4C3DC3}" srcId="{84843DC3-ADB5-49DE-A91D-76A18758C2C5}" destId="{345EB0A9-1DC7-4AEF-83E9-D037CF05B37A}" srcOrd="10" destOrd="0" parTransId="{FB1D3DEA-D3F6-4AB7-9593-29C96BF6FBD8}" sibTransId="{0EDA2566-81EA-4D02-8606-BFA15BB2432B}"/>
    <dgm:cxn modelId="{F1C5ECDF-35D8-4ECA-9CBB-F2799C17B566}" srcId="{84843DC3-ADB5-49DE-A91D-76A18758C2C5}" destId="{2A5F749F-22BD-4DC8-BA92-F2D202FAAD56}" srcOrd="5" destOrd="0" parTransId="{33E860AD-A2EC-40A2-A486-B27EB7DACE07}" sibTransId="{CB1111BA-3B52-4B10-996A-F803DF674738}"/>
    <dgm:cxn modelId="{71412DE2-5B26-4668-A0D9-776FBB914D7B}" type="presOf" srcId="{9C1025D5-A637-4CD5-8D4E-8F735704BDF2}" destId="{87FCF948-EF4D-4494-B2FA-CBCF48B6F93B}" srcOrd="0" destOrd="0" presId="urn:microsoft.com/office/officeart/2005/8/layout/default"/>
    <dgm:cxn modelId="{D4192CE4-B580-41B6-AB4E-FF7B5A8F971B}" type="presOf" srcId="{345EB0A9-1DC7-4AEF-83E9-D037CF05B37A}" destId="{3F7F969C-0730-47B4-B033-B921F227B558}" srcOrd="0" destOrd="0" presId="urn:microsoft.com/office/officeart/2005/8/layout/default"/>
    <dgm:cxn modelId="{9DE3ACE5-9465-4893-9D95-9A7B48B89845}" srcId="{84843DC3-ADB5-49DE-A91D-76A18758C2C5}" destId="{DDD0E84A-53BD-465B-8A56-A5D48C7C1534}" srcOrd="7" destOrd="0" parTransId="{A9D78491-ED09-4492-BD90-08B726C9117D}" sibTransId="{217DB4C3-C59A-4F1A-9ED0-BEF793171389}"/>
    <dgm:cxn modelId="{4D61BBF1-8408-4CCB-876C-AA05E263A5B8}" type="presOf" srcId="{3F394AE8-D95A-4A98-8B6E-F68895BDECDA}" destId="{9AB92C1E-C556-4964-8514-F3D617033AB9}" srcOrd="0" destOrd="0" presId="urn:microsoft.com/office/officeart/2005/8/layout/default"/>
    <dgm:cxn modelId="{8EE98EF3-DC2E-4F8A-9F93-336B4D0E9B7C}" type="presOf" srcId="{03779DAD-0062-4E4E-AA7A-D8DC2710C982}" destId="{A904D319-5A8A-44B3-ADE1-E1BB145771F4}" srcOrd="0" destOrd="0" presId="urn:microsoft.com/office/officeart/2005/8/layout/default"/>
    <dgm:cxn modelId="{295944AF-7E29-4DA7-B0AE-08F20FBADE8D}" type="presParOf" srcId="{8B80DC19-D900-4368-864E-CBB508D123C3}" destId="{A904D319-5A8A-44B3-ADE1-E1BB145771F4}" srcOrd="0" destOrd="0" presId="urn:microsoft.com/office/officeart/2005/8/layout/default"/>
    <dgm:cxn modelId="{8D975533-FF40-4DE7-86CD-C1F5DFB5CF46}" type="presParOf" srcId="{8B80DC19-D900-4368-864E-CBB508D123C3}" destId="{0FB2C288-B7F0-4399-8B56-C96B4886CB8E}" srcOrd="1" destOrd="0" presId="urn:microsoft.com/office/officeart/2005/8/layout/default"/>
    <dgm:cxn modelId="{03AD56C8-8405-48DE-AA3D-DD6DD60FF5ED}" type="presParOf" srcId="{8B80DC19-D900-4368-864E-CBB508D123C3}" destId="{87FCF948-EF4D-4494-B2FA-CBCF48B6F93B}" srcOrd="2" destOrd="0" presId="urn:microsoft.com/office/officeart/2005/8/layout/default"/>
    <dgm:cxn modelId="{55D5EFA4-F410-47E8-B9E5-776E568EE559}" type="presParOf" srcId="{8B80DC19-D900-4368-864E-CBB508D123C3}" destId="{213C595A-912F-4F88-A0B2-DC2EA62B48E2}" srcOrd="3" destOrd="0" presId="urn:microsoft.com/office/officeart/2005/8/layout/default"/>
    <dgm:cxn modelId="{CC7A69DD-24C3-44D3-9755-C79B19DB740B}" type="presParOf" srcId="{8B80DC19-D900-4368-864E-CBB508D123C3}" destId="{21E04CFD-6CA7-45B4-86B6-2EE770D80EBF}" srcOrd="4" destOrd="0" presId="urn:microsoft.com/office/officeart/2005/8/layout/default"/>
    <dgm:cxn modelId="{1CD1FA6F-4701-4C4E-801C-523303A4FE27}" type="presParOf" srcId="{8B80DC19-D900-4368-864E-CBB508D123C3}" destId="{58D8E815-7053-4A00-BAEC-E63C63CB3336}" srcOrd="5" destOrd="0" presId="urn:microsoft.com/office/officeart/2005/8/layout/default"/>
    <dgm:cxn modelId="{EB1EDF7A-09BD-4E7A-80BB-DA5BA6CDE2AB}" type="presParOf" srcId="{8B80DC19-D900-4368-864E-CBB508D123C3}" destId="{5590ABA1-66C4-44DF-AF0A-C1752E36B08E}" srcOrd="6" destOrd="0" presId="urn:microsoft.com/office/officeart/2005/8/layout/default"/>
    <dgm:cxn modelId="{4BDB9B14-1562-4732-A2FE-FD0F1F91AC83}" type="presParOf" srcId="{8B80DC19-D900-4368-864E-CBB508D123C3}" destId="{46097979-CAF0-4233-8C96-6908D5E91691}" srcOrd="7" destOrd="0" presId="urn:microsoft.com/office/officeart/2005/8/layout/default"/>
    <dgm:cxn modelId="{BB724AEC-4A77-4E38-9F09-B627C5077689}" type="presParOf" srcId="{8B80DC19-D900-4368-864E-CBB508D123C3}" destId="{9AB92C1E-C556-4964-8514-F3D617033AB9}" srcOrd="8" destOrd="0" presId="urn:microsoft.com/office/officeart/2005/8/layout/default"/>
    <dgm:cxn modelId="{E98272D5-38DA-4079-A75B-D2A9E8D85AF9}" type="presParOf" srcId="{8B80DC19-D900-4368-864E-CBB508D123C3}" destId="{C9D3DBA1-6245-45A3-985A-868CC7F11FB7}" srcOrd="9" destOrd="0" presId="urn:microsoft.com/office/officeart/2005/8/layout/default"/>
    <dgm:cxn modelId="{15B8ED19-93AC-4C35-9A42-37E951F76E56}" type="presParOf" srcId="{8B80DC19-D900-4368-864E-CBB508D123C3}" destId="{D2DB725E-433A-49ED-B2DD-C49BE19069D5}" srcOrd="10" destOrd="0" presId="urn:microsoft.com/office/officeart/2005/8/layout/default"/>
    <dgm:cxn modelId="{E721F768-F5E5-4739-BD45-9D44E3228760}" type="presParOf" srcId="{8B80DC19-D900-4368-864E-CBB508D123C3}" destId="{129A6B27-9F50-4A40-9B69-9F38E4F29BEA}" srcOrd="11" destOrd="0" presId="urn:microsoft.com/office/officeart/2005/8/layout/default"/>
    <dgm:cxn modelId="{D5E213D1-5A11-4575-85D9-68E361A1400F}" type="presParOf" srcId="{8B80DC19-D900-4368-864E-CBB508D123C3}" destId="{C5F072D8-AB44-4BE4-ABE6-C9C753502D1F}" srcOrd="12" destOrd="0" presId="urn:microsoft.com/office/officeart/2005/8/layout/default"/>
    <dgm:cxn modelId="{AA79F83C-62A8-4CF4-A3C4-4525BF31A91F}" type="presParOf" srcId="{8B80DC19-D900-4368-864E-CBB508D123C3}" destId="{C3D45F8B-94ED-4AAA-9824-7EEA54F9F261}" srcOrd="13" destOrd="0" presId="urn:microsoft.com/office/officeart/2005/8/layout/default"/>
    <dgm:cxn modelId="{B846D015-F157-428B-8F85-877A5E6911AD}" type="presParOf" srcId="{8B80DC19-D900-4368-864E-CBB508D123C3}" destId="{99A4E336-D2BB-4B38-933C-A0F943C8B0FD}" srcOrd="14" destOrd="0" presId="urn:microsoft.com/office/officeart/2005/8/layout/default"/>
    <dgm:cxn modelId="{95152E55-2AC2-4799-B9E8-81332EB47952}" type="presParOf" srcId="{8B80DC19-D900-4368-864E-CBB508D123C3}" destId="{66B76199-6844-4F28-BC24-B8A70D329E74}" srcOrd="15" destOrd="0" presId="urn:microsoft.com/office/officeart/2005/8/layout/default"/>
    <dgm:cxn modelId="{F7B8680E-613E-474F-B8FA-9E45A9C4E13B}" type="presParOf" srcId="{8B80DC19-D900-4368-864E-CBB508D123C3}" destId="{BA1E0A02-27AF-4D97-BE7D-A2A90A7FDD2E}" srcOrd="16" destOrd="0" presId="urn:microsoft.com/office/officeart/2005/8/layout/default"/>
    <dgm:cxn modelId="{375CC2CA-18E4-4F2A-9FB1-121A992E32B5}" type="presParOf" srcId="{8B80DC19-D900-4368-864E-CBB508D123C3}" destId="{4F38319B-FF40-4866-9188-FF9C251C5941}" srcOrd="17" destOrd="0" presId="urn:microsoft.com/office/officeart/2005/8/layout/default"/>
    <dgm:cxn modelId="{4C81281E-4F89-4022-9526-A950B1AEE6D8}" type="presParOf" srcId="{8B80DC19-D900-4368-864E-CBB508D123C3}" destId="{688636A8-CAC8-4D3E-ABFC-943AA3041F11}" srcOrd="18" destOrd="0" presId="urn:microsoft.com/office/officeart/2005/8/layout/default"/>
    <dgm:cxn modelId="{08BA85B1-B3CF-46A7-8689-7F9B3E99F8CE}" type="presParOf" srcId="{8B80DC19-D900-4368-864E-CBB508D123C3}" destId="{3A894327-29BD-4F67-B94A-5E8D0C5FDD23}" srcOrd="19" destOrd="0" presId="urn:microsoft.com/office/officeart/2005/8/layout/default"/>
    <dgm:cxn modelId="{EB8D3319-DE85-4FBE-8646-83B8DC9AF3E9}" type="presParOf" srcId="{8B80DC19-D900-4368-864E-CBB508D123C3}" destId="{3F7F969C-0730-47B4-B033-B921F227B558}" srcOrd="20" destOrd="0" presId="urn:microsoft.com/office/officeart/2005/8/layout/default"/>
    <dgm:cxn modelId="{8EE2C9DE-7C8B-48D6-AA24-CFDEF0112D4C}" type="presParOf" srcId="{8B80DC19-D900-4368-864E-CBB508D123C3}" destId="{9B1CB6CF-E302-4DA7-9404-AB93E69317EC}" srcOrd="21" destOrd="0" presId="urn:microsoft.com/office/officeart/2005/8/layout/default"/>
    <dgm:cxn modelId="{ABE1A40A-9D8C-417D-9C5E-65F00F6D331D}" type="presParOf" srcId="{8B80DC19-D900-4368-864E-CBB508D123C3}" destId="{2609B5EE-8008-4447-BE95-B2F65922F485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9B9845-E860-4856-982C-FA64B96CA661}">
      <dsp:nvSpPr>
        <dsp:cNvPr id="0" name=""/>
        <dsp:cNvSpPr/>
      </dsp:nvSpPr>
      <dsp:spPr>
        <a:xfrm rot="5400000">
          <a:off x="4678542" y="-1765326"/>
          <a:ext cx="1114251" cy="4927688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/>
            <a:t>IES particulares e públicas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/>
            <a:t>Terceiro Setor</a:t>
          </a:r>
        </a:p>
      </dsp:txBody>
      <dsp:txXfrm rot="-5400000">
        <a:off x="2771824" y="195785"/>
        <a:ext cx="4873295" cy="1005465"/>
      </dsp:txXfrm>
    </dsp:sp>
    <dsp:sp modelId="{BED78366-4F91-49AA-BAEC-77EDA0D2D6DB}">
      <dsp:nvSpPr>
        <dsp:cNvPr id="0" name=""/>
        <dsp:cNvSpPr/>
      </dsp:nvSpPr>
      <dsp:spPr>
        <a:xfrm>
          <a:off x="0" y="0"/>
          <a:ext cx="2771824" cy="139281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Competição</a:t>
          </a:r>
        </a:p>
      </dsp:txBody>
      <dsp:txXfrm>
        <a:off x="67992" y="67992"/>
        <a:ext cx="2635840" cy="1256830"/>
      </dsp:txXfrm>
    </dsp:sp>
    <dsp:sp modelId="{D56691AF-BFC3-4A9E-90A1-060998ED1105}">
      <dsp:nvSpPr>
        <dsp:cNvPr id="0" name=""/>
        <dsp:cNvSpPr/>
      </dsp:nvSpPr>
      <dsp:spPr>
        <a:xfrm rot="5400000">
          <a:off x="4678542" y="-341602"/>
          <a:ext cx="1114251" cy="4927688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/>
            <a:t>Crise econômica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/>
            <a:t>Dependência de incentivos fiscais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/>
            <a:t>Envelhecimento da população</a:t>
          </a:r>
        </a:p>
      </dsp:txBody>
      <dsp:txXfrm rot="-5400000">
        <a:off x="2771824" y="1619509"/>
        <a:ext cx="4873295" cy="1005465"/>
      </dsp:txXfrm>
    </dsp:sp>
    <dsp:sp modelId="{3AEEC3D9-0D51-4C79-BA5C-85F0A7773484}">
      <dsp:nvSpPr>
        <dsp:cNvPr id="0" name=""/>
        <dsp:cNvSpPr/>
      </dsp:nvSpPr>
      <dsp:spPr>
        <a:xfrm>
          <a:off x="0" y="1464565"/>
          <a:ext cx="2771824" cy="139281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Sustentabilidade</a:t>
          </a:r>
        </a:p>
      </dsp:txBody>
      <dsp:txXfrm>
        <a:off x="67992" y="1532557"/>
        <a:ext cx="2635840" cy="1256830"/>
      </dsp:txXfrm>
    </dsp:sp>
    <dsp:sp modelId="{F0E1617F-13FF-4900-A2FA-188B38E007F0}">
      <dsp:nvSpPr>
        <dsp:cNvPr id="0" name=""/>
        <dsp:cNvSpPr/>
      </dsp:nvSpPr>
      <dsp:spPr>
        <a:xfrm rot="5400000">
          <a:off x="4678542" y="1159584"/>
          <a:ext cx="1114251" cy="4927688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/>
            <a:t>Pode ser atualizado para maior reconhecimento</a:t>
          </a:r>
        </a:p>
      </dsp:txBody>
      <dsp:txXfrm rot="-5400000">
        <a:off x="2771824" y="3120696"/>
        <a:ext cx="4873295" cy="1005465"/>
      </dsp:txXfrm>
    </dsp:sp>
    <dsp:sp modelId="{33057947-9AD5-4B43-887F-71B5C5A8E3EF}">
      <dsp:nvSpPr>
        <dsp:cNvPr id="0" name=""/>
        <dsp:cNvSpPr/>
      </dsp:nvSpPr>
      <dsp:spPr>
        <a:xfrm>
          <a:off x="0" y="2929131"/>
          <a:ext cx="2771824" cy="139281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Arranjo institucional</a:t>
          </a:r>
        </a:p>
      </dsp:txBody>
      <dsp:txXfrm>
        <a:off x="67992" y="2997123"/>
        <a:ext cx="2635840" cy="12568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9B9845-E860-4856-982C-FA64B96CA661}">
      <dsp:nvSpPr>
        <dsp:cNvPr id="0" name=""/>
        <dsp:cNvSpPr/>
      </dsp:nvSpPr>
      <dsp:spPr>
        <a:xfrm rot="5400000">
          <a:off x="4392382" y="-1409683"/>
          <a:ext cx="1686571" cy="4927688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/>
            <a:t>O ideal comunitário eleva a qualidade do ensino</a:t>
          </a:r>
        </a:p>
      </dsp:txBody>
      <dsp:txXfrm rot="-5400000">
        <a:off x="2771824" y="293207"/>
        <a:ext cx="4845356" cy="1521907"/>
      </dsp:txXfrm>
    </dsp:sp>
    <dsp:sp modelId="{BED78366-4F91-49AA-BAEC-77EDA0D2D6DB}">
      <dsp:nvSpPr>
        <dsp:cNvPr id="0" name=""/>
        <dsp:cNvSpPr/>
      </dsp:nvSpPr>
      <dsp:spPr>
        <a:xfrm>
          <a:off x="0" y="0"/>
          <a:ext cx="2771824" cy="210821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Qualidade do ensino</a:t>
          </a:r>
        </a:p>
      </dsp:txBody>
      <dsp:txXfrm>
        <a:off x="102915" y="102915"/>
        <a:ext cx="2565994" cy="1902384"/>
      </dsp:txXfrm>
    </dsp:sp>
    <dsp:sp modelId="{D56691AF-BFC3-4A9E-90A1-060998ED1105}">
      <dsp:nvSpPr>
        <dsp:cNvPr id="0" name=""/>
        <dsp:cNvSpPr/>
      </dsp:nvSpPr>
      <dsp:spPr>
        <a:xfrm rot="5400000">
          <a:off x="4392382" y="745316"/>
          <a:ext cx="1686571" cy="4927688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/>
            <a:t>Melhora a integração com a sociedade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/>
            <a:t>Propicia a especialização</a:t>
          </a:r>
        </a:p>
      </dsp:txBody>
      <dsp:txXfrm rot="-5400000">
        <a:off x="2771824" y="2448206"/>
        <a:ext cx="4845356" cy="1521907"/>
      </dsp:txXfrm>
    </dsp:sp>
    <dsp:sp modelId="{3AEEC3D9-0D51-4C79-BA5C-85F0A7773484}">
      <dsp:nvSpPr>
        <dsp:cNvPr id="0" name=""/>
        <dsp:cNvSpPr/>
      </dsp:nvSpPr>
      <dsp:spPr>
        <a:xfrm>
          <a:off x="0" y="2213678"/>
          <a:ext cx="2771824" cy="210821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Atuação localizada</a:t>
          </a:r>
        </a:p>
      </dsp:txBody>
      <dsp:txXfrm>
        <a:off x="102915" y="2316593"/>
        <a:ext cx="2565994" cy="19023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04D319-5A8A-44B3-ADE1-E1BB145771F4}">
      <dsp:nvSpPr>
        <dsp:cNvPr id="0" name=""/>
        <dsp:cNvSpPr/>
      </dsp:nvSpPr>
      <dsp:spPr>
        <a:xfrm>
          <a:off x="2341" y="495883"/>
          <a:ext cx="1857297" cy="11143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1" kern="1200"/>
            <a:t>1. Aeroespacial e Defesa</a:t>
          </a:r>
          <a:endParaRPr lang="pt-BR" sz="2100" b="1" kern="1200" dirty="0"/>
        </a:p>
      </dsp:txBody>
      <dsp:txXfrm>
        <a:off x="2341" y="495883"/>
        <a:ext cx="1857297" cy="1114378"/>
      </dsp:txXfrm>
    </dsp:sp>
    <dsp:sp modelId="{87FCF948-EF4D-4494-B2FA-CBCF48B6F93B}">
      <dsp:nvSpPr>
        <dsp:cNvPr id="0" name=""/>
        <dsp:cNvSpPr/>
      </dsp:nvSpPr>
      <dsp:spPr>
        <a:xfrm>
          <a:off x="2045368" y="495883"/>
          <a:ext cx="1857297" cy="11143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1" kern="1200"/>
            <a:t>2. Água</a:t>
          </a:r>
          <a:endParaRPr lang="pt-BR" sz="2100" b="1" kern="1200" dirty="0"/>
        </a:p>
      </dsp:txBody>
      <dsp:txXfrm>
        <a:off x="2045368" y="495883"/>
        <a:ext cx="1857297" cy="1114378"/>
      </dsp:txXfrm>
    </dsp:sp>
    <dsp:sp modelId="{21E04CFD-6CA7-45B4-86B6-2EE770D80EBF}">
      <dsp:nvSpPr>
        <dsp:cNvPr id="0" name=""/>
        <dsp:cNvSpPr/>
      </dsp:nvSpPr>
      <dsp:spPr>
        <a:xfrm>
          <a:off x="4088395" y="495883"/>
          <a:ext cx="1857297" cy="11143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1" kern="1200"/>
            <a:t>3. Alimentos</a:t>
          </a:r>
          <a:endParaRPr lang="pt-BR" sz="2100" b="1" kern="1200" dirty="0"/>
        </a:p>
      </dsp:txBody>
      <dsp:txXfrm>
        <a:off x="4088395" y="495883"/>
        <a:ext cx="1857297" cy="1114378"/>
      </dsp:txXfrm>
    </dsp:sp>
    <dsp:sp modelId="{5590ABA1-66C4-44DF-AF0A-C1752E36B08E}">
      <dsp:nvSpPr>
        <dsp:cNvPr id="0" name=""/>
        <dsp:cNvSpPr/>
      </dsp:nvSpPr>
      <dsp:spPr>
        <a:xfrm>
          <a:off x="6131422" y="495883"/>
          <a:ext cx="1857297" cy="11143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1" kern="1200"/>
            <a:t>4. Biomas e Bioeconomia</a:t>
          </a:r>
          <a:endParaRPr lang="pt-BR" sz="2100" b="1" kern="1200" dirty="0"/>
        </a:p>
      </dsp:txBody>
      <dsp:txXfrm>
        <a:off x="6131422" y="495883"/>
        <a:ext cx="1857297" cy="1114378"/>
      </dsp:txXfrm>
    </dsp:sp>
    <dsp:sp modelId="{9AB92C1E-C556-4964-8514-F3D617033AB9}">
      <dsp:nvSpPr>
        <dsp:cNvPr id="0" name=""/>
        <dsp:cNvSpPr/>
      </dsp:nvSpPr>
      <dsp:spPr>
        <a:xfrm>
          <a:off x="2341" y="1795991"/>
          <a:ext cx="1857297" cy="11143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1" kern="1200"/>
            <a:t>5. Ciências e Tecnologias Sociais</a:t>
          </a:r>
          <a:endParaRPr lang="pt-BR" sz="2100" b="1" kern="1200" dirty="0"/>
        </a:p>
      </dsp:txBody>
      <dsp:txXfrm>
        <a:off x="2341" y="1795991"/>
        <a:ext cx="1857297" cy="1114378"/>
      </dsp:txXfrm>
    </dsp:sp>
    <dsp:sp modelId="{D2DB725E-433A-49ED-B2DD-C49BE19069D5}">
      <dsp:nvSpPr>
        <dsp:cNvPr id="0" name=""/>
        <dsp:cNvSpPr/>
      </dsp:nvSpPr>
      <dsp:spPr>
        <a:xfrm>
          <a:off x="2045368" y="1795991"/>
          <a:ext cx="1857297" cy="11143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1" kern="1200"/>
            <a:t>6. Clima</a:t>
          </a:r>
          <a:endParaRPr lang="pt-BR" sz="2100" b="1" kern="1200" dirty="0"/>
        </a:p>
      </dsp:txBody>
      <dsp:txXfrm>
        <a:off x="2045368" y="1795991"/>
        <a:ext cx="1857297" cy="1114378"/>
      </dsp:txXfrm>
    </dsp:sp>
    <dsp:sp modelId="{C5F072D8-AB44-4BE4-ABE6-C9C753502D1F}">
      <dsp:nvSpPr>
        <dsp:cNvPr id="0" name=""/>
        <dsp:cNvSpPr/>
      </dsp:nvSpPr>
      <dsp:spPr>
        <a:xfrm>
          <a:off x="4088395" y="1795991"/>
          <a:ext cx="1857297" cy="11143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1" kern="1200"/>
            <a:t>7. Economia e Sociedade Digital</a:t>
          </a:r>
          <a:endParaRPr lang="pt-BR" sz="2100" b="1" kern="1200" dirty="0"/>
        </a:p>
      </dsp:txBody>
      <dsp:txXfrm>
        <a:off x="4088395" y="1795991"/>
        <a:ext cx="1857297" cy="1114378"/>
      </dsp:txXfrm>
    </dsp:sp>
    <dsp:sp modelId="{99A4E336-D2BB-4B38-933C-A0F943C8B0FD}">
      <dsp:nvSpPr>
        <dsp:cNvPr id="0" name=""/>
        <dsp:cNvSpPr/>
      </dsp:nvSpPr>
      <dsp:spPr>
        <a:xfrm>
          <a:off x="6131422" y="1795991"/>
          <a:ext cx="1857297" cy="11143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1" kern="1200"/>
            <a:t>8. Energia</a:t>
          </a:r>
          <a:endParaRPr lang="pt-BR" sz="2100" b="1" kern="1200" dirty="0"/>
        </a:p>
      </dsp:txBody>
      <dsp:txXfrm>
        <a:off x="6131422" y="1795991"/>
        <a:ext cx="1857297" cy="1114378"/>
      </dsp:txXfrm>
    </dsp:sp>
    <dsp:sp modelId="{BA1E0A02-27AF-4D97-BE7D-A2A90A7FDD2E}">
      <dsp:nvSpPr>
        <dsp:cNvPr id="0" name=""/>
        <dsp:cNvSpPr/>
      </dsp:nvSpPr>
      <dsp:spPr>
        <a:xfrm>
          <a:off x="2341" y="3096099"/>
          <a:ext cx="1857297" cy="11143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1" kern="1200"/>
            <a:t>9. Minerais Estratégicos</a:t>
          </a:r>
          <a:endParaRPr lang="pt-BR" sz="2100" b="1" kern="1200" dirty="0"/>
        </a:p>
      </dsp:txBody>
      <dsp:txXfrm>
        <a:off x="2341" y="3096099"/>
        <a:ext cx="1857297" cy="1114378"/>
      </dsp:txXfrm>
    </dsp:sp>
    <dsp:sp modelId="{688636A8-CAC8-4D3E-ABFC-943AA3041F11}">
      <dsp:nvSpPr>
        <dsp:cNvPr id="0" name=""/>
        <dsp:cNvSpPr/>
      </dsp:nvSpPr>
      <dsp:spPr>
        <a:xfrm>
          <a:off x="2045368" y="3096099"/>
          <a:ext cx="1857297" cy="11143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1" kern="1200"/>
            <a:t>10. Nuclear</a:t>
          </a:r>
          <a:endParaRPr lang="pt-BR" sz="2100" b="1" kern="1200" dirty="0"/>
        </a:p>
      </dsp:txBody>
      <dsp:txXfrm>
        <a:off x="2045368" y="3096099"/>
        <a:ext cx="1857297" cy="1114378"/>
      </dsp:txXfrm>
    </dsp:sp>
    <dsp:sp modelId="{3F7F969C-0730-47B4-B033-B921F227B558}">
      <dsp:nvSpPr>
        <dsp:cNvPr id="0" name=""/>
        <dsp:cNvSpPr/>
      </dsp:nvSpPr>
      <dsp:spPr>
        <a:xfrm>
          <a:off x="4088395" y="3096099"/>
          <a:ext cx="1857297" cy="11143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1" kern="1200"/>
            <a:t>11. Saúde</a:t>
          </a:r>
          <a:endParaRPr lang="pt-BR" sz="2100" b="1" kern="1200" dirty="0"/>
        </a:p>
      </dsp:txBody>
      <dsp:txXfrm>
        <a:off x="4088395" y="3096099"/>
        <a:ext cx="1857297" cy="1114378"/>
      </dsp:txXfrm>
    </dsp:sp>
    <dsp:sp modelId="{2609B5EE-8008-4447-BE95-B2F65922F485}">
      <dsp:nvSpPr>
        <dsp:cNvPr id="0" name=""/>
        <dsp:cNvSpPr/>
      </dsp:nvSpPr>
      <dsp:spPr>
        <a:xfrm>
          <a:off x="6131422" y="3096099"/>
          <a:ext cx="1857297" cy="11143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1" kern="1200"/>
            <a:t>12. Tecnologias Convergentes e Habilitadoras</a:t>
          </a:r>
          <a:endParaRPr lang="pt-BR" sz="2100" b="1" kern="1200" dirty="0"/>
        </a:p>
      </dsp:txBody>
      <dsp:txXfrm>
        <a:off x="6131422" y="3096099"/>
        <a:ext cx="1857297" cy="11143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0936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700" y="0"/>
            <a:ext cx="2984870" cy="500936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fld id="{A7A1049A-0817-4B4B-ABFA-584AF2F9D895}" type="datetimeFigureOut">
              <a:rPr lang="en-US" smtClean="0"/>
              <a:t>11/6/2018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516039"/>
            <a:ext cx="2984870" cy="500936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700" y="9516039"/>
            <a:ext cx="2984870" cy="500936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EC677A0B-D1CC-7F4A-AE5C-4C5364F6F05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7466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0936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700" y="0"/>
            <a:ext cx="2984870" cy="500936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fld id="{659622F9-A4C6-ED49-A0F1-253F0D2D7498}" type="datetimeFigureOut">
              <a:rPr lang="en-US" smtClean="0"/>
              <a:t>11/6/2018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1" tIns="47111" rIns="94221" bIns="4711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4221" tIns="47111" rIns="94221" bIns="47111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6039"/>
            <a:ext cx="2984870" cy="500936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700" y="9516039"/>
            <a:ext cx="2984870" cy="500936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3EE3A955-B271-0B48-8BBF-CE5C6DE29A0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129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818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772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Fontes: </a:t>
            </a:r>
          </a:p>
          <a:p>
            <a:pPr defTabSz="471105">
              <a:defRPr/>
            </a:pPr>
            <a:endParaRPr lang="pt-BR" dirty="0">
              <a:solidFill>
                <a:prstClr val="black">
                  <a:lumMod val="50000"/>
                </a:prstClr>
              </a:solidFill>
              <a:latin typeface="Trebuchet MS" panose="020B0603020202020204" pitchFamily="34" charset="0"/>
            </a:endParaRP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IDEB: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desempenho: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1,7 milhão nem-nem: IBGE. 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- 82%: PNAD/IBGE/Anuário Todos pela Educação 2016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População jovem: Elaboração SAE/PR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688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Fontes: </a:t>
            </a:r>
          </a:p>
          <a:p>
            <a:pPr defTabSz="471105">
              <a:defRPr/>
            </a:pPr>
            <a:endParaRPr lang="pt-BR" dirty="0">
              <a:solidFill>
                <a:prstClr val="black">
                  <a:lumMod val="50000"/>
                </a:prstClr>
              </a:solidFill>
              <a:latin typeface="Trebuchet MS" panose="020B0603020202020204" pitchFamily="34" charset="0"/>
            </a:endParaRP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IDEB: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desempenho: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1,7 milhão nem-nem: IBGE. 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- 82%: PNAD/IBGE/Anuário Todos pela Educação 2016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População jovem: Elaboração SAE/PR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831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Fontes: </a:t>
            </a:r>
          </a:p>
          <a:p>
            <a:pPr defTabSz="471105">
              <a:defRPr/>
            </a:pPr>
            <a:endParaRPr lang="pt-BR" dirty="0">
              <a:solidFill>
                <a:prstClr val="black">
                  <a:lumMod val="50000"/>
                </a:prstClr>
              </a:solidFill>
              <a:latin typeface="Trebuchet MS" panose="020B0603020202020204" pitchFamily="34" charset="0"/>
            </a:endParaRP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IDEB: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desempenho: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1,7 milhão nem-nem: IBGE. 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- 82%: PNAD/IBGE/Anuário Todos pela Educação 2016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População jovem: Elaboração SAE/PR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391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Fontes: </a:t>
            </a:r>
          </a:p>
          <a:p>
            <a:pPr defTabSz="471105">
              <a:defRPr/>
            </a:pPr>
            <a:endParaRPr lang="pt-BR" dirty="0">
              <a:solidFill>
                <a:prstClr val="black">
                  <a:lumMod val="50000"/>
                </a:prstClr>
              </a:solidFill>
              <a:latin typeface="Trebuchet MS" panose="020B0603020202020204" pitchFamily="34" charset="0"/>
            </a:endParaRP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IDEB: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desempenho: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1,7 milhão nem-nem: IBGE. 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- 82%: PNAD/IBGE/Anuário Todos pela Educação 2016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População jovem: Elaboração SAE/PR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580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Fontes: </a:t>
            </a:r>
          </a:p>
          <a:p>
            <a:pPr defTabSz="471105">
              <a:defRPr/>
            </a:pPr>
            <a:endParaRPr lang="pt-BR" dirty="0">
              <a:solidFill>
                <a:prstClr val="black">
                  <a:lumMod val="50000"/>
                </a:prstClr>
              </a:solidFill>
              <a:latin typeface="Trebuchet MS" panose="020B0603020202020204" pitchFamily="34" charset="0"/>
            </a:endParaRP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IDEB: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desempenho: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1,7 milhão nem-nem: IBGE. 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- 82%: PNAD/IBGE/Anuário Todos pela Educação 2016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População jovem: Elaboração SAE/PR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835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6FC1-25DA-4550-8721-6ABE68E8D794}" type="datetimeFigureOut">
              <a:rPr lang="pt-BR" smtClean="0"/>
              <a:t>06/11/2018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9B9FF-F679-4D8F-893A-ECEB03A1F3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6708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6FC1-25DA-4550-8721-6ABE68E8D794}" type="datetimeFigureOut">
              <a:rPr lang="pt-BR" smtClean="0"/>
              <a:t>06/11/2018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9B9FF-F679-4D8F-893A-ECEB03A1F3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05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6FC1-25DA-4550-8721-6ABE68E8D794}" type="datetimeFigureOut">
              <a:rPr lang="pt-BR" smtClean="0"/>
              <a:t>06/11/2018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9B9FF-F679-4D8F-893A-ECEB03A1F3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6040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D:\Users\nadiaferreira\Downloads\Capa - apresentaçã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1792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:\Users\nadiaferreira\Downloads\Página miolo - apresentaçã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0756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5B6084-A87A-4734-BD44-0BE46A0C6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1A5063-9606-4659-8E82-45165BFA8E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AEA4C3F-5E44-4F38-9732-4BA153FB6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6FC1-25DA-4550-8721-6ABE68E8D794}" type="datetimeFigureOut">
              <a:rPr lang="pt-BR" smtClean="0"/>
              <a:t>06/11/2018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801AFDF-16C9-4D23-8469-57010C09E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86A929A-55B3-41D9-AE2F-59C0D3CC2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9B9FF-F679-4D8F-893A-ECEB03A1F36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6FC1-25DA-4550-8721-6ABE68E8D794}" type="datetimeFigureOut">
              <a:rPr lang="pt-BR" smtClean="0"/>
              <a:t>06/11/2018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9B9FF-F679-4D8F-893A-ECEB03A1F3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8213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6FC1-25DA-4550-8721-6ABE68E8D794}" type="datetimeFigureOut">
              <a:rPr lang="pt-BR" smtClean="0"/>
              <a:t>06/11/2018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9B9FF-F679-4D8F-893A-ECEB03A1F3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1964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6FC1-25DA-4550-8721-6ABE68E8D794}" type="datetimeFigureOut">
              <a:rPr lang="pt-BR" smtClean="0"/>
              <a:t>06/11/2018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9B9FF-F679-4D8F-893A-ECEB03A1F3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2251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6FC1-25DA-4550-8721-6ABE68E8D794}" type="datetimeFigureOut">
              <a:rPr lang="pt-BR" smtClean="0"/>
              <a:t>06/11/2018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9B9FF-F679-4D8F-893A-ECEB03A1F3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7434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6FC1-25DA-4550-8721-6ABE68E8D794}" type="datetimeFigureOut">
              <a:rPr lang="pt-BR" smtClean="0"/>
              <a:t>06/11/2018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9B9FF-F679-4D8F-893A-ECEB03A1F3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013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6FC1-25DA-4550-8721-6ABE68E8D794}" type="datetimeFigureOut">
              <a:rPr lang="pt-BR" smtClean="0"/>
              <a:t>06/11/2018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9B9FF-F679-4D8F-893A-ECEB03A1F3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691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6FC1-25DA-4550-8721-6ABE68E8D794}" type="datetimeFigureOut">
              <a:rPr lang="pt-BR" smtClean="0"/>
              <a:t>06/11/2018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9B9FF-F679-4D8F-893A-ECEB03A1F3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3391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6FC1-25DA-4550-8721-6ABE68E8D794}" type="datetimeFigureOut">
              <a:rPr lang="pt-BR" smtClean="0"/>
              <a:t>06/11/2018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9B9FF-F679-4D8F-893A-ECEB03A1F3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5778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66FC1-25DA-4550-8721-6ABE68E8D794}" type="datetimeFigureOut">
              <a:rPr lang="pt-BR" smtClean="0"/>
              <a:t>06/11/2018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9B9FF-F679-4D8F-893A-ECEB03A1F3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5272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51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1375" y="2395470"/>
            <a:ext cx="5988676" cy="1505017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304800" y="1448285"/>
            <a:ext cx="858740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4000" b="1" dirty="0">
                <a:solidFill>
                  <a:schemeClr val="bg1"/>
                </a:solidFill>
                <a:cs typeface="Arial" panose="020B0604020202020204" pitchFamily="34" charset="0"/>
              </a:rPr>
              <a:t>Desafios para Políticas de Inovação da Educação Superior: perspectivas para as IES Comunitárias</a:t>
            </a:r>
          </a:p>
        </p:txBody>
      </p:sp>
    </p:spTree>
    <p:extLst>
      <p:ext uri="{BB962C8B-B14F-4D97-AF65-F5344CB8AC3E}">
        <p14:creationId xmlns:p14="http://schemas.microsoft.com/office/powerpoint/2010/main" val="816890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007113" y="1210514"/>
            <a:ext cx="7268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2400" b="1" dirty="0">
                <a:cs typeface="Arial" panose="020B0604020202020204" pitchFamily="34" charset="0"/>
              </a:rPr>
              <a:t>DESAFIOS PARA AS ICES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1007113" y="1660164"/>
            <a:ext cx="72687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35" y="476352"/>
            <a:ext cx="2438805" cy="54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581388643"/>
              </p:ext>
            </p:extLst>
          </p:nvPr>
        </p:nvGraphicFramePr>
        <p:xfrm>
          <a:off x="808382" y="1863883"/>
          <a:ext cx="7699513" cy="4321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70380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007113" y="1210514"/>
            <a:ext cx="7268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2400" b="1" dirty="0">
                <a:cs typeface="Arial" panose="020B0604020202020204" pitchFamily="34" charset="0"/>
              </a:rPr>
              <a:t>DIFERENCIAL DAS ICES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1007113" y="1660164"/>
            <a:ext cx="72687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35" y="476352"/>
            <a:ext cx="2438805" cy="54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B96E5867-B19B-4598-9663-CD2F8853E5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8216556"/>
              </p:ext>
            </p:extLst>
          </p:nvPr>
        </p:nvGraphicFramePr>
        <p:xfrm>
          <a:off x="808382" y="1863883"/>
          <a:ext cx="7699513" cy="4321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27473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57200" y="945931"/>
            <a:ext cx="83452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0070C0"/>
                </a:solidFill>
              </a:rPr>
              <a:t>Contexto: Plano Nacional de Educação – PNE 2014-2024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57200" y="2060027"/>
            <a:ext cx="819806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/>
              <a:t>Indução à expansão da oferta</a:t>
            </a:r>
          </a:p>
          <a:p>
            <a:pPr marL="760041" lvl="1" indent="-360000" algn="just"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rgbClr val="0000FF"/>
                </a:solidFill>
              </a:rPr>
              <a:t>Meta 12</a:t>
            </a:r>
            <a:r>
              <a:rPr lang="pt-BR" sz="2400" dirty="0"/>
              <a:t>: elevar a taxa bruta de matrícula na educação superior para 50% e a taxa líquida para 33% da população de 18 a 24 anos</a:t>
            </a:r>
          </a:p>
          <a:p>
            <a:pPr marL="760041" lvl="1" indent="-360000" algn="just">
              <a:buFont typeface="Wingdings" panose="05000000000000000000" pitchFamily="2" charset="2"/>
              <a:buChar char="ü"/>
            </a:pPr>
            <a:endParaRPr lang="pt-BR" sz="2400" dirty="0"/>
          </a:p>
          <a:p>
            <a:pPr algn="just"/>
            <a:r>
              <a:rPr lang="pt-BR" sz="2400" b="1" dirty="0"/>
              <a:t>Eficiência e racionalidade </a:t>
            </a:r>
            <a:r>
              <a:rPr lang="pt-BR" sz="2400" b="1" dirty="0">
                <a:solidFill>
                  <a:srgbClr val="0000FF"/>
                </a:solidFill>
              </a:rPr>
              <a:t>(Estratégia 12.19 do PNE)</a:t>
            </a:r>
          </a:p>
          <a:p>
            <a:pPr marL="760041" lvl="1" indent="-360000" algn="just">
              <a:buFont typeface="Wingdings" panose="05000000000000000000" pitchFamily="2" charset="2"/>
              <a:buChar char="ü"/>
            </a:pPr>
            <a:r>
              <a:rPr lang="pt-BR" sz="2400" dirty="0"/>
              <a:t>Reestruturar procedimentos de regulação, supervisão e avaliação, aprimorando a qualidade das decisões </a:t>
            </a:r>
          </a:p>
          <a:p>
            <a:pPr marL="760041" lvl="1" indent="-360000" algn="just">
              <a:buFont typeface="Wingdings" panose="05000000000000000000" pitchFamily="2" charset="2"/>
              <a:buChar char="ü"/>
            </a:pPr>
            <a:r>
              <a:rPr lang="pt-BR" sz="2400" dirty="0"/>
              <a:t>Desburocratizar fluxos e reduzir tempo de análise e estoque de processos</a:t>
            </a:r>
          </a:p>
        </p:txBody>
      </p:sp>
    </p:spTree>
    <p:extLst>
      <p:ext uri="{BB962C8B-B14F-4D97-AF65-F5344CB8AC3E}">
        <p14:creationId xmlns:p14="http://schemas.microsoft.com/office/powerpoint/2010/main" val="4242662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70452" y="992097"/>
            <a:ext cx="83452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0070C0"/>
                </a:solidFill>
              </a:rPr>
              <a:t>Temas da Estratégia Nacional de Ciência, Tecnologia e Inovação 2016-2022 (MCTIC)</a:t>
            </a:r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9520BB7C-A23B-44A7-AD49-1D9CF96725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5691921"/>
              </p:ext>
            </p:extLst>
          </p:nvPr>
        </p:nvGraphicFramePr>
        <p:xfrm>
          <a:off x="596348" y="1944364"/>
          <a:ext cx="7991061" cy="4706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1505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1488" y="907307"/>
            <a:ext cx="76503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solidFill>
                  <a:srgbClr val="0070C0"/>
                </a:solidFill>
              </a:rPr>
              <a:t>Soluções para o desenvolvimento, autonomia e soberania nacional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/>
          </p:nvPr>
        </p:nvGraphicFramePr>
        <p:xfrm>
          <a:off x="751488" y="1748812"/>
          <a:ext cx="7650390" cy="4449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5195">
                  <a:extLst>
                    <a:ext uri="{9D8B030D-6E8A-4147-A177-3AD203B41FA5}">
                      <a16:colId xmlns:a16="http://schemas.microsoft.com/office/drawing/2014/main" val="346926589"/>
                    </a:ext>
                  </a:extLst>
                </a:gridCol>
                <a:gridCol w="3825195">
                  <a:extLst>
                    <a:ext uri="{9D8B030D-6E8A-4147-A177-3AD203B41FA5}">
                      <a16:colId xmlns:a16="http://schemas.microsoft.com/office/drawing/2014/main" val="3695195450"/>
                    </a:ext>
                  </a:extLst>
                </a:gridCol>
              </a:tblGrid>
              <a:tr h="781970"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</a:pPr>
                      <a:r>
                        <a:rPr lang="pt-BR" sz="1800" b="1" dirty="0">
                          <a:solidFill>
                            <a:srgbClr val="243C7A"/>
                          </a:solidFill>
                        </a:rPr>
                        <a:t>Segurança hídrica, alimentar e energética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</a:pPr>
                      <a:r>
                        <a:rPr lang="pt-BR" sz="1800" b="1" dirty="0">
                          <a:solidFill>
                            <a:srgbClr val="243C7A"/>
                          </a:solidFill>
                        </a:rPr>
                        <a:t>Consolidação do País na economia e sociedade digital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887368"/>
                  </a:ext>
                </a:extLst>
              </a:tr>
              <a:tr h="78197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rgbClr val="243C7A"/>
                          </a:solidFill>
                        </a:rPr>
                        <a:t>Liderança brasileira em energias e combustíveis renováveis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rgbClr val="243C7A"/>
                          </a:solidFill>
                        </a:rPr>
                        <a:t>Exploração e produção de petróleo e gás em águas profundas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7115808"/>
                  </a:ext>
                </a:extLst>
              </a:tr>
              <a:tr h="78197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rgbClr val="243C7A"/>
                          </a:solidFill>
                        </a:rPr>
                        <a:t>Redução de importações de produtos farmacêuticos e de insumos para a indústria química;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43C7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Preservação e o uso sustentável da biodiversidade brasileira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136045"/>
                  </a:ext>
                </a:extLst>
              </a:tr>
              <a:tr h="78197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43C7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Agregação de valor aos bens minerais estratégicos para a economia nacional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43C7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Competitividade da </a:t>
                      </a:r>
                      <a:r>
                        <a:rPr kumimoji="0" lang="pt-BR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243C7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bioeconomia</a:t>
                      </a: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43C7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nacional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643695"/>
                  </a:ext>
                </a:extLst>
              </a:tr>
              <a:tr h="78197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43C7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Domínio científico e tecnológico em áreas críticas para a inovação empresarial e competitividade nacional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43C7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Tecnologias sociais para a inclusão </a:t>
                      </a:r>
                      <a:r>
                        <a:rPr kumimoji="0" lang="pt-BR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243C7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socioprodutiva</a:t>
                      </a: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43C7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com redução das assimetrias regionais</a:t>
                      </a:r>
                    </a:p>
                    <a:p>
                      <a:endParaRPr lang="pt-BR" sz="1800" dirty="0">
                        <a:solidFill>
                          <a:srgbClr val="243C7A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258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000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22" y="1484243"/>
            <a:ext cx="8345214" cy="5075583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980661" y="907546"/>
            <a:ext cx="73814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0070C0"/>
                </a:solidFill>
              </a:rPr>
              <a:t>Articulação da Política de CT&amp;I com as principais políticas de Estado e integração dos atores</a:t>
            </a:r>
          </a:p>
        </p:txBody>
      </p:sp>
    </p:spTree>
    <p:extLst>
      <p:ext uri="{BB962C8B-B14F-4D97-AF65-F5344CB8AC3E}">
        <p14:creationId xmlns:p14="http://schemas.microsoft.com/office/powerpoint/2010/main" val="3439890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67558" y="953318"/>
            <a:ext cx="8071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>
                <a:solidFill>
                  <a:srgbClr val="C00000"/>
                </a:solidFill>
              </a:rPr>
              <a:t>Como a Política de Educação Superior e as IES podem responder a estes imperativos do desenvolvimento nacional?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/>
          </p:nvPr>
        </p:nvGraphicFramePr>
        <p:xfrm>
          <a:off x="472966" y="2128933"/>
          <a:ext cx="8166537" cy="4220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0551">
                  <a:extLst>
                    <a:ext uri="{9D8B030D-6E8A-4147-A177-3AD203B41FA5}">
                      <a16:colId xmlns:a16="http://schemas.microsoft.com/office/drawing/2014/main" val="2759634259"/>
                    </a:ext>
                  </a:extLst>
                </a:gridCol>
                <a:gridCol w="1261242">
                  <a:extLst>
                    <a:ext uri="{9D8B030D-6E8A-4147-A177-3AD203B41FA5}">
                      <a16:colId xmlns:a16="http://schemas.microsoft.com/office/drawing/2014/main" val="454057689"/>
                    </a:ext>
                  </a:extLst>
                </a:gridCol>
                <a:gridCol w="1334813">
                  <a:extLst>
                    <a:ext uri="{9D8B030D-6E8A-4147-A177-3AD203B41FA5}">
                      <a16:colId xmlns:a16="http://schemas.microsoft.com/office/drawing/2014/main" val="3540871498"/>
                    </a:ext>
                  </a:extLst>
                </a:gridCol>
                <a:gridCol w="2469931">
                  <a:extLst>
                    <a:ext uri="{9D8B030D-6E8A-4147-A177-3AD203B41FA5}">
                      <a16:colId xmlns:a16="http://schemas.microsoft.com/office/drawing/2014/main" val="768448220"/>
                    </a:ext>
                  </a:extLst>
                </a:gridCol>
              </a:tblGrid>
              <a:tr h="839589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Área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Cursos ofertados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Matrículas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% em relação ao total de matrículas Educação Superior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556423"/>
                  </a:ext>
                </a:extLst>
              </a:tr>
              <a:tr h="301430">
                <a:tc>
                  <a:txBody>
                    <a:bodyPr/>
                    <a:lstStyle/>
                    <a:p>
                      <a:pPr algn="just"/>
                      <a:r>
                        <a:rPr lang="pt-BR" sz="1400" b="1" dirty="0"/>
                        <a:t>Formação de professores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7378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 1.524.329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19%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729342"/>
                  </a:ext>
                </a:extLst>
              </a:tr>
              <a:tr h="475767">
                <a:tc>
                  <a:txBody>
                    <a:bodyPr/>
                    <a:lstStyle/>
                    <a:p>
                      <a:pPr algn="just"/>
                      <a:r>
                        <a:rPr lang="pt-BR" sz="1400" b="1" dirty="0"/>
                        <a:t>Ciências biológicas, ambientais e da terra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873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125.829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rgbClr val="C00000"/>
                          </a:solidFill>
                        </a:rPr>
                        <a:t>1,6%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956991"/>
                  </a:ext>
                </a:extLst>
              </a:tr>
              <a:tr h="671671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/>
                        <a:t>Engenharias estratégicas (energia,</a:t>
                      </a:r>
                      <a:r>
                        <a:rPr lang="pt-BR" sz="1400" b="1" baseline="0" dirty="0"/>
                        <a:t> automação, sanitária e ambiental, metalurgia, </a:t>
                      </a:r>
                      <a:r>
                        <a:rPr lang="pt-BR" sz="1400" b="1" baseline="0" dirty="0" err="1"/>
                        <a:t>etc</a:t>
                      </a:r>
                      <a:r>
                        <a:rPr lang="pt-BR" sz="1400" b="1" baseline="0" dirty="0"/>
                        <a:t>)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1709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608.737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rgbClr val="C00000"/>
                          </a:solidFill>
                        </a:rPr>
                        <a:t>7,5%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0201277"/>
                  </a:ext>
                </a:extLst>
              </a:tr>
              <a:tr h="475767">
                <a:tc>
                  <a:txBody>
                    <a:bodyPr/>
                    <a:lstStyle/>
                    <a:p>
                      <a:pPr algn="just"/>
                      <a:r>
                        <a:rPr lang="pt-BR" sz="1400" b="1" dirty="0"/>
                        <a:t>Mineração e extração (minas, petróleo e gás)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146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14.009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rgbClr val="C00000"/>
                          </a:solidFill>
                        </a:rPr>
                        <a:t>0,16%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0327668"/>
                  </a:ext>
                </a:extLst>
              </a:tr>
              <a:tr h="867576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/>
                        <a:t>Processamento de alimentos, Química e engenharia</a:t>
                      </a:r>
                      <a:r>
                        <a:rPr lang="pt-BR" sz="1400" b="1" baseline="0" dirty="0"/>
                        <a:t> de processos, veículos a motor, construção naval e aeronáutica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539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78.363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rgbClr val="C00000"/>
                          </a:solidFill>
                        </a:rPr>
                        <a:t>0,9%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432987"/>
                  </a:ext>
                </a:extLst>
              </a:tr>
              <a:tr h="293237">
                <a:tc>
                  <a:txBody>
                    <a:bodyPr/>
                    <a:lstStyle/>
                    <a:p>
                      <a:pPr algn="just"/>
                      <a:r>
                        <a:rPr lang="pt-BR" sz="1400" b="1" dirty="0"/>
                        <a:t>Agricultura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768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138.742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rgbClr val="C00000"/>
                          </a:solidFill>
                        </a:rPr>
                        <a:t>1,7%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350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4111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1007113" y="1660164"/>
            <a:ext cx="71817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573206" y="1136944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2800" b="1" dirty="0">
                <a:cs typeface="Arial" panose="020B0604020202020204" pitchFamily="34" charset="0"/>
              </a:rPr>
              <a:t>PERSPECTIVAS A MÉDIO PRAZO</a:t>
            </a:r>
            <a:endParaRPr lang="pt-BR" sz="2800" dirty="0"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007113" y="1863883"/>
            <a:ext cx="718172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800" b="1" dirty="0">
                <a:sym typeface="Wingdings" pitchFamily="2" charset="2"/>
              </a:rPr>
              <a:t>Manutenção da qualidade de ensino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800" b="1" dirty="0">
                <a:sym typeface="Wingdings" pitchFamily="2" charset="2"/>
              </a:rPr>
              <a:t>Especialização de IES (ensino ou pesquisa)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800" b="1" dirty="0">
                <a:sym typeface="Wingdings" pitchFamily="2" charset="2"/>
              </a:rPr>
              <a:t>Integração universidade – empresa (prática)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800" b="1" dirty="0">
                <a:sym typeface="Wingdings" pitchFamily="2" charset="2"/>
              </a:rPr>
              <a:t>Fortalecimento local e regional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800" b="1" dirty="0">
                <a:sym typeface="Wingdings" pitchFamily="2" charset="2"/>
              </a:rPr>
              <a:t>Preferência para destinação de recursos público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800" b="1" dirty="0">
                <a:sym typeface="Wingdings" pitchFamily="2" charset="2"/>
              </a:rPr>
              <a:t>Manutenção de incentivos fiscais</a:t>
            </a:r>
          </a:p>
        </p:txBody>
      </p:sp>
    </p:spTree>
    <p:extLst>
      <p:ext uri="{BB962C8B-B14F-4D97-AF65-F5344CB8AC3E}">
        <p14:creationId xmlns:p14="http://schemas.microsoft.com/office/powerpoint/2010/main" val="32010173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/>
          <p:cNvCxnSpPr/>
          <p:nvPr/>
        </p:nvCxnSpPr>
        <p:spPr>
          <a:xfrm>
            <a:off x="1248851" y="3845583"/>
            <a:ext cx="69399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35" y="476352"/>
            <a:ext cx="2438805" cy="54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248851" y="3312788"/>
            <a:ext cx="6837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Obrigado!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248850" y="4022236"/>
            <a:ext cx="6837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/>
              <a:t>Michel </a:t>
            </a:r>
            <a:r>
              <a:rPr lang="pt-BR" sz="1600" b="1" dirty="0" err="1"/>
              <a:t>Zanoni</a:t>
            </a:r>
            <a:r>
              <a:rPr lang="pt-BR" sz="1600" b="1" dirty="0"/>
              <a:t> Camargo</a:t>
            </a:r>
          </a:p>
          <a:p>
            <a:pPr algn="ctr"/>
            <a:r>
              <a:rPr lang="pt-BR" sz="1600" b="1" dirty="0"/>
              <a:t>Diretor de Programa</a:t>
            </a:r>
          </a:p>
          <a:p>
            <a:pPr algn="ctr"/>
            <a:r>
              <a:rPr lang="pt-BR" sz="1600" b="1" dirty="0"/>
              <a:t>SE/MEC</a:t>
            </a:r>
          </a:p>
        </p:txBody>
      </p:sp>
    </p:spTree>
    <p:extLst>
      <p:ext uri="{BB962C8B-B14F-4D97-AF65-F5344CB8AC3E}">
        <p14:creationId xmlns:p14="http://schemas.microsoft.com/office/powerpoint/2010/main" val="2300541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4743183" y="2513662"/>
            <a:ext cx="4050792" cy="2311690"/>
            <a:chOff x="4955399" y="3198538"/>
            <a:chExt cx="3586512" cy="1570578"/>
          </a:xfrm>
        </p:grpSpPr>
        <p:grpSp>
          <p:nvGrpSpPr>
            <p:cNvPr id="4" name="Grupo 3"/>
            <p:cNvGrpSpPr/>
            <p:nvPr/>
          </p:nvGrpSpPr>
          <p:grpSpPr>
            <a:xfrm>
              <a:off x="6392778" y="3198538"/>
              <a:ext cx="689811" cy="1570578"/>
              <a:chOff x="6392778" y="3198538"/>
              <a:chExt cx="689811" cy="1570578"/>
            </a:xfrm>
          </p:grpSpPr>
          <p:sp>
            <p:nvSpPr>
              <p:cNvPr id="7" name="Retângulo 6"/>
              <p:cNvSpPr/>
              <p:nvPr/>
            </p:nvSpPr>
            <p:spPr>
              <a:xfrm>
                <a:off x="6392778" y="3198538"/>
                <a:ext cx="537411" cy="128336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350" dirty="0"/>
              </a:p>
            </p:txBody>
          </p:sp>
          <p:sp>
            <p:nvSpPr>
              <p:cNvPr id="8" name="Retângulo 7"/>
              <p:cNvSpPr/>
              <p:nvPr/>
            </p:nvSpPr>
            <p:spPr>
              <a:xfrm>
                <a:off x="6545178" y="3485747"/>
                <a:ext cx="537411" cy="128336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350" dirty="0"/>
              </a:p>
            </p:txBody>
          </p:sp>
        </p:grpSp>
        <p:sp>
          <p:nvSpPr>
            <p:cNvPr id="5" name="CaixaDeTexto 4"/>
            <p:cNvSpPr txBox="1"/>
            <p:nvPr/>
          </p:nvSpPr>
          <p:spPr>
            <a:xfrm>
              <a:off x="4955399" y="3477528"/>
              <a:ext cx="3586512" cy="397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200" b="1" dirty="0">
                  <a:solidFill>
                    <a:srgbClr val="000000"/>
                  </a:solidFill>
                  <a:latin typeface="+mj-lt"/>
                </a:rPr>
                <a:t>Secretaria Executiva</a:t>
              </a:r>
            </a:p>
          </p:txBody>
        </p:sp>
      </p:grpSp>
      <p:pic>
        <p:nvPicPr>
          <p:cNvPr id="9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625" y="3073216"/>
            <a:ext cx="3438064" cy="769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Conector reto 9"/>
          <p:cNvCxnSpPr/>
          <p:nvPr/>
        </p:nvCxnSpPr>
        <p:spPr>
          <a:xfrm>
            <a:off x="4639572" y="1353207"/>
            <a:ext cx="0" cy="415158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tângulo 1"/>
          <p:cNvSpPr/>
          <p:nvPr/>
        </p:nvSpPr>
        <p:spPr>
          <a:xfrm>
            <a:off x="2925072" y="5599907"/>
            <a:ext cx="3429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400" b="1" dirty="0">
                <a:solidFill>
                  <a:srgbClr val="000000"/>
                </a:solidFill>
              </a:rPr>
              <a:t>Michel Zanoni Camargo</a:t>
            </a:r>
          </a:p>
          <a:p>
            <a:pPr algn="ctr"/>
            <a:r>
              <a:rPr lang="pt-BR" sz="2000" b="1" dirty="0">
                <a:solidFill>
                  <a:srgbClr val="000000"/>
                </a:solidFill>
              </a:rPr>
              <a:t>Novembro 2018</a:t>
            </a:r>
          </a:p>
        </p:txBody>
      </p:sp>
    </p:spTree>
    <p:extLst>
      <p:ext uri="{BB962C8B-B14F-4D97-AF65-F5344CB8AC3E}">
        <p14:creationId xmlns:p14="http://schemas.microsoft.com/office/powerpoint/2010/main" val="479589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1007113" y="1660164"/>
            <a:ext cx="71817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573206" y="1136944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2800" b="1" dirty="0">
                <a:cs typeface="Arial" panose="020B0604020202020204" pitchFamily="34" charset="0"/>
              </a:rPr>
              <a:t>Regulamentação básica das ICES</a:t>
            </a:r>
            <a:endParaRPr lang="pt-BR" sz="2800" dirty="0"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007113" y="1863883"/>
            <a:ext cx="718172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800" b="1" dirty="0">
                <a:sym typeface="Wingdings" pitchFamily="2" charset="2"/>
              </a:rPr>
              <a:t>Constituição Federal 1988 – art. 213.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800" b="1" dirty="0">
                <a:sym typeface="Wingdings" pitchFamily="2" charset="2"/>
              </a:rPr>
              <a:t>Lei nº 9.394, de 1996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800" b="1" dirty="0">
                <a:sym typeface="Wingdings" pitchFamily="2" charset="2"/>
              </a:rPr>
              <a:t>Lei nº 12.881, de 15/11/2014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800" b="1" dirty="0">
                <a:sym typeface="Wingdings" pitchFamily="2" charset="2"/>
              </a:rPr>
              <a:t>Portaria nº 863, de 3 de outubro de 2014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800" b="1" dirty="0">
                <a:sym typeface="Wingdings" pitchFamily="2" charset="2"/>
              </a:rPr>
              <a:t>Portaria Normativa nº 21, de 21 de dezembro de 2017</a:t>
            </a:r>
          </a:p>
        </p:txBody>
      </p:sp>
    </p:spTree>
    <p:extLst>
      <p:ext uri="{BB962C8B-B14F-4D97-AF65-F5344CB8AC3E}">
        <p14:creationId xmlns:p14="http://schemas.microsoft.com/office/powerpoint/2010/main" val="876177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1007113" y="1660164"/>
            <a:ext cx="71817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573206" y="1136944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2800" b="1" dirty="0">
                <a:cs typeface="Arial" panose="020B0604020202020204" pitchFamily="34" charset="0"/>
              </a:rPr>
              <a:t>Principais Características ICES</a:t>
            </a:r>
            <a:endParaRPr lang="pt-BR" sz="2800" dirty="0"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821634" y="1863883"/>
            <a:ext cx="783203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600" b="1" dirty="0">
                <a:sym typeface="Wingdings" pitchFamily="2" charset="2"/>
              </a:rPr>
              <a:t>Natureza jurídica de direito privado (associação ou fundação)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600" b="1" dirty="0">
                <a:sym typeface="Wingdings" pitchFamily="2" charset="2"/>
              </a:rPr>
              <a:t>Patrimônio pertencente a entidades da sociedade civil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600" b="1" dirty="0">
                <a:sym typeface="Wingdings" pitchFamily="2" charset="2"/>
              </a:rPr>
              <a:t>Sem finalidade lucrativa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600" b="1" dirty="0">
                <a:sym typeface="Wingdings" pitchFamily="2" charset="2"/>
              </a:rPr>
              <a:t>Gestão da mantenedora com representantes da comunidade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600" b="1" dirty="0">
                <a:sym typeface="Wingdings" pitchFamily="2" charset="2"/>
              </a:rPr>
              <a:t>Ideal comunitário (necessidades sociais da região)</a:t>
            </a:r>
          </a:p>
        </p:txBody>
      </p:sp>
    </p:spTree>
    <p:extLst>
      <p:ext uri="{BB962C8B-B14F-4D97-AF65-F5344CB8AC3E}">
        <p14:creationId xmlns:p14="http://schemas.microsoft.com/office/powerpoint/2010/main" val="76192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73206" y="1136944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2800" b="1" dirty="0">
                <a:cs typeface="Arial" panose="020B0604020202020204" pitchFamily="34" charset="0"/>
              </a:rPr>
              <a:t>Dados - Ensino Superior</a:t>
            </a:r>
            <a:endParaRPr lang="pt-BR" sz="2800" dirty="0">
              <a:cs typeface="Arial" panose="020B0604020202020204" pitchFamily="34" charset="0"/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1007113" y="1660164"/>
            <a:ext cx="71817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35" y="476352"/>
            <a:ext cx="2438805" cy="54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1043143" y="1778298"/>
            <a:ext cx="3399778" cy="132343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IES em atividade no Brasil</a:t>
            </a:r>
          </a:p>
          <a:p>
            <a:pPr algn="ctr"/>
            <a:endParaRPr lang="pt-BR" sz="2400" dirty="0"/>
          </a:p>
          <a:p>
            <a:pPr algn="ctr"/>
            <a:r>
              <a:rPr lang="pt-BR" sz="3200" b="1" dirty="0"/>
              <a:t>2.953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4789063" y="1807407"/>
            <a:ext cx="3399777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IES em atividade no Brasil </a:t>
            </a:r>
            <a:r>
              <a:rPr lang="pt-BR" sz="2400" dirty="0" err="1"/>
              <a:t>EaD</a:t>
            </a:r>
            <a:endParaRPr lang="pt-BR" sz="2400" dirty="0"/>
          </a:p>
          <a:p>
            <a:pPr algn="ctr"/>
            <a:r>
              <a:rPr lang="pt-BR" sz="3200" b="1" dirty="0"/>
              <a:t>408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043142" y="3712629"/>
            <a:ext cx="3399778" cy="169277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Cursos superiores em atividade no Brasil</a:t>
            </a:r>
          </a:p>
          <a:p>
            <a:pPr algn="ctr"/>
            <a:endParaRPr lang="pt-BR" sz="2400" dirty="0"/>
          </a:p>
          <a:p>
            <a:pPr algn="ctr"/>
            <a:r>
              <a:rPr lang="pt-BR" sz="3200" b="1" dirty="0"/>
              <a:t>47412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900677" y="5797273"/>
            <a:ext cx="262924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dirty="0"/>
              <a:t>Fonte: </a:t>
            </a:r>
            <a:r>
              <a:rPr lang="pt-BR" sz="1050" dirty="0" err="1"/>
              <a:t>E-mec</a:t>
            </a:r>
            <a:endParaRPr lang="pt-BR" sz="1050" dirty="0"/>
          </a:p>
          <a:p>
            <a:r>
              <a:rPr lang="pt-BR" sz="1050" dirty="0"/>
              <a:t>* Dados de novembro2017 e fevereiro/2018.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789063" y="3712629"/>
            <a:ext cx="3399777" cy="169277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Cursos superiores em atividade no Brasil</a:t>
            </a:r>
          </a:p>
          <a:p>
            <a:pPr algn="ctr"/>
            <a:r>
              <a:rPr lang="pt-BR" sz="2400" dirty="0" err="1"/>
              <a:t>EaD</a:t>
            </a:r>
            <a:endParaRPr lang="pt-BR" sz="2400" dirty="0"/>
          </a:p>
          <a:p>
            <a:pPr algn="ctr"/>
            <a:r>
              <a:rPr lang="pt-BR" sz="3200" b="1" dirty="0"/>
              <a:t>2867</a:t>
            </a:r>
          </a:p>
        </p:txBody>
      </p:sp>
    </p:spTree>
    <p:extLst>
      <p:ext uri="{BB962C8B-B14F-4D97-AF65-F5344CB8AC3E}">
        <p14:creationId xmlns:p14="http://schemas.microsoft.com/office/powerpoint/2010/main" val="3375129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007113" y="1136944"/>
            <a:ext cx="7181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2800" b="1" dirty="0">
                <a:cs typeface="Arial" panose="020B0604020202020204" pitchFamily="34" charset="0"/>
              </a:rPr>
              <a:t>Distribuição ICES</a:t>
            </a:r>
            <a:endParaRPr lang="pt-BR" sz="2800" dirty="0">
              <a:cs typeface="Arial" panose="020B0604020202020204" pitchFamily="34" charset="0"/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1007113" y="1660164"/>
            <a:ext cx="71817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35" y="476352"/>
            <a:ext cx="2438805" cy="54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05D68D24-3DF0-463E-8D77-533EB85D1C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4301680"/>
              </p:ext>
            </p:extLst>
          </p:nvPr>
        </p:nvGraphicFramePr>
        <p:xfrm>
          <a:off x="1023847" y="1660163"/>
          <a:ext cx="7181727" cy="4626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69E3BC80-C4CE-4D74-870A-41B9A90D9AE3}"/>
              </a:ext>
            </a:extLst>
          </p:cNvPr>
          <p:cNvSpPr txBox="1"/>
          <p:nvPr/>
        </p:nvSpPr>
        <p:spPr>
          <a:xfrm>
            <a:off x="938426" y="6173899"/>
            <a:ext cx="2623984" cy="253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/>
              <a:t>Fonte: </a:t>
            </a:r>
            <a:r>
              <a:rPr lang="pt-BR" sz="1050" dirty="0" err="1"/>
              <a:t>E-mec</a:t>
            </a:r>
            <a:r>
              <a:rPr lang="pt-BR" sz="1050" dirty="0"/>
              <a:t> . Danos de Novembro/2018.</a:t>
            </a:r>
          </a:p>
        </p:txBody>
      </p:sp>
    </p:spTree>
    <p:extLst>
      <p:ext uri="{BB962C8B-B14F-4D97-AF65-F5344CB8AC3E}">
        <p14:creationId xmlns:p14="http://schemas.microsoft.com/office/powerpoint/2010/main" val="376021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1007113" y="1557789"/>
            <a:ext cx="71817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573206" y="1053508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2800" b="1" dirty="0">
                <a:cs typeface="Arial" panose="020B0604020202020204" pitchFamily="34" charset="0"/>
              </a:rPr>
              <a:t>Desafios para a Educação Superior - IPEA</a:t>
            </a:r>
          </a:p>
        </p:txBody>
      </p:sp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2CFA620C-9CE0-408C-9545-27D417ADD0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781641"/>
              </p:ext>
            </p:extLst>
          </p:nvPr>
        </p:nvGraphicFramePr>
        <p:xfrm>
          <a:off x="808384" y="1709530"/>
          <a:ext cx="7487478" cy="4638854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7487478">
                  <a:extLst>
                    <a:ext uri="{9D8B030D-6E8A-4147-A177-3AD203B41FA5}">
                      <a16:colId xmlns:a16="http://schemas.microsoft.com/office/drawing/2014/main" val="4281690598"/>
                    </a:ext>
                  </a:extLst>
                </a:gridCol>
              </a:tblGrid>
              <a:tr h="4848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</a:rPr>
                        <a:t>REGULAÇÃO</a:t>
                      </a: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06" marR="46706" marT="0" marB="0"/>
                </a:tc>
                <a:extLst>
                  <a:ext uri="{0D108BD9-81ED-4DB2-BD59-A6C34878D82A}">
                    <a16:rowId xmlns:a16="http://schemas.microsoft.com/office/drawing/2014/main" val="3719434238"/>
                  </a:ext>
                </a:extLst>
              </a:tr>
              <a:tr h="6933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Implantação de novo modelo (“Modelo de Bolonha – 3 ciclos – vocacional, profissional e estudos avançados)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06" marR="46706" marT="0" marB="0"/>
                </a:tc>
                <a:extLst>
                  <a:ext uri="{0D108BD9-81ED-4DB2-BD59-A6C34878D82A}">
                    <a16:rowId xmlns:a16="http://schemas.microsoft.com/office/drawing/2014/main" val="4239122408"/>
                  </a:ext>
                </a:extLst>
              </a:tr>
              <a:tr h="6343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Incentivo à novas tecnologias de ensino a distância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06" marR="46706" marT="0" marB="0"/>
                </a:tc>
                <a:extLst>
                  <a:ext uri="{0D108BD9-81ED-4DB2-BD59-A6C34878D82A}">
                    <a16:rowId xmlns:a16="http://schemas.microsoft.com/office/drawing/2014/main" val="3402075799"/>
                  </a:ext>
                </a:extLst>
              </a:tr>
              <a:tr h="6504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Diferenciar e especializar as IES (especializar formação de alto nível e a pesquisa)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06" marR="46706" marT="0" marB="0"/>
                </a:tc>
                <a:extLst>
                  <a:ext uri="{0D108BD9-81ED-4DB2-BD59-A6C34878D82A}">
                    <a16:rowId xmlns:a16="http://schemas.microsoft.com/office/drawing/2014/main" val="752387694"/>
                  </a:ext>
                </a:extLst>
              </a:tr>
              <a:tr h="6504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Reorganizar o sistema de pós-graduação e pesqusa (vinculação da pesquisa com o setor produtivo)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06" marR="46706" marT="0" marB="0"/>
                </a:tc>
                <a:extLst>
                  <a:ext uri="{0D108BD9-81ED-4DB2-BD59-A6C34878D82A}">
                    <a16:rowId xmlns:a16="http://schemas.microsoft.com/office/drawing/2014/main" val="1121514512"/>
                  </a:ext>
                </a:extLst>
              </a:tr>
              <a:tr h="6933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Propiciar maior autonomia às univesidades de execelência quanto à criação e manutenção de seus cursos de pós-graduação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06" marR="46706" marT="0" marB="0"/>
                </a:tc>
                <a:extLst>
                  <a:ext uri="{0D108BD9-81ED-4DB2-BD59-A6C34878D82A}">
                    <a16:rowId xmlns:a16="http://schemas.microsoft.com/office/drawing/2014/main" val="2120593592"/>
                  </a:ext>
                </a:extLst>
              </a:tr>
              <a:tr h="4740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Reformular a regulamentação do mercado de trabalho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06" marR="46706" marT="0" marB="0"/>
                </a:tc>
                <a:extLst>
                  <a:ext uri="{0D108BD9-81ED-4DB2-BD59-A6C34878D82A}">
                    <a16:rowId xmlns:a16="http://schemas.microsoft.com/office/drawing/2014/main" val="872084999"/>
                  </a:ext>
                </a:extLst>
              </a:tr>
              <a:tr h="344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Regular as práticas de governança do setor privado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06" marR="46706" marT="0" marB="0"/>
                </a:tc>
                <a:extLst>
                  <a:ext uri="{0D108BD9-81ED-4DB2-BD59-A6C34878D82A}">
                    <a16:rowId xmlns:a16="http://schemas.microsoft.com/office/drawing/2014/main" val="2028658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4107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1007113" y="1557789"/>
            <a:ext cx="71817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573206" y="1053508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2800" b="1" dirty="0">
                <a:cs typeface="Arial" panose="020B0604020202020204" pitchFamily="34" charset="0"/>
              </a:rPr>
              <a:t>Desafios para a Educação Superior</a:t>
            </a:r>
          </a:p>
        </p:txBody>
      </p:sp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2CFA620C-9CE0-408C-9545-27D417ADD0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001012"/>
              </p:ext>
            </p:extLst>
          </p:nvPr>
        </p:nvGraphicFramePr>
        <p:xfrm>
          <a:off x="1007113" y="1709530"/>
          <a:ext cx="7181728" cy="2533401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7181728">
                  <a:extLst>
                    <a:ext uri="{9D8B030D-6E8A-4147-A177-3AD203B41FA5}">
                      <a16:colId xmlns:a16="http://schemas.microsoft.com/office/drawing/2014/main" val="4281690598"/>
                    </a:ext>
                  </a:extLst>
                </a:gridCol>
              </a:tblGrid>
              <a:tr h="3269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</a:rPr>
                        <a:t>AVALIAÇÃO</a:t>
                      </a: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06" marR="46706" marT="0" marB="0"/>
                </a:tc>
                <a:extLst>
                  <a:ext uri="{0D108BD9-81ED-4DB2-BD59-A6C34878D82A}">
                    <a16:rowId xmlns:a16="http://schemas.microsoft.com/office/drawing/2014/main" val="3719434238"/>
                  </a:ext>
                </a:extLst>
              </a:tr>
              <a:tr h="713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Rever o papel do Estado na regulação da educação superior (novos índices no SINAES – índice de empregabilidade dos egressos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06" marR="46706" marT="0" marB="0"/>
                </a:tc>
                <a:extLst>
                  <a:ext uri="{0D108BD9-81ED-4DB2-BD59-A6C34878D82A}">
                    <a16:rowId xmlns:a16="http://schemas.microsoft.com/office/drawing/2014/main" val="4239122408"/>
                  </a:ext>
                </a:extLst>
              </a:tr>
              <a:tr h="652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Avaliação própria para universidade de excelência, de pesquisa diversificada ou apenas voltadas à graduação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06" marR="46706" marT="0" marB="0"/>
                </a:tc>
                <a:extLst>
                  <a:ext uri="{0D108BD9-81ED-4DB2-BD59-A6C34878D82A}">
                    <a16:rowId xmlns:a16="http://schemas.microsoft.com/office/drawing/2014/main" val="3402075799"/>
                  </a:ext>
                </a:extLst>
              </a:tr>
              <a:tr h="669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Reformular os critérios de avaliação da pós-graduação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06" marR="46706" marT="0" marB="0"/>
                </a:tc>
                <a:extLst>
                  <a:ext uri="{0D108BD9-81ED-4DB2-BD59-A6C34878D82A}">
                    <a16:rowId xmlns:a16="http://schemas.microsoft.com/office/drawing/2014/main" val="752387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535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1007113" y="1557789"/>
            <a:ext cx="71817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573206" y="1053508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2800" b="1" dirty="0">
                <a:cs typeface="Arial" panose="020B0604020202020204" pitchFamily="34" charset="0"/>
              </a:rPr>
              <a:t>Desafios para a Educação Superior</a:t>
            </a: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3FBD1D1D-2906-440F-BB29-B6DFAF03A2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009924"/>
              </p:ext>
            </p:extLst>
          </p:nvPr>
        </p:nvGraphicFramePr>
        <p:xfrm>
          <a:off x="808384" y="1709530"/>
          <a:ext cx="7487478" cy="4336871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7487478">
                  <a:extLst>
                    <a:ext uri="{9D8B030D-6E8A-4147-A177-3AD203B41FA5}">
                      <a16:colId xmlns:a16="http://schemas.microsoft.com/office/drawing/2014/main" val="4281690598"/>
                    </a:ext>
                  </a:extLst>
                </a:gridCol>
              </a:tblGrid>
              <a:tr h="4848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GOVERNANÇA</a:t>
                      </a:r>
                    </a:p>
                  </a:txBody>
                  <a:tcPr marL="46706" marR="46706" marT="0" marB="0"/>
                </a:tc>
                <a:extLst>
                  <a:ext uri="{0D108BD9-81ED-4DB2-BD59-A6C34878D82A}">
                    <a16:rowId xmlns:a16="http://schemas.microsoft.com/office/drawing/2014/main" val="3719434238"/>
                  </a:ext>
                </a:extLst>
              </a:tr>
              <a:tr h="6933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Melhorar prática de governança no setor público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06" marR="46706" marT="0" marB="0"/>
                </a:tc>
                <a:extLst>
                  <a:ext uri="{0D108BD9-81ED-4DB2-BD59-A6C34878D82A}">
                    <a16:rowId xmlns:a16="http://schemas.microsoft.com/office/drawing/2014/main" val="4239122408"/>
                  </a:ext>
                </a:extLst>
              </a:tr>
              <a:tr h="6343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Mudar o sistema de financiamento e governança do setor público (prestar contas do resultado)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06" marR="46706" marT="0" marB="0"/>
                </a:tc>
                <a:extLst>
                  <a:ext uri="{0D108BD9-81ED-4DB2-BD59-A6C34878D82A}">
                    <a16:rowId xmlns:a16="http://schemas.microsoft.com/office/drawing/2014/main" val="3402075799"/>
                  </a:ext>
                </a:extLst>
              </a:tr>
              <a:tr h="6504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effectLst/>
                        </a:rPr>
                        <a:t>Obter novas fontes de financiamento (mensalidades)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06" marR="46706" marT="0" marB="0"/>
                </a:tc>
                <a:extLst>
                  <a:ext uri="{0D108BD9-81ED-4DB2-BD59-A6C34878D82A}">
                    <a16:rowId xmlns:a16="http://schemas.microsoft.com/office/drawing/2014/main" val="752387694"/>
                  </a:ext>
                </a:extLst>
              </a:tr>
              <a:tr h="6504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Dotar universidades com administrações centrais (função normativa órgãos colegiados e funções gerenciais para o Reitor)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06" marR="46706" marT="0" marB="0"/>
                </a:tc>
                <a:extLst>
                  <a:ext uri="{0D108BD9-81ED-4DB2-BD59-A6C34878D82A}">
                    <a16:rowId xmlns:a16="http://schemas.microsoft.com/office/drawing/2014/main" val="1121514512"/>
                  </a:ext>
                </a:extLst>
              </a:tr>
              <a:tr h="6933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Conceder maior autonomiza das universidades para a obtenção de recursos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06" marR="46706" marT="0" marB="0"/>
                </a:tc>
                <a:extLst>
                  <a:ext uri="{0D108BD9-81ED-4DB2-BD59-A6C34878D82A}">
                    <a16:rowId xmlns:a16="http://schemas.microsoft.com/office/drawing/2014/main" val="2120593592"/>
                  </a:ext>
                </a:extLst>
              </a:tr>
              <a:tr h="5127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effectLst/>
                        </a:rPr>
                        <a:t>Melhorar prática de governança no setor público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06" marR="46706" marT="0" marB="0"/>
                </a:tc>
                <a:extLst>
                  <a:ext uri="{0D108BD9-81ED-4DB2-BD59-A6C34878D82A}">
                    <a16:rowId xmlns:a16="http://schemas.microsoft.com/office/drawing/2014/main" val="872084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7080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4184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/%m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2&quot;&gt;&lt;elem m_fUsage=&quot;1.00000000000000000000E+000&quot;&gt;&lt;m_msothmcolidx val=&quot;0&quot;/&gt;&lt;m_rgb r=&quot;D8&quot; g=&quot;0A&quot; b=&quot;28&quot;/&gt;&lt;m_nBrightness val=&quot;0&quot;/&gt;&lt;/elem&gt;&lt;elem m_fUsage=&quot;9.00000000000000020000E-001&quot;&gt;&lt;m_msothmcolidx val=&quot;0&quot;/&gt;&lt;m_rgb r=&quot;CE&quot; g=&quot;17&quot; b=&quot;13&quot;/&gt;&lt;m_nBrightness val=&quot;0&quot;/&gt;&lt;/elem&gt;&lt;/m_vecMRU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heme/theme1.xml><?xml version="1.0" encoding="utf-8"?>
<a:theme xmlns:a="http://schemas.openxmlformats.org/drawingml/2006/main" name="Office Theme">
  <a:themeElements>
    <a:clrScheme name="Integração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8306207</TotalTime>
  <Words>1038</Words>
  <Application>Microsoft Office PowerPoint</Application>
  <PresentationFormat>Apresentação na tela (4:3)</PresentationFormat>
  <Paragraphs>186</Paragraphs>
  <Slides>18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5" baseType="lpstr">
      <vt:lpstr>Aharoni</vt:lpstr>
      <vt:lpstr>Arial</vt:lpstr>
      <vt:lpstr>Calibri</vt:lpstr>
      <vt:lpstr>Times New Roman</vt:lpstr>
      <vt:lpstr>Trebuchet MS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Proposta de política pública</dc:title>
  <dc:creator>Catarina</dc:creator>
  <cp:lastModifiedBy>Michel Camargo</cp:lastModifiedBy>
  <cp:revision>1321</cp:revision>
  <cp:lastPrinted>2018-02-07T21:49:27Z</cp:lastPrinted>
  <dcterms:created xsi:type="dcterms:W3CDTF">2016-07-22T22:41:32Z</dcterms:created>
  <dcterms:modified xsi:type="dcterms:W3CDTF">2018-11-06T12:23:39Z</dcterms:modified>
</cp:coreProperties>
</file>