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2" r:id="rId3"/>
    <p:sldId id="264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0" r:id="rId15"/>
    <p:sldId id="265" r:id="rId16"/>
    <p:sldId id="266" r:id="rId17"/>
    <p:sldId id="267" r:id="rId18"/>
    <p:sldId id="268" r:id="rId19"/>
    <p:sldId id="273" r:id="rId20"/>
    <p:sldId id="272" r:id="rId21"/>
    <p:sldId id="271" r:id="rId22"/>
    <p:sldId id="263" r:id="rId23"/>
    <p:sldId id="269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>
          <p15:clr>
            <a:srgbClr val="A4A3A4"/>
          </p15:clr>
        </p15:guide>
        <p15:guide id="2" pos="2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471"/>
    <a:srgbClr val="06527C"/>
    <a:srgbClr val="016FAB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1446" y="72"/>
      </p:cViewPr>
      <p:guideLst>
        <p:guide orient="horz" pos="2784"/>
        <p:guide pos="2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42" d="100"/>
          <a:sy n="142" d="100"/>
        </p:scale>
        <p:origin x="-536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2AD4D-60B1-A948-BD97-D6742C086D43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C40EB-FB5B-5347-AA31-42C7B879C6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326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75B92-A1AF-3F41-8D3B-B92102B4753B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86A47-0BF0-7E47-B757-6231EDD8F8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38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217696"/>
            <a:ext cx="9144000" cy="640304"/>
          </a:xfrm>
          <a:prstGeom prst="rect">
            <a:avLst/>
          </a:prstGeom>
          <a:solidFill>
            <a:srgbClr val="1444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44601" y="1958976"/>
            <a:ext cx="7450667" cy="1470025"/>
          </a:xfrm>
          <a:prstGeom prst="rect">
            <a:avLst/>
          </a:prstGeom>
        </p:spPr>
        <p:txBody>
          <a:bodyPr/>
          <a:lstStyle>
            <a:lvl1pPr algn="l">
              <a:defRPr sz="4000" spc="-15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r>
              <a:rPr lang="pt-BR" dirty="0"/>
              <a:t>Título da Palestra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4599" y="3600451"/>
            <a:ext cx="7450666" cy="46987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1F4E7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1500" b="1" u="sng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Author</a:t>
            </a:r>
            <a:r>
              <a:rPr lang="pt-BR" sz="1500" b="1" baseline="30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1</a:t>
            </a:r>
            <a:r>
              <a:rPr lang="pt-BR" sz="15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, Co-author</a:t>
            </a:r>
            <a:r>
              <a:rPr lang="pt-BR" sz="1500" baseline="30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r>
              <a:rPr lang="pt-BR" sz="15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, Co-author</a:t>
            </a:r>
            <a:r>
              <a:rPr lang="pt-BR" sz="1500" baseline="30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2</a:t>
            </a:r>
            <a:r>
              <a:rPr lang="pt-BR" sz="15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, </a:t>
            </a:r>
            <a:r>
              <a:rPr lang="pt-BR" sz="15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and</a:t>
            </a:r>
            <a:r>
              <a:rPr lang="pt-BR" sz="15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Co-author</a:t>
            </a:r>
            <a:r>
              <a:rPr lang="pt-BR" sz="1500" baseline="30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44600" y="4070206"/>
            <a:ext cx="6637430" cy="43511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pt-BR" dirty="0"/>
              <a:t>E-mail</a:t>
            </a:r>
            <a:endParaRPr lang="en-US" dirty="0"/>
          </a:p>
        </p:txBody>
      </p:sp>
      <p:sp>
        <p:nvSpPr>
          <p:cNvPr id="15" name="Espaço Reservado para Texto 15"/>
          <p:cNvSpPr txBox="1">
            <a:spLocks/>
          </p:cNvSpPr>
          <p:nvPr userDrawn="1"/>
        </p:nvSpPr>
        <p:spPr>
          <a:xfrm>
            <a:off x="7501409" y="6326719"/>
            <a:ext cx="1108272" cy="448199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sz="1100" dirty="0" err="1">
                <a:latin typeface="Arial"/>
                <a:cs typeface="Arial"/>
              </a:rPr>
              <a:t>www.fei.edu.br</a:t>
            </a:r>
            <a:endParaRPr lang="pt-BR" sz="1100" dirty="0">
              <a:latin typeface="Arial"/>
              <a:cs typeface="Arial"/>
            </a:endParaRPr>
          </a:p>
        </p:txBody>
      </p:sp>
      <p:sp>
        <p:nvSpPr>
          <p:cNvPr id="16" name="Espaço Reservado para Texto 15"/>
          <p:cNvSpPr txBox="1">
            <a:spLocks/>
          </p:cNvSpPr>
          <p:nvPr userDrawn="1"/>
        </p:nvSpPr>
        <p:spPr>
          <a:xfrm>
            <a:off x="1244600" y="4791218"/>
            <a:ext cx="4482498" cy="100729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sz="900" i="1" baseline="30000" dirty="0">
                <a:solidFill>
                  <a:srgbClr val="1F4E79"/>
                </a:solidFill>
                <a:latin typeface="Arial"/>
                <a:cs typeface="Arial"/>
              </a:rPr>
              <a:t>1</a:t>
            </a:r>
            <a:r>
              <a:rPr lang="pt-BR" sz="900" i="1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lang="pt-BR" sz="900" b="1" i="1" dirty="0">
                <a:solidFill>
                  <a:srgbClr val="1F4E79"/>
                </a:solidFill>
                <a:latin typeface="Arial"/>
                <a:cs typeface="Arial"/>
              </a:rPr>
              <a:t>Centro Universitário</a:t>
            </a:r>
            <a:r>
              <a:rPr lang="pt-BR" sz="900" b="1" i="1" baseline="0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lang="pt-BR" sz="900" b="1" i="1" dirty="0">
                <a:solidFill>
                  <a:srgbClr val="1F4E79"/>
                </a:solidFill>
                <a:latin typeface="Arial"/>
                <a:cs typeface="Arial"/>
              </a:rPr>
              <a:t>FEI, </a:t>
            </a:r>
            <a:r>
              <a:rPr lang="pt-BR" sz="900" i="1" dirty="0">
                <a:solidFill>
                  <a:srgbClr val="1F4E79"/>
                </a:solidFill>
                <a:latin typeface="Arial"/>
                <a:cs typeface="Arial"/>
              </a:rPr>
              <a:t>São Paulo, Brasil</a:t>
            </a:r>
          </a:p>
        </p:txBody>
      </p:sp>
      <p:sp>
        <p:nvSpPr>
          <p:cNvPr id="17" name="Espaço Reservado para Texto 15"/>
          <p:cNvSpPr txBox="1">
            <a:spLocks/>
          </p:cNvSpPr>
          <p:nvPr userDrawn="1"/>
        </p:nvSpPr>
        <p:spPr>
          <a:xfrm>
            <a:off x="1244600" y="6331773"/>
            <a:ext cx="5839324" cy="448199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pt-BR" sz="1100" dirty="0">
                <a:latin typeface="Arial"/>
                <a:cs typeface="Arial"/>
              </a:rPr>
              <a:t>VI Fórum de Gestão e Inovação</a:t>
            </a:r>
            <a:r>
              <a:rPr lang="pt-BR" sz="1100" baseline="0" dirty="0">
                <a:latin typeface="Arial"/>
                <a:cs typeface="Arial"/>
              </a:rPr>
              <a:t> do COMUNG</a:t>
            </a:r>
            <a:endParaRPr lang="pt-BR" sz="1100" dirty="0">
              <a:latin typeface="Arial"/>
              <a:cs typeface="Arial"/>
            </a:endParaRPr>
          </a:p>
        </p:txBody>
      </p:sp>
      <p:pic>
        <p:nvPicPr>
          <p:cNvPr id="18" name="Picture 17" descr="quadriculad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00"/>
            <a:ext cx="9144000" cy="1533133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1510382"/>
            <a:ext cx="9144000" cy="48000"/>
          </a:xfrm>
          <a:prstGeom prst="rect">
            <a:avLst/>
          </a:prstGeom>
          <a:gradFill flip="none" rotWithShape="1">
            <a:gsLst>
              <a:gs pos="47000">
                <a:srgbClr val="016FAB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centro_universitari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290936"/>
            <a:ext cx="949807" cy="8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02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s - com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70517"/>
          </a:xfrm>
          <a:prstGeom prst="rect">
            <a:avLst/>
          </a:prstGeom>
          <a:solidFill>
            <a:srgbClr val="1444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5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07267"/>
            <a:ext cx="9144000" cy="48000"/>
          </a:xfrm>
          <a:prstGeom prst="rect">
            <a:avLst/>
          </a:prstGeom>
          <a:gradFill flip="none" rotWithShape="1">
            <a:gsLst>
              <a:gs pos="47000">
                <a:srgbClr val="016FAB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entro_universitari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1" y="6064738"/>
            <a:ext cx="558837" cy="505395"/>
          </a:xfrm>
          <a:prstGeom prst="rect">
            <a:avLst/>
          </a:prstGeom>
        </p:spPr>
      </p:pic>
      <p:sp>
        <p:nvSpPr>
          <p:cNvPr id="13" name="Espaço Reservado para Texto 15"/>
          <p:cNvSpPr txBox="1">
            <a:spLocks/>
          </p:cNvSpPr>
          <p:nvPr userDrawn="1"/>
        </p:nvSpPr>
        <p:spPr>
          <a:xfrm>
            <a:off x="7390326" y="6332571"/>
            <a:ext cx="950595" cy="332672"/>
          </a:xfrm>
          <a:prstGeom prst="rect">
            <a:avLst/>
          </a:prstGeom>
        </p:spPr>
        <p:txBody>
          <a:bodyPr lIns="68580" tIns="34290" rIns="68580" bIns="34290">
            <a:normAutofit fontScale="775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sz="900" dirty="0" err="1">
                <a:solidFill>
                  <a:srgbClr val="1F4E79"/>
                </a:solidFill>
                <a:latin typeface="Arial"/>
                <a:cs typeface="Arial"/>
              </a:rPr>
              <a:t>www.fei.edu.br</a:t>
            </a:r>
            <a:r>
              <a:rPr lang="pt-BR" sz="900" dirty="0">
                <a:solidFill>
                  <a:srgbClr val="1F4E79"/>
                </a:solidFill>
                <a:latin typeface="Arial"/>
                <a:cs typeface="Arial"/>
              </a:rPr>
              <a:t>    |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71371" y="250505"/>
            <a:ext cx="8282101" cy="521318"/>
          </a:xfrm>
        </p:spPr>
        <p:txBody>
          <a:bodyPr>
            <a:normAutofit/>
          </a:bodyPr>
          <a:lstStyle>
            <a:lvl1pPr marL="0" indent="0">
              <a:buNone/>
              <a:defRPr sz="24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Título da página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57728" y="771822"/>
            <a:ext cx="8287103" cy="39351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dirty="0"/>
              <a:t>Subtítulo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160837" y="6357035"/>
            <a:ext cx="8280000" cy="24000"/>
          </a:xfrm>
          <a:prstGeom prst="rect">
            <a:avLst/>
          </a:prstGeom>
          <a:gradFill flip="none" rotWithShape="1">
            <a:gsLst>
              <a:gs pos="47000">
                <a:srgbClr val="016FAB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spaço Reservado para Texto 15"/>
          <p:cNvSpPr txBox="1">
            <a:spLocks/>
          </p:cNvSpPr>
          <p:nvPr userDrawn="1"/>
        </p:nvSpPr>
        <p:spPr>
          <a:xfrm>
            <a:off x="1100442" y="6341002"/>
            <a:ext cx="5418318" cy="33267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sz="900" dirty="0">
                <a:solidFill>
                  <a:srgbClr val="1F4E79"/>
                </a:solidFill>
                <a:latin typeface="Arial"/>
                <a:cs typeface="Arial"/>
              </a:rPr>
              <a:t>VI Fórum de Gestão e Inovação do COMUNG</a:t>
            </a:r>
          </a:p>
        </p:txBody>
      </p:sp>
    </p:spTree>
    <p:extLst>
      <p:ext uri="{BB962C8B-B14F-4D97-AF65-F5344CB8AC3E}">
        <p14:creationId xmlns:p14="http://schemas.microsoft.com/office/powerpoint/2010/main" val="98836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70517"/>
          </a:xfrm>
          <a:prstGeom prst="rect">
            <a:avLst/>
          </a:prstGeom>
          <a:solidFill>
            <a:srgbClr val="1444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50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07267"/>
            <a:ext cx="9144000" cy="48000"/>
          </a:xfrm>
          <a:prstGeom prst="rect">
            <a:avLst/>
          </a:prstGeom>
          <a:gradFill flip="none" rotWithShape="1">
            <a:gsLst>
              <a:gs pos="47000">
                <a:srgbClr val="016FAB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69949" y="383137"/>
            <a:ext cx="8527941" cy="524063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Título da página</a:t>
            </a:r>
            <a:endParaRPr lang="en-US" dirty="0"/>
          </a:p>
        </p:txBody>
      </p:sp>
      <p:sp>
        <p:nvSpPr>
          <p:cNvPr id="16" name="Espaço Reservado para Texto 15"/>
          <p:cNvSpPr txBox="1">
            <a:spLocks/>
          </p:cNvSpPr>
          <p:nvPr userDrawn="1"/>
        </p:nvSpPr>
        <p:spPr>
          <a:xfrm>
            <a:off x="7390326" y="6332571"/>
            <a:ext cx="950595" cy="332672"/>
          </a:xfrm>
          <a:prstGeom prst="rect">
            <a:avLst/>
          </a:prstGeom>
        </p:spPr>
        <p:txBody>
          <a:bodyPr lIns="68580" tIns="34290" rIns="68580" bIns="34290">
            <a:normAutofit fontScale="775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sz="900" dirty="0" err="1">
                <a:solidFill>
                  <a:srgbClr val="1F4E79"/>
                </a:solidFill>
                <a:latin typeface="Arial"/>
                <a:cs typeface="Arial"/>
              </a:rPr>
              <a:t>www.fei.edu.br</a:t>
            </a:r>
            <a:r>
              <a:rPr lang="pt-BR" sz="900" dirty="0">
                <a:solidFill>
                  <a:srgbClr val="1F4E79"/>
                </a:solidFill>
                <a:latin typeface="Arial"/>
                <a:cs typeface="Arial"/>
              </a:rPr>
              <a:t>    | </a:t>
            </a:r>
          </a:p>
        </p:txBody>
      </p:sp>
      <p:pic>
        <p:nvPicPr>
          <p:cNvPr id="22" name="Picture 21" descr="centro_universitari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1" y="6064738"/>
            <a:ext cx="558837" cy="505395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160837" y="6357035"/>
            <a:ext cx="8280000" cy="24000"/>
          </a:xfrm>
          <a:prstGeom prst="rect">
            <a:avLst/>
          </a:prstGeom>
          <a:gradFill flip="none" rotWithShape="1">
            <a:gsLst>
              <a:gs pos="47000">
                <a:srgbClr val="016FAB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spaço Reservado para Texto 15"/>
          <p:cNvSpPr txBox="1">
            <a:spLocks/>
          </p:cNvSpPr>
          <p:nvPr userDrawn="1"/>
        </p:nvSpPr>
        <p:spPr>
          <a:xfrm>
            <a:off x="1100442" y="6341002"/>
            <a:ext cx="5418318" cy="33267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pt-BR" sz="900" dirty="0">
                <a:solidFill>
                  <a:srgbClr val="1F4E79"/>
                </a:solidFill>
                <a:latin typeface="Arial"/>
                <a:cs typeface="Arial"/>
              </a:rPr>
              <a:t>VI Fórum de Gestão e Inovação do COMUNG</a:t>
            </a:r>
          </a:p>
        </p:txBody>
      </p:sp>
    </p:spTree>
    <p:extLst>
      <p:ext uri="{BB962C8B-B14F-4D97-AF65-F5344CB8AC3E}">
        <p14:creationId xmlns:p14="http://schemas.microsoft.com/office/powerpoint/2010/main" val="324120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BFA0-5D27-D741-926F-8F7E63B0250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4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esadao@fei.edu.b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err="1"/>
              <a:t>Educação</a:t>
            </a:r>
            <a:r>
              <a:rPr lang="en-US" b="1" dirty="0"/>
              <a:t> </a:t>
            </a:r>
            <a:r>
              <a:rPr lang="en-US" b="1" dirty="0" err="1"/>
              <a:t>Empreendedora</a:t>
            </a:r>
            <a:r>
              <a:rPr lang="en-US" dirty="0"/>
              <a:t>: Quadro </a:t>
            </a:r>
            <a:r>
              <a:rPr lang="en-US" dirty="0" err="1"/>
              <a:t>Atual</a:t>
            </a:r>
            <a:r>
              <a:rPr lang="en-US" dirty="0"/>
              <a:t> e </a:t>
            </a:r>
            <a:r>
              <a:rPr lang="en-US" dirty="0" err="1"/>
              <a:t>Tendências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Dr. Edson Sadao Iizuka¹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esadao@fei.edu.br</a:t>
            </a:r>
          </a:p>
        </p:txBody>
      </p:sp>
    </p:spTree>
    <p:extLst>
      <p:ext uri="{BB962C8B-B14F-4D97-AF65-F5344CB8AC3E}">
        <p14:creationId xmlns:p14="http://schemas.microsoft.com/office/powerpoint/2010/main" val="3928661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EC7986D-E83B-4DAF-9005-1BDA2D8A4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9" y="0"/>
            <a:ext cx="7976382" cy="59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1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171319E-F767-4A75-87D4-573790DD1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7" y="-1"/>
            <a:ext cx="8018586" cy="601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6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9A5703E-BCDF-4837-AC06-9A41E389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7" y="-1"/>
            <a:ext cx="8018585" cy="60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0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32E945D-6A7E-4CB6-AEAD-C7952AA8E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7" y="0"/>
            <a:ext cx="8018585" cy="60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3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A61487D7-0C85-4344-AE46-E715545E0D27}"/>
              </a:ext>
            </a:extLst>
          </p:cNvPr>
          <p:cNvGrpSpPr/>
          <p:nvPr/>
        </p:nvGrpSpPr>
        <p:grpSpPr>
          <a:xfrm>
            <a:off x="0" y="0"/>
            <a:ext cx="7267572" cy="5964702"/>
            <a:chOff x="1078891" y="305972"/>
            <a:chExt cx="7267572" cy="596470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/>
            <a:srcRect l="4830" t="6804" r="17457" b="13469"/>
            <a:stretch/>
          </p:blipFill>
          <p:spPr>
            <a:xfrm>
              <a:off x="1078891" y="305972"/>
              <a:ext cx="7267572" cy="5964702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E21EE08-7C75-4297-A032-B0D6BFD04AA2}"/>
                </a:ext>
              </a:extLst>
            </p:cNvPr>
            <p:cNvSpPr txBox="1"/>
            <p:nvPr/>
          </p:nvSpPr>
          <p:spPr>
            <a:xfrm>
              <a:off x="7076049" y="1645920"/>
              <a:ext cx="1270414" cy="28276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pt-BR" dirty="0"/>
            </a:p>
          </p:txBody>
        </p: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77BADD7B-5C4A-465B-82A5-CD7D87BBE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923" y="3346474"/>
            <a:ext cx="4494249" cy="340438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39CAC37-8680-42E3-8255-94A85953C2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24" t="38639" r="36177" b="36540"/>
          <a:stretch/>
        </p:blipFill>
        <p:spPr>
          <a:xfrm>
            <a:off x="3302468" y="1157068"/>
            <a:ext cx="5841532" cy="192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1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633" t="7211" r="36068" b="15101"/>
          <a:stretch/>
        </p:blipFill>
        <p:spPr>
          <a:xfrm>
            <a:off x="1171703" y="88999"/>
            <a:ext cx="6481121" cy="66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70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C561CA7-E0D2-4313-8B56-B2F522A82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3" t="9297" r="21231" b="5329"/>
          <a:stretch/>
        </p:blipFill>
        <p:spPr>
          <a:xfrm>
            <a:off x="-1" y="-1"/>
            <a:ext cx="5880295" cy="47163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EB05A65-FD84-4206-82DD-2CECEA478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46" t="13674" r="21692" b="32966"/>
          <a:stretch/>
        </p:blipFill>
        <p:spPr>
          <a:xfrm>
            <a:off x="3798277" y="3995223"/>
            <a:ext cx="5345723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42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5965D77-DFB6-425B-B4C6-D88E22882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55" t="38576" r="23230" b="49999"/>
          <a:stretch/>
        </p:blipFill>
        <p:spPr>
          <a:xfrm>
            <a:off x="13642" y="1317749"/>
            <a:ext cx="9092509" cy="103155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3F01E3F-B5AE-4E3B-8335-698210E80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27083" r="22616" b="62245"/>
          <a:stretch/>
        </p:blipFill>
        <p:spPr>
          <a:xfrm>
            <a:off x="13642" y="2715065"/>
            <a:ext cx="8879952" cy="92846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F343433-ABF5-47CF-B771-C27E1CF394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53" t="58825" r="22817" b="19011"/>
          <a:stretch/>
        </p:blipFill>
        <p:spPr>
          <a:xfrm>
            <a:off x="126610" y="4009293"/>
            <a:ext cx="8766984" cy="1908940"/>
          </a:xfrm>
          <a:prstGeom prst="rect">
            <a:avLst/>
          </a:prstGeom>
        </p:spPr>
      </p:pic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D1158DB2-CF18-44BC-A2D7-6D1B9D8CF4C2}"/>
              </a:ext>
            </a:extLst>
          </p:cNvPr>
          <p:cNvCxnSpPr>
            <a:cxnSpLocks/>
          </p:cNvCxnSpPr>
          <p:nvPr/>
        </p:nvCxnSpPr>
        <p:spPr>
          <a:xfrm>
            <a:off x="2827606" y="4360985"/>
            <a:ext cx="57677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A0E7E3F3-5572-4DB8-8227-836EEE17395C}"/>
              </a:ext>
            </a:extLst>
          </p:cNvPr>
          <p:cNvCxnSpPr>
            <a:cxnSpLocks/>
          </p:cNvCxnSpPr>
          <p:nvPr/>
        </p:nvCxnSpPr>
        <p:spPr>
          <a:xfrm>
            <a:off x="281355" y="4684542"/>
            <a:ext cx="13082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63B8DE8F-535C-47A6-9CC2-6D4076A69E3F}"/>
              </a:ext>
            </a:extLst>
          </p:cNvPr>
          <p:cNvCxnSpPr>
            <a:cxnSpLocks/>
          </p:cNvCxnSpPr>
          <p:nvPr/>
        </p:nvCxnSpPr>
        <p:spPr>
          <a:xfrm>
            <a:off x="1997612" y="1702191"/>
            <a:ext cx="49518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A80F8D25-C1AE-4061-9450-930D93BBA7EF}"/>
              </a:ext>
            </a:extLst>
          </p:cNvPr>
          <p:cNvCxnSpPr/>
          <p:nvPr/>
        </p:nvCxnSpPr>
        <p:spPr>
          <a:xfrm>
            <a:off x="126610" y="3010486"/>
            <a:ext cx="23352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99A6C48-8E98-4ECA-A8CF-459D45B6AE86}"/>
              </a:ext>
            </a:extLst>
          </p:cNvPr>
          <p:cNvSpPr txBox="1"/>
          <p:nvPr/>
        </p:nvSpPr>
        <p:spPr>
          <a:xfrm>
            <a:off x="154744" y="271055"/>
            <a:ext cx="8806375" cy="83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4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indent="0">
              <a:spcBef>
                <a:spcPct val="20000"/>
              </a:spcBef>
              <a:buFont typeface="Arial"/>
              <a:buNone/>
              <a:defRPr sz="2800"/>
            </a:lvl2pPr>
            <a:lvl3pPr indent="0">
              <a:spcBef>
                <a:spcPct val="20000"/>
              </a:spcBef>
              <a:buFont typeface="Arial"/>
              <a:buNone/>
              <a:defRPr sz="2400"/>
            </a:lvl3pPr>
            <a:lvl4pPr indent="0">
              <a:spcBef>
                <a:spcPct val="20000"/>
              </a:spcBef>
              <a:buFont typeface="Arial"/>
              <a:buNone/>
              <a:defRPr sz="2000"/>
            </a:lvl4pPr>
            <a:lvl5pPr indent="0">
              <a:spcBef>
                <a:spcPct val="20000"/>
              </a:spcBef>
              <a:buFont typeface="Arial"/>
              <a:buNone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/>
              <a:t>Reflexões</a:t>
            </a:r>
            <a:r>
              <a:rPr lang="en-US" dirty="0"/>
              <a:t> de </a:t>
            </a:r>
            <a:r>
              <a:rPr lang="en-US" dirty="0" err="1"/>
              <a:t>docentes</a:t>
            </a:r>
            <a:r>
              <a:rPr lang="en-US" dirty="0"/>
              <a:t> da FGV-EAESP e INSPER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5992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28B7543-F97E-4B32-A315-F2064639B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93" t="29546" r="21846" b="55951"/>
          <a:stretch/>
        </p:blipFill>
        <p:spPr>
          <a:xfrm>
            <a:off x="0" y="1688121"/>
            <a:ext cx="8806375" cy="12282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E4F3F3E-A5EE-4B18-A588-DFAF6959F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15" t="74148" r="21231" b="12580"/>
          <a:stretch/>
        </p:blipFill>
        <p:spPr>
          <a:xfrm>
            <a:off x="172662" y="3485270"/>
            <a:ext cx="8798675" cy="1128932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3A08675-83B8-41BD-9F42-82CDD3AEA09E}"/>
              </a:ext>
            </a:extLst>
          </p:cNvPr>
          <p:cNvCxnSpPr/>
          <p:nvPr/>
        </p:nvCxnSpPr>
        <p:spPr>
          <a:xfrm>
            <a:off x="1856935" y="3826412"/>
            <a:ext cx="54019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7849C71-4A9A-47A1-BD99-7512B170C7C9}"/>
              </a:ext>
            </a:extLst>
          </p:cNvPr>
          <p:cNvCxnSpPr>
            <a:cxnSpLocks/>
          </p:cNvCxnSpPr>
          <p:nvPr/>
        </p:nvCxnSpPr>
        <p:spPr>
          <a:xfrm>
            <a:off x="5430129" y="2546252"/>
            <a:ext cx="28135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9C3C597E-9C7B-46D4-BCAD-2E3AA33CAC79}"/>
              </a:ext>
            </a:extLst>
          </p:cNvPr>
          <p:cNvCxnSpPr/>
          <p:nvPr/>
        </p:nvCxnSpPr>
        <p:spPr>
          <a:xfrm>
            <a:off x="172662" y="2817907"/>
            <a:ext cx="7698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BE77DAE-D99B-4635-A51F-FED4769AF129}"/>
              </a:ext>
            </a:extLst>
          </p:cNvPr>
          <p:cNvSpPr txBox="1"/>
          <p:nvPr/>
        </p:nvSpPr>
        <p:spPr>
          <a:xfrm>
            <a:off x="154744" y="271055"/>
            <a:ext cx="8806375" cy="83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4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indent="0">
              <a:spcBef>
                <a:spcPct val="20000"/>
              </a:spcBef>
              <a:buFont typeface="Arial"/>
              <a:buNone/>
              <a:defRPr sz="2800"/>
            </a:lvl2pPr>
            <a:lvl3pPr indent="0">
              <a:spcBef>
                <a:spcPct val="20000"/>
              </a:spcBef>
              <a:buFont typeface="Arial"/>
              <a:buNone/>
              <a:defRPr sz="2400"/>
            </a:lvl3pPr>
            <a:lvl4pPr indent="0">
              <a:spcBef>
                <a:spcPct val="20000"/>
              </a:spcBef>
              <a:buFont typeface="Arial"/>
              <a:buNone/>
              <a:defRPr sz="2000"/>
            </a:lvl4pPr>
            <a:lvl5pPr indent="0">
              <a:spcBef>
                <a:spcPct val="20000"/>
              </a:spcBef>
              <a:buFont typeface="Arial"/>
              <a:buNone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/>
              <a:t>Visão</a:t>
            </a:r>
            <a:r>
              <a:rPr lang="en-US" dirty="0"/>
              <a:t> da SESU-MEC sobre a </a:t>
            </a:r>
            <a:r>
              <a:rPr lang="en-US" dirty="0" err="1"/>
              <a:t>Educação</a:t>
            </a:r>
            <a:r>
              <a:rPr lang="en-US" dirty="0"/>
              <a:t> </a:t>
            </a:r>
            <a:r>
              <a:rPr lang="en-US" dirty="0" err="1"/>
              <a:t>Empreendedora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5536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63942A2-976E-4A88-9F09-DC3EF3189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61" t="14769" r="3230" b="10528"/>
          <a:stretch/>
        </p:blipFill>
        <p:spPr>
          <a:xfrm>
            <a:off x="0" y="844826"/>
            <a:ext cx="9144000" cy="516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3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262849" y="6298199"/>
            <a:ext cx="259500" cy="365125"/>
          </a:xfrm>
        </p:spPr>
        <p:txBody>
          <a:bodyPr/>
          <a:lstStyle/>
          <a:p>
            <a:fld id="{7F37BFA0-5D27-D741-926F-8F7E63B0250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654" t="7075" r="35742" b="10204"/>
          <a:stretch/>
        </p:blipFill>
        <p:spPr>
          <a:xfrm>
            <a:off x="0" y="0"/>
            <a:ext cx="5281126" cy="567301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7637A0F-2A39-4FEF-A7F5-F53D6A8AA9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39" t="8844" r="32368" b="8844"/>
          <a:stretch/>
        </p:blipFill>
        <p:spPr>
          <a:xfrm>
            <a:off x="5281126" y="1184988"/>
            <a:ext cx="3685593" cy="5645020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8A1B2AC2-2FC1-49EB-A174-CF513AC5D27A}"/>
              </a:ext>
            </a:extLst>
          </p:cNvPr>
          <p:cNvCxnSpPr/>
          <p:nvPr/>
        </p:nvCxnSpPr>
        <p:spPr>
          <a:xfrm>
            <a:off x="998806" y="1083212"/>
            <a:ext cx="35731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33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1C31F3E-E319-412A-AFE1-E25F8B229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15" t="14495" r="3385" b="8886"/>
          <a:stretch/>
        </p:blipFill>
        <p:spPr>
          <a:xfrm>
            <a:off x="0" y="590842"/>
            <a:ext cx="9159023" cy="53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64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6BE77DAE-D99B-4635-A51F-FED4769AF129}"/>
              </a:ext>
            </a:extLst>
          </p:cNvPr>
          <p:cNvSpPr txBox="1"/>
          <p:nvPr/>
        </p:nvSpPr>
        <p:spPr>
          <a:xfrm>
            <a:off x="77372" y="271055"/>
            <a:ext cx="8989256" cy="83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4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indent="0">
              <a:spcBef>
                <a:spcPct val="20000"/>
              </a:spcBef>
              <a:buFont typeface="Arial"/>
              <a:buNone/>
              <a:defRPr sz="2800"/>
            </a:lvl2pPr>
            <a:lvl3pPr indent="0">
              <a:spcBef>
                <a:spcPct val="20000"/>
              </a:spcBef>
              <a:buFont typeface="Arial"/>
              <a:buNone/>
              <a:defRPr sz="2400"/>
            </a:lvl3pPr>
            <a:lvl4pPr indent="0">
              <a:spcBef>
                <a:spcPct val="20000"/>
              </a:spcBef>
              <a:buFont typeface="Arial"/>
              <a:buNone/>
              <a:defRPr sz="2000"/>
            </a:lvl4pPr>
            <a:lvl5pPr indent="0">
              <a:spcBef>
                <a:spcPct val="20000"/>
              </a:spcBef>
              <a:buFont typeface="Arial"/>
              <a:buNone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/>
              <a:t>Prêmio</a:t>
            </a:r>
            <a:r>
              <a:rPr lang="en-US" dirty="0"/>
              <a:t> ANGRAD 2018 – </a:t>
            </a:r>
            <a:r>
              <a:rPr lang="en-US" sz="2000" dirty="0" err="1"/>
              <a:t>Inovação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Ensino e </a:t>
            </a:r>
            <a:r>
              <a:rPr lang="en-US" sz="2000" dirty="0" err="1"/>
              <a:t>Aprendizagem</a:t>
            </a:r>
            <a:endParaRPr lang="pt-BR" sz="20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14A575E-020D-4E99-A4A7-5CCF5B6CE5CB}"/>
              </a:ext>
            </a:extLst>
          </p:cNvPr>
          <p:cNvSpPr/>
          <p:nvPr/>
        </p:nvSpPr>
        <p:spPr>
          <a:xfrm>
            <a:off x="182882" y="1305341"/>
            <a:ext cx="87782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</a:rPr>
              <a:t>Tendências sobre cursos</a:t>
            </a:r>
            <a:r>
              <a:rPr lang="pt-BR" dirty="0"/>
              <a:t>: 1) A admissão e a saída dos programas devem ser suavizadas, uma vez que a ligação do aluno com a instituição será para a vida toda; 2) Os programas devem ser flexíveis no tempo; 3) Os programas devem ser flexíveis geograficamente; 4) Os programas devem ser massivamente customizados; 5) Os programas devem ser “desempacotados”. </a:t>
            </a:r>
          </a:p>
          <a:p>
            <a:endParaRPr lang="pt-BR" dirty="0"/>
          </a:p>
          <a:p>
            <a:r>
              <a:rPr lang="pt-BR" b="1" dirty="0">
                <a:highlight>
                  <a:srgbClr val="FFFF00"/>
                </a:highlight>
              </a:rPr>
              <a:t>Pedagogia e ao conteúdo dos programas</a:t>
            </a:r>
            <a:r>
              <a:rPr lang="pt-BR" dirty="0"/>
              <a:t>: 6) O conteúdo deve ser integrado; 7) O conteúdo deve ser contextualizado e aplicado; 8) Uma parte do programa deve ser dedicada ao desenvolvimento de competências sociais e relacionais e ao autoconhecimento; 9) Os programas devem valorizar a experimentação e o erro; e 10) Os programas devem equipar os alunos para a colaboração.</a:t>
            </a:r>
          </a:p>
          <a:p>
            <a:endParaRPr lang="pt-BR" dirty="0"/>
          </a:p>
          <a:p>
            <a:r>
              <a:rPr lang="pt-BR" b="1" dirty="0">
                <a:highlight>
                  <a:srgbClr val="FFFF00"/>
                </a:highlight>
              </a:rPr>
              <a:t>Alunos que se apresentarão nas próximas décadas</a:t>
            </a:r>
            <a:r>
              <a:rPr lang="pt-BR" dirty="0"/>
              <a:t>: alunos cada vez mais heterogêneos, que deverão operar em um ambiente cada vez mais volátil, incerto, complexo e ambíguo.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E5583A2-328C-4293-8B54-1169A53FD4C2}"/>
              </a:ext>
            </a:extLst>
          </p:cNvPr>
          <p:cNvSpPr txBox="1"/>
          <p:nvPr/>
        </p:nvSpPr>
        <p:spPr>
          <a:xfrm>
            <a:off x="4572000" y="5478948"/>
            <a:ext cx="438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 Centro de Desenvolvimento de Ensino e Aprendizagem - </a:t>
            </a:r>
            <a:r>
              <a:rPr lang="en-US" sz="1400" dirty="0"/>
              <a:t>CEDEA - FGV-EAESP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7330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EE869285-32F3-422D-ABCD-66840D938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3" t="14495" r="27385" b="5055"/>
          <a:stretch/>
        </p:blipFill>
        <p:spPr>
          <a:xfrm>
            <a:off x="1671471" y="808963"/>
            <a:ext cx="5801058" cy="559183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163EDDF-0709-43E3-99E4-CFD3E2C62E42}"/>
              </a:ext>
            </a:extLst>
          </p:cNvPr>
          <p:cNvSpPr txBox="1"/>
          <p:nvPr/>
        </p:nvSpPr>
        <p:spPr>
          <a:xfrm>
            <a:off x="154744" y="271055"/>
            <a:ext cx="8806375" cy="83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24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indent="0">
              <a:spcBef>
                <a:spcPct val="20000"/>
              </a:spcBef>
              <a:buFont typeface="Arial"/>
              <a:buNone/>
              <a:defRPr sz="2800"/>
            </a:lvl2pPr>
            <a:lvl3pPr indent="0">
              <a:spcBef>
                <a:spcPct val="20000"/>
              </a:spcBef>
              <a:buFont typeface="Arial"/>
              <a:buNone/>
              <a:defRPr sz="2400"/>
            </a:lvl3pPr>
            <a:lvl4pPr indent="0">
              <a:spcBef>
                <a:spcPct val="20000"/>
              </a:spcBef>
              <a:buFont typeface="Arial"/>
              <a:buNone/>
              <a:defRPr sz="2000"/>
            </a:lvl4pPr>
            <a:lvl5pPr indent="0">
              <a:spcBef>
                <a:spcPct val="20000"/>
              </a:spcBef>
              <a:buFont typeface="Arial"/>
              <a:buNone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 err="1"/>
              <a:t>Educação</a:t>
            </a:r>
            <a:r>
              <a:rPr lang="en-US" dirty="0"/>
              <a:t> </a:t>
            </a:r>
            <a:r>
              <a:rPr lang="en-US" dirty="0" err="1"/>
              <a:t>Empreendedora</a:t>
            </a:r>
            <a:r>
              <a:rPr lang="en-US" dirty="0"/>
              <a:t>: </a:t>
            </a:r>
            <a:r>
              <a:rPr lang="en-US" dirty="0" err="1"/>
              <a:t>Pesquisa</a:t>
            </a:r>
            <a:r>
              <a:rPr lang="en-US" dirty="0"/>
              <a:t> e </a:t>
            </a:r>
            <a:r>
              <a:rPr lang="en-US" dirty="0" err="1"/>
              <a:t>Prática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5772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D26DF7A-0198-469D-B119-B78DB2F6BA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371" y="222369"/>
            <a:ext cx="8282101" cy="521318"/>
          </a:xfrm>
        </p:spPr>
        <p:txBody>
          <a:bodyPr/>
          <a:lstStyle/>
          <a:p>
            <a:r>
              <a:rPr lang="en-US" b="1" dirty="0" err="1"/>
              <a:t>Recomendações</a:t>
            </a:r>
            <a:r>
              <a:rPr lang="en-US" b="1" dirty="0"/>
              <a:t> Gerais</a:t>
            </a:r>
            <a:endParaRPr lang="pt-BR" b="1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A7D6C2-ED80-4199-9656-4A5CADBD18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i="1" dirty="0" err="1"/>
              <a:t>Ideias</a:t>
            </a:r>
            <a:r>
              <a:rPr lang="en-US" i="1" dirty="0"/>
              <a:t>  </a:t>
            </a:r>
            <a:r>
              <a:rPr lang="en-US" i="1" dirty="0" err="1"/>
              <a:t>básicas</a:t>
            </a:r>
            <a:r>
              <a:rPr lang="en-US" i="1" dirty="0"/>
              <a:t> para </a:t>
            </a:r>
            <a:r>
              <a:rPr lang="en-US" i="1" dirty="0" err="1"/>
              <a:t>Educação</a:t>
            </a:r>
            <a:r>
              <a:rPr lang="en-US" i="1" dirty="0"/>
              <a:t> </a:t>
            </a:r>
            <a:r>
              <a:rPr lang="en-US" i="1" dirty="0" err="1"/>
              <a:t>Empreendedora</a:t>
            </a:r>
            <a:r>
              <a:rPr lang="en-US" i="1" dirty="0"/>
              <a:t> no Brasil</a:t>
            </a:r>
            <a:endParaRPr lang="pt-BR" i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3B67EE-A068-4BAF-BECC-D00314E8A0CD}"/>
              </a:ext>
            </a:extLst>
          </p:cNvPr>
          <p:cNvSpPr txBox="1"/>
          <p:nvPr/>
        </p:nvSpPr>
        <p:spPr>
          <a:xfrm>
            <a:off x="112542" y="1207543"/>
            <a:ext cx="889078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PARA GOVERNOS</a:t>
            </a:r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Ampliar</a:t>
            </a:r>
            <a:r>
              <a:rPr lang="en-US" dirty="0"/>
              <a:t> o </a:t>
            </a:r>
            <a:r>
              <a:rPr lang="en-US" dirty="0" err="1"/>
              <a:t>escopo</a:t>
            </a:r>
            <a:r>
              <a:rPr lang="en-US" dirty="0"/>
              <a:t> da </a:t>
            </a:r>
            <a:r>
              <a:rPr lang="en-US" dirty="0" err="1"/>
              <a:t>educação</a:t>
            </a:r>
            <a:r>
              <a:rPr lang="en-US" dirty="0"/>
              <a:t> </a:t>
            </a:r>
            <a:r>
              <a:rPr lang="en-US" dirty="0" err="1"/>
              <a:t>empreendedora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Universidades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Promover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revisão</a:t>
            </a:r>
            <a:r>
              <a:rPr lang="en-US" dirty="0"/>
              <a:t> curricular com vistas à </a:t>
            </a:r>
            <a:r>
              <a:rPr lang="en-US" dirty="0" err="1"/>
              <a:t>possibilitar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carreira</a:t>
            </a:r>
            <a:r>
              <a:rPr lang="en-US" dirty="0"/>
              <a:t> </a:t>
            </a:r>
            <a:r>
              <a:rPr lang="en-US" dirty="0" err="1"/>
              <a:t>empreendora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Estimular</a:t>
            </a:r>
            <a:r>
              <a:rPr lang="en-US" dirty="0"/>
              <a:t>, </a:t>
            </a:r>
            <a:r>
              <a:rPr lang="en-US" dirty="0" err="1"/>
              <a:t>reconhecer</a:t>
            </a:r>
            <a:r>
              <a:rPr lang="en-US" dirty="0"/>
              <a:t> e </a:t>
            </a:r>
            <a:r>
              <a:rPr lang="en-US" dirty="0" err="1"/>
              <a:t>validar</a:t>
            </a:r>
            <a:r>
              <a:rPr lang="en-US" dirty="0"/>
              <a:t> o </a:t>
            </a:r>
            <a:r>
              <a:rPr lang="en-US" dirty="0" err="1"/>
              <a:t>aprendizado</a:t>
            </a:r>
            <a:r>
              <a:rPr lang="en-US" dirty="0"/>
              <a:t> </a:t>
            </a:r>
            <a:r>
              <a:rPr lang="en-US" dirty="0" err="1"/>
              <a:t>empreendedor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espaços</a:t>
            </a:r>
            <a:r>
              <a:rPr lang="en-US" dirty="0"/>
              <a:t> não </a:t>
            </a:r>
            <a:r>
              <a:rPr lang="en-US" dirty="0" err="1"/>
              <a:t>formais</a:t>
            </a:r>
            <a:r>
              <a:rPr lang="en-US" dirty="0"/>
              <a:t> do </a:t>
            </a:r>
            <a:r>
              <a:rPr lang="en-US" dirty="0" err="1"/>
              <a:t>ecossistema</a:t>
            </a:r>
            <a:r>
              <a:rPr lang="en-US" dirty="0"/>
              <a:t> </a:t>
            </a:r>
            <a:r>
              <a:rPr lang="en-US" dirty="0" err="1"/>
              <a:t>empreendedor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Empoderar</a:t>
            </a:r>
            <a:r>
              <a:rPr lang="en-US" dirty="0"/>
              <a:t> as </a:t>
            </a:r>
            <a:r>
              <a:rPr lang="en-US" dirty="0" err="1"/>
              <a:t>incubadoras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se </a:t>
            </a:r>
            <a:r>
              <a:rPr lang="en-US" dirty="0" err="1"/>
              <a:t>constituírem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espaços</a:t>
            </a:r>
            <a:r>
              <a:rPr lang="en-US" dirty="0"/>
              <a:t> </a:t>
            </a:r>
            <a:r>
              <a:rPr lang="en-US" dirty="0" err="1"/>
              <a:t>promissores</a:t>
            </a:r>
            <a:endParaRPr lang="en-US" dirty="0"/>
          </a:p>
          <a:p>
            <a:endParaRPr lang="en-US" sz="800" dirty="0"/>
          </a:p>
          <a:p>
            <a:r>
              <a:rPr lang="en-US" b="1" dirty="0"/>
              <a:t>PARA ASSOCIAÇÕES EMPRESARIAIS</a:t>
            </a:r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Desenvolver</a:t>
            </a:r>
            <a:r>
              <a:rPr lang="en-US" dirty="0"/>
              <a:t> </a:t>
            </a:r>
            <a:r>
              <a:rPr lang="en-US" dirty="0" err="1"/>
              <a:t>metodologias</a:t>
            </a:r>
            <a:r>
              <a:rPr lang="en-US" dirty="0"/>
              <a:t> e </a:t>
            </a:r>
            <a:r>
              <a:rPr lang="en-US" dirty="0" err="1"/>
              <a:t>processos</a:t>
            </a:r>
            <a:r>
              <a:rPr lang="en-US" dirty="0"/>
              <a:t> de mentoring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Encorajar</a:t>
            </a:r>
            <a:r>
              <a:rPr lang="en-US" dirty="0"/>
              <a:t> e </a:t>
            </a:r>
            <a:r>
              <a:rPr lang="en-US" dirty="0" err="1"/>
              <a:t>oferecer</a:t>
            </a:r>
            <a:r>
              <a:rPr lang="en-US" dirty="0"/>
              <a:t> </a:t>
            </a:r>
            <a:r>
              <a:rPr lang="en-US" dirty="0" err="1"/>
              <a:t>apoio</a:t>
            </a:r>
            <a:r>
              <a:rPr lang="en-US" dirty="0"/>
              <a:t> às </a:t>
            </a:r>
            <a:r>
              <a:rPr lang="en-US" dirty="0" err="1"/>
              <a:t>iniciativas</a:t>
            </a:r>
            <a:r>
              <a:rPr lang="en-US" dirty="0"/>
              <a:t> de </a:t>
            </a:r>
            <a:r>
              <a:rPr lang="en-US" dirty="0" err="1"/>
              <a:t>criação</a:t>
            </a:r>
            <a:r>
              <a:rPr lang="en-US" dirty="0"/>
              <a:t> de </a:t>
            </a:r>
            <a:r>
              <a:rPr lang="en-US" dirty="0" err="1"/>
              <a:t>novos</a:t>
            </a:r>
            <a:r>
              <a:rPr lang="en-US" dirty="0"/>
              <a:t> </a:t>
            </a:r>
            <a:r>
              <a:rPr lang="en-US" dirty="0" err="1"/>
              <a:t>negócios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Impulsionar</a:t>
            </a:r>
            <a:r>
              <a:rPr lang="en-US" dirty="0"/>
              <a:t> o </a:t>
            </a:r>
            <a:r>
              <a:rPr lang="en-US" dirty="0" err="1"/>
              <a:t>treinamento</a:t>
            </a:r>
            <a:r>
              <a:rPr lang="en-US" dirty="0"/>
              <a:t> </a:t>
            </a:r>
            <a:r>
              <a:rPr lang="en-US" dirty="0" err="1"/>
              <a:t>empreendedor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Encorajar</a:t>
            </a:r>
            <a:r>
              <a:rPr lang="en-US" dirty="0"/>
              <a:t> e </a:t>
            </a:r>
            <a:r>
              <a:rPr lang="en-US" dirty="0" err="1"/>
              <a:t>liderar</a:t>
            </a:r>
            <a:r>
              <a:rPr lang="en-US" dirty="0"/>
              <a:t> </a:t>
            </a:r>
            <a:r>
              <a:rPr lang="en-US" dirty="0" err="1"/>
              <a:t>Incubadoras</a:t>
            </a:r>
            <a:r>
              <a:rPr lang="en-US" dirty="0"/>
              <a:t> e </a:t>
            </a:r>
            <a:r>
              <a:rPr lang="en-US" dirty="0" err="1"/>
              <a:t>Parques</a:t>
            </a:r>
            <a:r>
              <a:rPr lang="en-US" dirty="0"/>
              <a:t> </a:t>
            </a:r>
            <a:r>
              <a:rPr lang="en-US" dirty="0" err="1"/>
              <a:t>Tecnológicos</a:t>
            </a:r>
            <a:endParaRPr lang="en-US" dirty="0"/>
          </a:p>
          <a:p>
            <a:endParaRPr lang="en-US" sz="800" dirty="0"/>
          </a:p>
          <a:p>
            <a:r>
              <a:rPr lang="en-US" b="1" dirty="0"/>
              <a:t>PARA EMPREENDEDORES</a:t>
            </a:r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Inspirar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estudantes</a:t>
            </a:r>
            <a:r>
              <a:rPr lang="en-US" dirty="0"/>
              <a:t> com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histórias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Engajar</a:t>
            </a:r>
            <a:r>
              <a:rPr lang="en-US" dirty="0"/>
              <a:t>-se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intercâmbios</a:t>
            </a:r>
            <a:r>
              <a:rPr lang="en-US" dirty="0"/>
              <a:t> e </a:t>
            </a:r>
            <a:r>
              <a:rPr lang="en-US" dirty="0" err="1"/>
              <a:t>programas</a:t>
            </a:r>
            <a:r>
              <a:rPr lang="en-US" dirty="0"/>
              <a:t> </a:t>
            </a:r>
            <a:r>
              <a:rPr lang="en-US" dirty="0" err="1"/>
              <a:t>compartilhados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diversos</a:t>
            </a:r>
            <a:r>
              <a:rPr lang="en-US" dirty="0"/>
              <a:t> </a:t>
            </a:r>
            <a:r>
              <a:rPr lang="en-US" dirty="0" err="1"/>
              <a:t>países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Oferecer</a:t>
            </a:r>
            <a:r>
              <a:rPr lang="en-US" dirty="0"/>
              <a:t> </a:t>
            </a:r>
            <a:r>
              <a:rPr lang="en-US" dirty="0" err="1"/>
              <a:t>treinamento</a:t>
            </a:r>
            <a:r>
              <a:rPr lang="en-US" dirty="0"/>
              <a:t> para startups 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7ECB5BE-C234-427C-85C0-ED28441A0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871" y="5833783"/>
            <a:ext cx="2408129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86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AGRADECIMENTOS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62849" y="6298199"/>
            <a:ext cx="259500" cy="365125"/>
          </a:xfrm>
        </p:spPr>
        <p:txBody>
          <a:bodyPr/>
          <a:lstStyle/>
          <a:p>
            <a:fld id="{7F37BFA0-5D27-D741-926F-8F7E63B0250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45B432-37C9-49FB-BC77-541EDD0445E7}"/>
              </a:ext>
            </a:extLst>
          </p:cNvPr>
          <p:cNvSpPr txBox="1"/>
          <p:nvPr/>
        </p:nvSpPr>
        <p:spPr>
          <a:xfrm>
            <a:off x="362847" y="1430697"/>
            <a:ext cx="85279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Ao Consórcio das Universidades Comunitárias Gaúchas. </a:t>
            </a:r>
          </a:p>
          <a:p>
            <a:endParaRPr lang="pt-BR" sz="2400" dirty="0"/>
          </a:p>
          <a:p>
            <a:r>
              <a:rPr lang="en-US" sz="2400" dirty="0"/>
              <a:t>À Profª Carmen </a:t>
            </a:r>
            <a:r>
              <a:rPr lang="en-US" sz="2400" dirty="0" err="1"/>
              <a:t>Lúcia</a:t>
            </a:r>
            <a:r>
              <a:rPr lang="en-US" sz="2400" dirty="0"/>
              <a:t> de Lima Helfer – </a:t>
            </a:r>
            <a:r>
              <a:rPr lang="en-US" sz="2400" dirty="0" err="1"/>
              <a:t>Reitora</a:t>
            </a:r>
            <a:r>
              <a:rPr lang="en-US" sz="2400" dirty="0"/>
              <a:t> da </a:t>
            </a:r>
            <a:r>
              <a:rPr lang="pt-BR" sz="2400" dirty="0"/>
              <a:t>Universidade de Santa Cruz do Sul – UNISC e Presidente do COMUNG.</a:t>
            </a:r>
          </a:p>
          <a:p>
            <a:endParaRPr lang="en-US" sz="2400" dirty="0"/>
          </a:p>
          <a:p>
            <a:r>
              <a:rPr lang="en-US" sz="2400" dirty="0"/>
              <a:t>À </a:t>
            </a:r>
            <a:r>
              <a:rPr lang="en-US" sz="2400" dirty="0" err="1"/>
              <a:t>equipe</a:t>
            </a:r>
            <a:r>
              <a:rPr lang="en-US" sz="2400" dirty="0"/>
              <a:t> </a:t>
            </a:r>
            <a:r>
              <a:rPr lang="en-US" sz="2400" dirty="0" err="1"/>
              <a:t>organizadora</a:t>
            </a:r>
            <a:r>
              <a:rPr lang="en-US" sz="2400" dirty="0"/>
              <a:t> do VI </a:t>
            </a:r>
            <a:r>
              <a:rPr lang="en-US" sz="2400" dirty="0" err="1"/>
              <a:t>Fórum</a:t>
            </a:r>
            <a:r>
              <a:rPr lang="en-US" sz="2400" dirty="0"/>
              <a:t> de Gestão e </a:t>
            </a:r>
            <a:r>
              <a:rPr lang="en-US" sz="2400" dirty="0" err="1"/>
              <a:t>Inovação</a:t>
            </a:r>
            <a:r>
              <a:rPr lang="en-US" sz="2400" dirty="0"/>
              <a:t> do</a:t>
            </a:r>
            <a:r>
              <a:rPr lang="pt-BR" sz="2400" dirty="0"/>
              <a:t> </a:t>
            </a:r>
            <a:r>
              <a:rPr lang="pt-BR" sz="2400" dirty="0" err="1"/>
              <a:t>Comung</a:t>
            </a:r>
            <a:r>
              <a:rPr lang="pt-BR" sz="2400" dirty="0"/>
              <a:t>.</a:t>
            </a:r>
          </a:p>
          <a:p>
            <a:endParaRPr lang="en-US" sz="2400" dirty="0"/>
          </a:p>
          <a:p>
            <a:pPr algn="ctr"/>
            <a:r>
              <a:rPr lang="en-US" sz="2400" dirty="0"/>
              <a:t>D</a:t>
            </a:r>
            <a:r>
              <a:rPr lang="pt-BR" sz="2400" dirty="0" err="1"/>
              <a:t>úvidas</a:t>
            </a:r>
            <a:r>
              <a:rPr lang="pt-BR" sz="2400" dirty="0"/>
              <a:t>?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hlinkClick r:id="rId2"/>
              </a:rPr>
              <a:t>e</a:t>
            </a:r>
            <a:r>
              <a:rPr lang="pt-BR" sz="2400" dirty="0">
                <a:hlinkClick r:id="rId2"/>
              </a:rPr>
              <a:t>sadao@fei.edu.br</a:t>
            </a:r>
            <a:r>
              <a:rPr lang="pt-BR" sz="2400" dirty="0"/>
              <a:t>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1627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0816" t="11429" r="16585" b="63106"/>
          <a:stretch/>
        </p:blipFill>
        <p:spPr>
          <a:xfrm>
            <a:off x="0" y="1093385"/>
            <a:ext cx="7863840" cy="22067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A29D0E-8339-4BEC-88FB-9FEF5E78A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320"/>
          <a:stretch/>
        </p:blipFill>
        <p:spPr>
          <a:xfrm>
            <a:off x="140406" y="3393455"/>
            <a:ext cx="8443041" cy="2371160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4A0AC46-CD01-42B7-85A1-00DA89389478}"/>
              </a:ext>
            </a:extLst>
          </p:cNvPr>
          <p:cNvCxnSpPr/>
          <p:nvPr/>
        </p:nvCxnSpPr>
        <p:spPr>
          <a:xfrm>
            <a:off x="3671668" y="2771335"/>
            <a:ext cx="40936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E407266-D8E8-4416-9943-0C1918062891}"/>
              </a:ext>
            </a:extLst>
          </p:cNvPr>
          <p:cNvCxnSpPr/>
          <p:nvPr/>
        </p:nvCxnSpPr>
        <p:spPr>
          <a:xfrm>
            <a:off x="140406" y="2912012"/>
            <a:ext cx="675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8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B0EB243-F3C6-44B3-A2F9-CEAC79063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" y="0"/>
            <a:ext cx="8074855" cy="60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9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64770E6-4813-4861-8571-8E539A85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69" y="0"/>
            <a:ext cx="7854461" cy="58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7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14424D3-F693-4AA0-AADA-2713F9D2E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11" y="0"/>
            <a:ext cx="7934177" cy="59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1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ADCED4F-B545-4C1E-934A-D82DC08BC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7" y="0"/>
            <a:ext cx="7948246" cy="59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8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BA85DE-E2A0-47B4-A66C-8FA97567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4" y="-1"/>
            <a:ext cx="8032652" cy="602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7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6437DB9-BC21-4A00-A050-B9769B63C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7" y="0"/>
            <a:ext cx="7948246" cy="59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4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396</Words>
  <Application>Microsoft Office PowerPoint</Application>
  <PresentationFormat>Apresentação na tela (4:3)</PresentationFormat>
  <Paragraphs>47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Educação Empreendedora: Quadro Atual e Tendências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Cleonice Molina Matos</dc:creator>
  <cp:lastModifiedBy>Sadao IIZUKA</cp:lastModifiedBy>
  <cp:revision>72</cp:revision>
  <dcterms:created xsi:type="dcterms:W3CDTF">2016-08-12T13:11:46Z</dcterms:created>
  <dcterms:modified xsi:type="dcterms:W3CDTF">2018-11-07T01:57:04Z</dcterms:modified>
</cp:coreProperties>
</file>