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2.jpg" ContentType="image/jpg"/>
  <Override PartName="/ppt/media/image5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37"/>
  </p:notesMasterIdLst>
  <p:handoutMasterIdLst>
    <p:handoutMasterId r:id="rId38"/>
  </p:handoutMasterIdLst>
  <p:sldIdLst>
    <p:sldId id="536" r:id="rId3"/>
    <p:sldId id="519" r:id="rId4"/>
    <p:sldId id="520" r:id="rId5"/>
    <p:sldId id="509" r:id="rId6"/>
    <p:sldId id="512" r:id="rId7"/>
    <p:sldId id="513" r:id="rId8"/>
    <p:sldId id="516" r:id="rId9"/>
    <p:sldId id="518" r:id="rId10"/>
    <p:sldId id="492" r:id="rId11"/>
    <p:sldId id="552" r:id="rId12"/>
    <p:sldId id="522" r:id="rId13"/>
    <p:sldId id="523" r:id="rId14"/>
    <p:sldId id="524" r:id="rId15"/>
    <p:sldId id="525" r:id="rId16"/>
    <p:sldId id="526" r:id="rId17"/>
    <p:sldId id="539" r:id="rId18"/>
    <p:sldId id="528" r:id="rId19"/>
    <p:sldId id="529" r:id="rId20"/>
    <p:sldId id="530" r:id="rId21"/>
    <p:sldId id="531" r:id="rId22"/>
    <p:sldId id="537" r:id="rId23"/>
    <p:sldId id="538" r:id="rId24"/>
    <p:sldId id="563" r:id="rId25"/>
    <p:sldId id="553" r:id="rId26"/>
    <p:sldId id="554" r:id="rId27"/>
    <p:sldId id="555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51" r:id="rId36"/>
  </p:sldIdLst>
  <p:sldSz cx="12192000" cy="6858000"/>
  <p:notesSz cx="6858000" cy="9144000"/>
  <p:defaultTextStyle>
    <a:defPPr>
      <a:defRPr lang="pt-BR"/>
    </a:defPPr>
    <a:lvl1pPr marL="0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1pPr>
    <a:lvl2pPr marL="586130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2pPr>
    <a:lvl3pPr marL="1172261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3pPr>
    <a:lvl4pPr marL="1758391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4pPr>
    <a:lvl5pPr marL="2344522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5pPr>
    <a:lvl6pPr marL="2930652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ta Costa" initials="R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194"/>
    <a:srgbClr val="E07622"/>
    <a:srgbClr val="C40000"/>
    <a:srgbClr val="E2AC00"/>
    <a:srgbClr val="FFD653"/>
    <a:srgbClr val="FFAFAF"/>
    <a:srgbClr val="FFFFFF"/>
    <a:srgbClr val="DAD198"/>
    <a:srgbClr val="D6E377"/>
    <a:srgbClr val="304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2" autoAdjust="0"/>
    <p:restoredTop sz="99844" autoAdjust="0"/>
  </p:normalViewPr>
  <p:slideViewPr>
    <p:cSldViewPr>
      <p:cViewPr varScale="1">
        <p:scale>
          <a:sx n="74" d="100"/>
          <a:sy n="74" d="100"/>
        </p:scale>
        <p:origin x="-540" y="-8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1" d="100"/>
          <a:sy n="121" d="100"/>
        </p:scale>
        <p:origin x="251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7787468059104497E-2"/>
          <c:y val="6.1692364042884099E-2"/>
          <c:w val="0.95371187389435397"/>
          <c:h val="0.77876740547346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Evolução nº Empresas do Porto Digital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FF-43FA-A617-DFCA4CA2FC7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FF-43FA-A617-DFCA4CA2FC7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mtClean="0"/>
                      <a:t>259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FF-43FA-A617-DFCA4CA2FC7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sz="1800" dirty="0" smtClean="0"/>
                      <a:t>299</a:t>
                    </a:r>
                    <a:endParaRPr lang="en-US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/>
              <c:tx>
                <c:rich>
                  <a:bodyPr/>
                  <a:lstStyle/>
                  <a:p>
                    <a:pPr>
                      <a:defRPr sz="2400"/>
                    </a:pPr>
                    <a:r>
                      <a:rPr lang="en-US" dirty="0" smtClean="0"/>
                      <a:t>315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Plan1!$B$2:$B$20</c:f>
              <c:numCache>
                <c:formatCode>General</c:formatCode>
                <c:ptCount val="19"/>
                <c:pt idx="0">
                  <c:v>2</c:v>
                </c:pt>
                <c:pt idx="1">
                  <c:v>16</c:v>
                </c:pt>
                <c:pt idx="2">
                  <c:v>26</c:v>
                </c:pt>
                <c:pt idx="3">
                  <c:v>42</c:v>
                </c:pt>
                <c:pt idx="4">
                  <c:v>58</c:v>
                </c:pt>
                <c:pt idx="5">
                  <c:v>72</c:v>
                </c:pt>
                <c:pt idx="6">
                  <c:v>86</c:v>
                </c:pt>
                <c:pt idx="7">
                  <c:v>111</c:v>
                </c:pt>
                <c:pt idx="8">
                  <c:v>150</c:v>
                </c:pt>
                <c:pt idx="9">
                  <c:v>169</c:v>
                </c:pt>
                <c:pt idx="10">
                  <c:v>192</c:v>
                </c:pt>
                <c:pt idx="11">
                  <c:v>200</c:v>
                </c:pt>
                <c:pt idx="12">
                  <c:v>230</c:v>
                </c:pt>
                <c:pt idx="13">
                  <c:v>233</c:v>
                </c:pt>
                <c:pt idx="14">
                  <c:v>252</c:v>
                </c:pt>
                <c:pt idx="15">
                  <c:v>259</c:v>
                </c:pt>
                <c:pt idx="16">
                  <c:v>274</c:v>
                </c:pt>
                <c:pt idx="17">
                  <c:v>299</c:v>
                </c:pt>
                <c:pt idx="18">
                  <c:v>301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FF-43FA-A617-DFCA4CA2F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45184"/>
        <c:axId val="59493760"/>
      </c:barChart>
      <c:catAx>
        <c:axId val="24284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9493760"/>
        <c:crosses val="autoZero"/>
        <c:auto val="1"/>
        <c:lblAlgn val="ctr"/>
        <c:lblOffset val="100"/>
        <c:noMultiLvlLbl val="0"/>
      </c:catAx>
      <c:valAx>
        <c:axId val="5949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2845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Empresas</c:v>
                </c:pt>
              </c:strCache>
            </c:strRef>
          </c:tx>
          <c:dPt>
            <c:idx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smtClean="0"/>
                      <a:t>50</a:t>
                    </a:r>
                    <a:r>
                      <a:rPr lang="en-US" b="1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smtClean="0"/>
                      <a:t>35</a:t>
                    </a:r>
                    <a:r>
                      <a:rPr lang="en-US" b="1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3337627301493619E-2"/>
                  <c:y val="0.12842053360610928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smtClean="0"/>
                      <a:t>7</a:t>
                    </a:r>
                    <a:r>
                      <a:rPr lang="en-US" b="1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smtClean="0"/>
                      <a:t>8</a:t>
                    </a:r>
                    <a:r>
                      <a:rPr lang="en-US" b="1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Micro</c:v>
                </c:pt>
                <c:pt idx="1">
                  <c:v>Pequenas</c:v>
                </c:pt>
                <c:pt idx="2">
                  <c:v>Médias </c:v>
                </c:pt>
                <c:pt idx="3">
                  <c:v>Grandes 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136</c:v>
                </c:pt>
                <c:pt idx="1">
                  <c:v>93</c:v>
                </c:pt>
                <c:pt idx="2">
                  <c:v>20</c:v>
                </c:pt>
                <c:pt idx="3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16393189999401"/>
          <c:y val="0.25574770469503399"/>
          <c:w val="0.32413860844165499"/>
          <c:h val="0.546287694291949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Área de Atuação das Empresas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8.2705954724409406E-2"/>
                  <c:y val="0.19903838582677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2959809711286"/>
                  <c:y val="-0.271350639763779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EC</c:v>
                </c:pt>
                <c:pt idx="1">
                  <c:v>TIC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50</c:v>
                </c:pt>
                <c:pt idx="1">
                  <c:v>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5785948311224305"/>
          <c:y val="0.17586700488199999"/>
          <c:w val="0.12999209242173901"/>
          <c:h val="0.1982558662737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0.66613</cdr:x>
      <cdr:y>0.12371</cdr:y>
    </cdr:from>
    <cdr:to>
      <cdr:x>0.85845</cdr:x>
      <cdr:y>0.2433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2650164" y="366809"/>
          <a:ext cx="765144" cy="354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2000" b="1" dirty="0" smtClean="0"/>
            <a:t>Porte </a:t>
          </a:r>
          <a:endParaRPr lang="pt-BR" sz="20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5FF5-8F47-E84D-8908-E530748ACAE8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59189-245F-4742-9E8F-7EC2A838A3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187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1B30B-3A60-4F40-8585-8FA1D24AFCDF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35629-DB83-4C20-88CA-55FE66BF37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8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1pPr>
    <a:lvl2pPr marL="586130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2pPr>
    <a:lvl3pPr marL="1172261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3pPr>
    <a:lvl4pPr marL="1758391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4pPr>
    <a:lvl5pPr marL="2344522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5pPr>
    <a:lvl6pPr marL="2930652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E9568-8FF9-F243-91B6-DC7580C9D9A4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3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35629-DB83-4C20-88CA-55FE66BF37A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81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0FB9B-9B8A-48D5-B298-2B56E07291B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752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 spc="3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spc="300"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7D39A-F056-4DC6-948F-12B7DE6FF7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87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95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3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72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74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4411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7D39A-F056-4DC6-948F-12B7DE6FF7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07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7D39A-F056-4DC6-948F-12B7DE6FF7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546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77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26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73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05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36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90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object 10"/>
          <p:cNvSpPr/>
          <p:nvPr userDrawn="1"/>
        </p:nvSpPr>
        <p:spPr>
          <a:xfrm>
            <a:off x="-1736" y="6506210"/>
            <a:ext cx="4031999" cy="351790"/>
          </a:xfrm>
          <a:custGeom>
            <a:avLst/>
            <a:gdLst/>
            <a:ahLst/>
            <a:cxnLst/>
            <a:rect l="l" t="t" r="r" b="b"/>
            <a:pathLst>
              <a:path w="3108325" h="351790">
                <a:moveTo>
                  <a:pt x="0" y="351484"/>
                </a:moveTo>
                <a:lnTo>
                  <a:pt x="0" y="0"/>
                </a:lnTo>
                <a:lnTo>
                  <a:pt x="3108183" y="0"/>
                </a:lnTo>
                <a:lnTo>
                  <a:pt x="3108183" y="351484"/>
                </a:lnTo>
                <a:lnTo>
                  <a:pt x="0" y="351484"/>
                </a:lnTo>
                <a:close/>
              </a:path>
            </a:pathLst>
          </a:custGeom>
          <a:solidFill>
            <a:srgbClr val="A8A8A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1"/>
          <p:cNvSpPr/>
          <p:nvPr userDrawn="1"/>
        </p:nvSpPr>
        <p:spPr>
          <a:xfrm>
            <a:off x="4080000" y="6506210"/>
            <a:ext cx="4031999" cy="351790"/>
          </a:xfrm>
          <a:custGeom>
            <a:avLst/>
            <a:gdLst/>
            <a:ahLst/>
            <a:cxnLst/>
            <a:rect l="l" t="t" r="r" b="b"/>
            <a:pathLst>
              <a:path w="3374390" h="351790">
                <a:moveTo>
                  <a:pt x="0" y="0"/>
                </a:moveTo>
                <a:lnTo>
                  <a:pt x="3373770" y="0"/>
                </a:lnTo>
                <a:lnTo>
                  <a:pt x="3373770" y="351484"/>
                </a:lnTo>
                <a:lnTo>
                  <a:pt x="0" y="351484"/>
                </a:lnTo>
                <a:lnTo>
                  <a:pt x="0" y="0"/>
                </a:lnTo>
                <a:close/>
              </a:path>
            </a:pathLst>
          </a:custGeom>
          <a:solidFill>
            <a:srgbClr val="FD0E0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2"/>
          <p:cNvSpPr/>
          <p:nvPr userDrawn="1"/>
        </p:nvSpPr>
        <p:spPr>
          <a:xfrm>
            <a:off x="8160001" y="6506209"/>
            <a:ext cx="4031999" cy="351790"/>
          </a:xfrm>
          <a:custGeom>
            <a:avLst/>
            <a:gdLst/>
            <a:ahLst/>
            <a:cxnLst/>
            <a:rect l="l" t="t" r="r" b="b"/>
            <a:pathLst>
              <a:path w="3108325" h="351790">
                <a:moveTo>
                  <a:pt x="0" y="0"/>
                </a:moveTo>
                <a:lnTo>
                  <a:pt x="3108234" y="0"/>
                </a:lnTo>
                <a:lnTo>
                  <a:pt x="3108234" y="351484"/>
                </a:lnTo>
                <a:lnTo>
                  <a:pt x="0" y="351484"/>
                </a:lnTo>
                <a:lnTo>
                  <a:pt x="0" y="0"/>
                </a:lnTo>
                <a:close/>
              </a:path>
            </a:pathLst>
          </a:custGeom>
          <a:solidFill>
            <a:srgbClr val="FFB0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911849"/>
            <a:ext cx="1981200" cy="594360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160000" y="6506209"/>
            <a:ext cx="4032000" cy="3517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8AD6B78F-771F-0842-8C9E-AEA20A6B943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651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82" rtl="0" eaLnBrk="1" latinLnBrk="0" hangingPunct="1">
        <a:spcBef>
          <a:spcPct val="0"/>
        </a:spcBef>
        <a:buNone/>
        <a:defRPr sz="42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3" indent="-342893" algn="l" defTabSz="914382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36" indent="-285745" algn="l" defTabSz="914382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6" indent="-228595" algn="l" defTabSz="914382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168" indent="-228595" algn="l" defTabSz="914382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359" indent="-228595" algn="l" defTabSz="914382" rtl="0" eaLnBrk="1" latinLnBrk="0" hangingPunct="1">
        <a:spcBef>
          <a:spcPct val="20000"/>
        </a:spcBef>
        <a:buFont typeface="Wingdings" charset="2"/>
        <a:buChar char="§"/>
        <a:defRPr sz="1867" kern="1200">
          <a:solidFill>
            <a:schemeClr val="tx1"/>
          </a:solidFill>
          <a:latin typeface="+mj-lt"/>
          <a:ea typeface="+mn-ea"/>
          <a:cs typeface="+mn-cs"/>
        </a:defRPr>
      </a:lvl5pPr>
      <a:lvl6pPr marL="2514550" indent="-228595" algn="l" defTabSz="9143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1" indent="-228595" algn="l" defTabSz="9143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2" indent="-228595" algn="l" defTabSz="9143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5" algn="l" defTabSz="9143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8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8BD62-751D-4477-B5B3-E3B5026080C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8350A-4652-4391-B759-9F8D8A569F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36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tiff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5.xml"/><Relationship Id="rId7" Type="http://schemas.openxmlformats.org/officeDocument/2006/relationships/slide" Target="slide3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0.xml"/><Relationship Id="rId11" Type="http://schemas.openxmlformats.org/officeDocument/2006/relationships/slide" Target="slide29.xml"/><Relationship Id="rId5" Type="http://schemas.openxmlformats.org/officeDocument/2006/relationships/slide" Target="slide27.xml"/><Relationship Id="rId10" Type="http://schemas.openxmlformats.org/officeDocument/2006/relationships/slide" Target="slide33.xml"/><Relationship Id="rId4" Type="http://schemas.openxmlformats.org/officeDocument/2006/relationships/slide" Target="slide26.xml"/><Relationship Id="rId9" Type="http://schemas.openxmlformats.org/officeDocument/2006/relationships/slide" Target="slide3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b="17102"/>
          <a:stretch/>
        </p:blipFill>
        <p:spPr bwMode="auto">
          <a:xfrm>
            <a:off x="-33898" y="-32084"/>
            <a:ext cx="12215518" cy="693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59199" y="2262774"/>
            <a:ext cx="4032000" cy="351791"/>
          </a:xfrm>
        </p:spPr>
        <p:txBody>
          <a:bodyPr/>
          <a:lstStyle/>
          <a:p>
            <a:fld id="{FB17D39A-F056-4DC6-948F-12B7DE6FF7DD}" type="slidenum">
              <a:rPr lang="pt-BR" smtClean="0"/>
              <a:t>1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517232"/>
            <a:ext cx="4837965" cy="155213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71798" y="3614927"/>
            <a:ext cx="7318176" cy="1157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263352" y="3429000"/>
            <a:ext cx="551394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3" indent="-342893" algn="l" defTabSz="914382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36" indent="-285745" algn="l" defTabSz="914382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2976" indent="-228595" algn="l" defTabSz="914382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168" indent="-228595" algn="l" defTabSz="914382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359" indent="-228595" algn="l" defTabSz="914382" rtl="0" eaLnBrk="1" latinLnBrk="0" hangingPunct="1">
              <a:spcBef>
                <a:spcPct val="20000"/>
              </a:spcBef>
              <a:buFont typeface="Wingdings" charset="2"/>
              <a:buChar char="§"/>
              <a:defRPr sz="1867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50" indent="-228595" algn="l" defTabSz="9143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1" indent="-228595" algn="l" defTabSz="9143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32" indent="-228595" algn="l" defTabSz="9143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22" indent="-228595" algn="l" defTabSz="9143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solidFill>
                  <a:srgbClr val="FFC000"/>
                </a:solidFill>
                <a:latin typeface="+mn-lt"/>
              </a:rPr>
              <a:t>Porto Digital:</a:t>
            </a:r>
          </a:p>
          <a:p>
            <a:pPr marL="0" indent="0">
              <a:buNone/>
            </a:pPr>
            <a:r>
              <a:rPr lang="en-GB" sz="4000" b="1" dirty="0" err="1" smtClean="0">
                <a:solidFill>
                  <a:srgbClr val="FFC000"/>
                </a:solidFill>
                <a:latin typeface="+mn-lt"/>
              </a:rPr>
              <a:t>História</a:t>
            </a:r>
            <a:r>
              <a:rPr lang="en-GB" sz="4000" b="1" dirty="0" smtClean="0">
                <a:solidFill>
                  <a:srgbClr val="FFC000"/>
                </a:solidFill>
                <a:latin typeface="+mn-lt"/>
              </a:rPr>
              <a:t>, </a:t>
            </a:r>
            <a:r>
              <a:rPr lang="en-GB" sz="4000" b="1" dirty="0" err="1" smtClean="0">
                <a:solidFill>
                  <a:srgbClr val="FFC000"/>
                </a:solidFill>
                <a:latin typeface="+mn-lt"/>
              </a:rPr>
              <a:t>Governança</a:t>
            </a:r>
            <a:r>
              <a:rPr lang="en-GB" sz="4000" b="1" dirty="0" smtClean="0">
                <a:solidFill>
                  <a:srgbClr val="FFC000"/>
                </a:solidFill>
                <a:latin typeface="+mn-lt"/>
              </a:rPr>
              <a:t> e </a:t>
            </a:r>
            <a:r>
              <a:rPr lang="en-GB" sz="4000" b="1" dirty="0" err="1" smtClean="0">
                <a:solidFill>
                  <a:srgbClr val="FFC000"/>
                </a:solidFill>
                <a:latin typeface="+mn-lt"/>
              </a:rPr>
              <a:t>Conquistas</a:t>
            </a:r>
            <a:endParaRPr lang="en-GB" sz="5400" b="1" dirty="0" smtClean="0">
              <a:solidFill>
                <a:srgbClr val="FFC000"/>
              </a:solidFill>
              <a:latin typeface="+mn-lt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o 49"/>
          <p:cNvGrpSpPr/>
          <p:nvPr/>
        </p:nvGrpSpPr>
        <p:grpSpPr>
          <a:xfrm>
            <a:off x="0" y="0"/>
            <a:ext cx="2520000" cy="6858000"/>
            <a:chOff x="0" y="0"/>
            <a:chExt cx="2520000" cy="6858000"/>
          </a:xfrm>
        </p:grpSpPr>
        <p:sp>
          <p:nvSpPr>
            <p:cNvPr id="51" name="Retângulo 50"/>
            <p:cNvSpPr/>
            <p:nvPr/>
          </p:nvSpPr>
          <p:spPr>
            <a:xfrm>
              <a:off x="0" y="0"/>
              <a:ext cx="2520000" cy="6858000"/>
            </a:xfrm>
            <a:prstGeom prst="rect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object 11"/>
            <p:cNvSpPr/>
            <p:nvPr/>
          </p:nvSpPr>
          <p:spPr>
            <a:xfrm>
              <a:off x="0" y="6506210"/>
              <a:ext cx="2520000" cy="351790"/>
            </a:xfrm>
            <a:custGeom>
              <a:avLst/>
              <a:gdLst/>
              <a:ahLst/>
              <a:cxnLst/>
              <a:rect l="l" t="t" r="r" b="b"/>
              <a:pathLst>
                <a:path w="3374390" h="351790">
                  <a:moveTo>
                    <a:pt x="0" y="0"/>
                  </a:moveTo>
                  <a:lnTo>
                    <a:pt x="3373770" y="0"/>
                  </a:lnTo>
                  <a:lnTo>
                    <a:pt x="3373770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0E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625714" y="1268760"/>
            <a:ext cx="861774" cy="43924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dirty="0" smtClean="0"/>
              <a:t>ESTRATÉGIA</a:t>
            </a:r>
            <a:endParaRPr lang="pt-BR" sz="4400" dirty="0"/>
          </a:p>
        </p:txBody>
      </p:sp>
      <p:pic>
        <p:nvPicPr>
          <p:cNvPr id="21" name="Picture 59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606">
            <a:off x="8638201" y="3902621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9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116">
            <a:off x="7265582" y="3965387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3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689">
            <a:off x="4420479" y="444313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4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027">
            <a:off x="3362525" y="4674786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6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904">
            <a:off x="4030548" y="2498919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6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904">
            <a:off x="3382276" y="1310887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7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3340">
            <a:off x="4785893" y="133570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1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438">
            <a:off x="7668314" y="1100562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0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31" y="1974289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2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8" y="1978517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4"/>
          <p:cNvSpPr txBox="1">
            <a:spLocks noChangeArrowheads="1"/>
          </p:cNvSpPr>
          <p:nvPr/>
        </p:nvSpPr>
        <p:spPr bwMode="auto">
          <a:xfrm>
            <a:off x="8806240" y="4304122"/>
            <a:ext cx="7439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smtClean="0">
                <a:solidFill>
                  <a:srgbClr val="FF0000"/>
                </a:solidFill>
                <a:latin typeface="+mj-lt"/>
                <a:cs typeface="Tahoma" charset="0"/>
              </a:rPr>
              <a:t>Mercado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2" name="TextBox 35"/>
          <p:cNvSpPr txBox="1">
            <a:spLocks noChangeArrowheads="1"/>
          </p:cNvSpPr>
          <p:nvPr/>
        </p:nvSpPr>
        <p:spPr bwMode="auto">
          <a:xfrm>
            <a:off x="8478624" y="2375283"/>
            <a:ext cx="991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Interesse em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Revitalização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Da Área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3" name="TextBox 36"/>
          <p:cNvSpPr txBox="1">
            <a:spLocks noChangeArrowheads="1"/>
          </p:cNvSpPr>
          <p:nvPr/>
        </p:nvSpPr>
        <p:spPr bwMode="auto">
          <a:xfrm>
            <a:off x="7592008" y="4546819"/>
            <a:ext cx="7870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Empresas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4" name="TextBox 37"/>
          <p:cNvSpPr txBox="1">
            <a:spLocks noChangeArrowheads="1"/>
          </p:cNvSpPr>
          <p:nvPr/>
        </p:nvSpPr>
        <p:spPr bwMode="auto">
          <a:xfrm>
            <a:off x="7045213" y="2371055"/>
            <a:ext cx="1060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Espaço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Disponível de 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Baixo Custo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5" name="TextBox 38"/>
          <p:cNvSpPr txBox="1">
            <a:spLocks noChangeArrowheads="1"/>
          </p:cNvSpPr>
          <p:nvPr/>
        </p:nvSpPr>
        <p:spPr bwMode="auto">
          <a:xfrm>
            <a:off x="7762301" y="1409480"/>
            <a:ext cx="891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Localização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Estratégica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4778997" y="5024567"/>
            <a:ext cx="7228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Governo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7" name="TextBox 40"/>
          <p:cNvSpPr txBox="1">
            <a:spLocks noChangeArrowheads="1"/>
          </p:cNvSpPr>
          <p:nvPr/>
        </p:nvSpPr>
        <p:spPr bwMode="auto">
          <a:xfrm>
            <a:off x="3583654" y="4984498"/>
            <a:ext cx="6388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Política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Pública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8" name="TextBox 41"/>
          <p:cNvSpPr txBox="1">
            <a:spLocks noChangeArrowheads="1"/>
          </p:cNvSpPr>
          <p:nvPr/>
        </p:nvSpPr>
        <p:spPr bwMode="auto">
          <a:xfrm>
            <a:off x="4960736" y="1736953"/>
            <a:ext cx="729815" cy="27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Pesquisa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39" name="TextBox 42"/>
          <p:cNvSpPr txBox="1">
            <a:spLocks noChangeArrowheads="1"/>
          </p:cNvSpPr>
          <p:nvPr/>
        </p:nvSpPr>
        <p:spPr bwMode="auto">
          <a:xfrm>
            <a:off x="4302889" y="2895685"/>
            <a:ext cx="895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Capital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Humano</a:t>
            </a:r>
          </a:p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Qualificado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40" name="TextBox 43"/>
          <p:cNvSpPr txBox="1">
            <a:spLocks noChangeArrowheads="1"/>
          </p:cNvSpPr>
          <p:nvPr/>
        </p:nvSpPr>
        <p:spPr bwMode="auto">
          <a:xfrm>
            <a:off x="3601525" y="1892319"/>
            <a:ext cx="1001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200" dirty="0" smtClean="0">
                <a:solidFill>
                  <a:srgbClr val="FF0000"/>
                </a:solidFill>
                <a:latin typeface="+mj-lt"/>
                <a:cs typeface="Tahoma" charset="0"/>
              </a:rPr>
              <a:t>Universidade</a:t>
            </a:r>
            <a:endParaRPr lang="pt-BR" sz="1200" dirty="0">
              <a:solidFill>
                <a:srgbClr val="FF0000"/>
              </a:solidFill>
              <a:latin typeface="+mj-lt"/>
              <a:cs typeface="Tahoma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8978720" y="1139407"/>
            <a:ext cx="170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800" b="1" dirty="0">
                <a:solidFill>
                  <a:srgbClr val="EBEEEE">
                    <a:lumMod val="50000"/>
                  </a:srgbClr>
                </a:solidFill>
                <a:latin typeface="+mj-lt"/>
                <a:cs typeface="Arial" charset="0"/>
              </a:rPr>
              <a:t>Bairro do Recife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9818421" y="4838883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800" b="1" dirty="0">
                <a:solidFill>
                  <a:srgbClr val="EBEEEE">
                    <a:lumMod val="50000"/>
                  </a:srgbClr>
                </a:solidFill>
                <a:latin typeface="+mj-lt"/>
                <a:cs typeface="Arial" charset="0"/>
              </a:rPr>
              <a:t>Mercado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554135" y="4301706"/>
            <a:ext cx="100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b="1" dirty="0">
                <a:solidFill>
                  <a:srgbClr val="EBEEEE">
                    <a:lumMod val="50000"/>
                  </a:srgbClr>
                </a:solidFill>
                <a:latin typeface="+mj-lt"/>
                <a:cs typeface="Arial" charset="0"/>
              </a:rPr>
              <a:t>Governo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609363" y="2854821"/>
            <a:ext cx="112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800" b="1" dirty="0">
                <a:solidFill>
                  <a:srgbClr val="EBEEEE">
                    <a:lumMod val="50000"/>
                  </a:srgbClr>
                </a:solidFill>
                <a:latin typeface="+mj-lt"/>
                <a:cs typeface="Arial" charset="0"/>
              </a:rPr>
              <a:t>Academia</a:t>
            </a:r>
          </a:p>
        </p:txBody>
      </p:sp>
      <p:pic>
        <p:nvPicPr>
          <p:cNvPr id="45" name="Picture 57" descr="catraca_cinza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01" y="2854820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54" y="3670839"/>
            <a:ext cx="1647483" cy="52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34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5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7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2266950" cy="6858000"/>
            <a:chOff x="0" y="0"/>
            <a:chExt cx="2088000" cy="6858000"/>
          </a:xfrm>
        </p:grpSpPr>
        <p:sp>
          <p:nvSpPr>
            <p:cNvPr id="6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2088000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b="2015"/>
          <a:stretch/>
        </p:blipFill>
        <p:spPr>
          <a:xfrm>
            <a:off x="2324100" y="0"/>
            <a:ext cx="9867900" cy="68770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9376" y="1700808"/>
            <a:ext cx="1415772" cy="43924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EVOLUÇÃO</a:t>
            </a:r>
          </a:p>
          <a:p>
            <a:r>
              <a:rPr lang="pt-BR" sz="3600" i="1" dirty="0" smtClean="0"/>
              <a:t>(2000-2017)</a:t>
            </a:r>
            <a:endParaRPr lang="pt-BR" sz="3600" i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3" t="21609" r="35" b="22396"/>
          <a:stretch/>
        </p:blipFill>
        <p:spPr bwMode="auto">
          <a:xfrm>
            <a:off x="2324100" y="-22234"/>
            <a:ext cx="9867900" cy="688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7176120" y="-27384"/>
            <a:ext cx="472784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GB" sz="4000" b="1" dirty="0" smtClean="0">
                <a:solidFill>
                  <a:srgbClr val="E07622"/>
                </a:solidFill>
              </a:rPr>
              <a:t>PRINCIPAIS DADOS  ECONÔMICOS</a:t>
            </a:r>
          </a:p>
          <a:p>
            <a:pPr algn="r">
              <a:spcBef>
                <a:spcPts val="1200"/>
              </a:spcBef>
            </a:pPr>
            <a:r>
              <a:rPr lang="en-GB" sz="3200" b="1" dirty="0" smtClean="0">
                <a:solidFill>
                  <a:schemeClr val="bg1"/>
                </a:solidFill>
              </a:rPr>
              <a:t>305 </a:t>
            </a:r>
            <a:r>
              <a:rPr lang="en-GB" sz="3200" b="1" dirty="0" err="1" smtClean="0">
                <a:solidFill>
                  <a:schemeClr val="bg1"/>
                </a:solidFill>
              </a:rPr>
              <a:t>empresas</a:t>
            </a:r>
            <a:r>
              <a:rPr lang="en-GB" sz="3200" b="1" dirty="0" smtClean="0">
                <a:solidFill>
                  <a:schemeClr val="bg1"/>
                </a:solidFill>
              </a:rPr>
              <a:t> e </a:t>
            </a:r>
            <a:r>
              <a:rPr lang="en-GB" sz="3200" b="1" dirty="0" err="1" smtClean="0">
                <a:solidFill>
                  <a:schemeClr val="bg1"/>
                </a:solidFill>
              </a:rPr>
              <a:t>organizações</a:t>
            </a:r>
            <a:endParaRPr lang="en-GB" sz="3200" b="1" dirty="0" smtClean="0">
              <a:solidFill>
                <a:schemeClr val="bg1"/>
              </a:solidFill>
            </a:endParaRPr>
          </a:p>
          <a:p>
            <a:pPr algn="r">
              <a:spcBef>
                <a:spcPts val="1200"/>
              </a:spcBef>
            </a:pPr>
            <a:r>
              <a:rPr lang="en-GB" sz="3200" b="1" dirty="0" err="1" smtClean="0">
                <a:solidFill>
                  <a:schemeClr val="bg1"/>
                </a:solidFill>
              </a:rPr>
              <a:t>Cerca</a:t>
            </a:r>
            <a:r>
              <a:rPr lang="en-GB" sz="3200" b="1" dirty="0" smtClean="0">
                <a:solidFill>
                  <a:schemeClr val="bg1"/>
                </a:solidFill>
              </a:rPr>
              <a:t> 9.000 </a:t>
            </a:r>
            <a:r>
              <a:rPr lang="en-GB" sz="3200" b="1" dirty="0" err="1" smtClean="0">
                <a:solidFill>
                  <a:schemeClr val="bg1"/>
                </a:solidFill>
              </a:rPr>
              <a:t>funcionários</a:t>
            </a:r>
            <a:endParaRPr lang="en-GB" sz="3200" b="1" dirty="0" smtClean="0">
              <a:solidFill>
                <a:schemeClr val="bg1"/>
              </a:solidFill>
            </a:endParaRPr>
          </a:p>
          <a:p>
            <a:pPr algn="r">
              <a:spcBef>
                <a:spcPts val="1200"/>
              </a:spcBef>
            </a:pPr>
            <a:r>
              <a:rPr lang="en-GB" sz="3200" b="1" dirty="0" smtClean="0">
                <a:solidFill>
                  <a:schemeClr val="bg1"/>
                </a:solidFill>
              </a:rPr>
              <a:t>&gt;800 </a:t>
            </a:r>
            <a:r>
              <a:rPr lang="en-GB" sz="3200" b="1" dirty="0" err="1" smtClean="0">
                <a:solidFill>
                  <a:schemeClr val="bg1"/>
                </a:solidFill>
              </a:rPr>
              <a:t>empresários</a:t>
            </a:r>
            <a:endParaRPr lang="en-GB" sz="3200" b="1" dirty="0" smtClean="0">
              <a:solidFill>
                <a:schemeClr val="bg1"/>
              </a:solidFill>
            </a:endParaRPr>
          </a:p>
          <a:p>
            <a:pPr algn="r">
              <a:spcBef>
                <a:spcPts val="1200"/>
              </a:spcBef>
            </a:pPr>
            <a:r>
              <a:rPr lang="en-GB" sz="3200" b="1" dirty="0" smtClean="0">
                <a:solidFill>
                  <a:schemeClr val="bg1"/>
                </a:solidFill>
              </a:rPr>
              <a:t>U$ 500M de </a:t>
            </a:r>
            <a:r>
              <a:rPr lang="en-GB" sz="3200" b="1" dirty="0" err="1" smtClean="0">
                <a:solidFill>
                  <a:schemeClr val="bg1"/>
                </a:solidFill>
              </a:rPr>
              <a:t>receita</a:t>
            </a:r>
            <a:r>
              <a:rPr lang="en-GB" sz="3200" b="1" dirty="0" smtClean="0">
                <a:solidFill>
                  <a:schemeClr val="bg1"/>
                </a:solidFill>
              </a:rPr>
              <a:t> (2016)</a:t>
            </a:r>
          </a:p>
          <a:p>
            <a:pPr algn="r">
              <a:spcBef>
                <a:spcPts val="1200"/>
              </a:spcBef>
            </a:pPr>
            <a:endParaRPr lang="en-GB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16416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27384"/>
            <a:ext cx="1991544" cy="6858000"/>
            <a:chOff x="0" y="0"/>
            <a:chExt cx="2880000" cy="6858000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2880000" cy="685800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object 10"/>
            <p:cNvSpPr/>
            <p:nvPr/>
          </p:nvSpPr>
          <p:spPr>
            <a:xfrm>
              <a:off x="0" y="6506210"/>
              <a:ext cx="2880000" cy="35179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351484"/>
                  </a:moveTo>
                  <a:lnTo>
                    <a:pt x="0" y="0"/>
                  </a:lnTo>
                  <a:lnTo>
                    <a:pt x="3108183" y="0"/>
                  </a:lnTo>
                  <a:lnTo>
                    <a:pt x="3108183" y="351484"/>
                  </a:lnTo>
                  <a:lnTo>
                    <a:pt x="0" y="35148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 rot="16200000">
            <a:off x="-2315206" y="2866589"/>
            <a:ext cx="6525344" cy="7921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bg1">
                    <a:lumMod val="50000"/>
                  </a:schemeClr>
                </a:solidFill>
                <a:latin typeface="Tahoma"/>
                <a:ea typeface="+mj-ea"/>
                <a:cs typeface="Tahom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b="1" kern="0" dirty="0" smtClean="0">
                <a:solidFill>
                  <a:schemeClr val="tx1"/>
                </a:solidFill>
                <a:latin typeface="+mn-lt"/>
              </a:rPr>
              <a:t>EMPRESAS E INSTITUIÇÕES</a:t>
            </a:r>
          </a:p>
          <a:p>
            <a:r>
              <a:rPr lang="en-US" sz="2400" b="1" i="1" kern="0" dirty="0" smtClean="0">
                <a:solidFill>
                  <a:schemeClr val="tx1"/>
                </a:solidFill>
                <a:latin typeface="+mn-lt"/>
              </a:rPr>
              <a:t>EVOLUÇÃO 2000-2018</a:t>
            </a:r>
            <a:endParaRPr lang="en-US" sz="2400" b="1" i="1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911849"/>
            <a:ext cx="1981200" cy="594360"/>
          </a:xfrm>
          <a:prstGeom prst="rect">
            <a:avLst/>
          </a:prstGeom>
        </p:spPr>
      </p:pic>
      <p:sp>
        <p:nvSpPr>
          <p:cNvPr id="9" name="object 11"/>
          <p:cNvSpPr/>
          <p:nvPr/>
        </p:nvSpPr>
        <p:spPr>
          <a:xfrm>
            <a:off x="7123864" y="6520278"/>
            <a:ext cx="5076000" cy="351790"/>
          </a:xfrm>
          <a:custGeom>
            <a:avLst/>
            <a:gdLst/>
            <a:ahLst/>
            <a:cxnLst/>
            <a:rect l="l" t="t" r="r" b="b"/>
            <a:pathLst>
              <a:path w="3374390" h="351790">
                <a:moveTo>
                  <a:pt x="0" y="0"/>
                </a:moveTo>
                <a:lnTo>
                  <a:pt x="3373770" y="0"/>
                </a:lnTo>
                <a:lnTo>
                  <a:pt x="3373770" y="351484"/>
                </a:lnTo>
                <a:lnTo>
                  <a:pt x="0" y="351484"/>
                </a:lnTo>
                <a:lnTo>
                  <a:pt x="0" y="0"/>
                </a:lnTo>
                <a:close/>
              </a:path>
            </a:pathLst>
          </a:custGeom>
          <a:solidFill>
            <a:srgbClr val="FD0E0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1"/>
          <p:cNvSpPr/>
          <p:nvPr/>
        </p:nvSpPr>
        <p:spPr>
          <a:xfrm>
            <a:off x="2019680" y="6506210"/>
            <a:ext cx="5076000" cy="351790"/>
          </a:xfrm>
          <a:custGeom>
            <a:avLst/>
            <a:gdLst/>
            <a:ahLst/>
            <a:cxnLst/>
            <a:rect l="l" t="t" r="r" b="b"/>
            <a:pathLst>
              <a:path w="3374390" h="351790">
                <a:moveTo>
                  <a:pt x="0" y="0"/>
                </a:moveTo>
                <a:lnTo>
                  <a:pt x="3373770" y="0"/>
                </a:lnTo>
                <a:lnTo>
                  <a:pt x="3373770" y="351484"/>
                </a:lnTo>
                <a:lnTo>
                  <a:pt x="0" y="3514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317035814"/>
              </p:ext>
            </p:extLst>
          </p:nvPr>
        </p:nvGraphicFramePr>
        <p:xfrm>
          <a:off x="2019680" y="1961198"/>
          <a:ext cx="9956973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917951015"/>
              </p:ext>
            </p:extLst>
          </p:nvPr>
        </p:nvGraphicFramePr>
        <p:xfrm>
          <a:off x="2317497" y="620688"/>
          <a:ext cx="3978449" cy="2965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90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2567608" cy="6858000"/>
            <a:chOff x="0" y="0"/>
            <a:chExt cx="2880000" cy="6858000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2880000" cy="685800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object 10"/>
            <p:cNvSpPr/>
            <p:nvPr/>
          </p:nvSpPr>
          <p:spPr>
            <a:xfrm>
              <a:off x="0" y="6506210"/>
              <a:ext cx="2880000" cy="35179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351484"/>
                  </a:moveTo>
                  <a:lnTo>
                    <a:pt x="0" y="0"/>
                  </a:lnTo>
                  <a:lnTo>
                    <a:pt x="3108183" y="0"/>
                  </a:lnTo>
                  <a:lnTo>
                    <a:pt x="3108183" y="351484"/>
                  </a:lnTo>
                  <a:lnTo>
                    <a:pt x="0" y="35148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Title 5"/>
          <p:cNvSpPr txBox="1">
            <a:spLocks/>
          </p:cNvSpPr>
          <p:nvPr/>
        </p:nvSpPr>
        <p:spPr>
          <a:xfrm rot="16200000">
            <a:off x="-1277711" y="3032918"/>
            <a:ext cx="5170281" cy="7921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bg1">
                    <a:lumMod val="50000"/>
                  </a:schemeClr>
                </a:solidFill>
                <a:latin typeface="Tahoma"/>
                <a:ea typeface="+mj-ea"/>
                <a:cs typeface="Tahom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t-BR" sz="4400" b="1" dirty="0">
                <a:solidFill>
                  <a:schemeClr val="tx1"/>
                </a:solidFill>
                <a:latin typeface="+mn-lt"/>
              </a:rPr>
              <a:t>Á</a:t>
            </a:r>
            <a:r>
              <a:rPr lang="pt-BR" sz="4400" b="1" dirty="0" smtClean="0">
                <a:solidFill>
                  <a:schemeClr val="tx1"/>
                </a:solidFill>
                <a:latin typeface="+mn-lt"/>
              </a:rPr>
              <a:t>REAS DE EXPERTISE </a:t>
            </a:r>
            <a:endParaRPr lang="en-US" sz="4400" b="1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911849"/>
            <a:ext cx="1981200" cy="594360"/>
          </a:xfrm>
          <a:prstGeom prst="rect">
            <a:avLst/>
          </a:prstGeom>
        </p:spPr>
      </p:pic>
      <p:sp>
        <p:nvSpPr>
          <p:cNvPr id="10" name="object 11"/>
          <p:cNvSpPr/>
          <p:nvPr/>
        </p:nvSpPr>
        <p:spPr>
          <a:xfrm>
            <a:off x="7415378" y="6506210"/>
            <a:ext cx="4788000" cy="351790"/>
          </a:xfrm>
          <a:custGeom>
            <a:avLst/>
            <a:gdLst/>
            <a:ahLst/>
            <a:cxnLst/>
            <a:rect l="l" t="t" r="r" b="b"/>
            <a:pathLst>
              <a:path w="3374390" h="351790">
                <a:moveTo>
                  <a:pt x="0" y="0"/>
                </a:moveTo>
                <a:lnTo>
                  <a:pt x="3373770" y="0"/>
                </a:lnTo>
                <a:lnTo>
                  <a:pt x="3373770" y="351484"/>
                </a:lnTo>
                <a:lnTo>
                  <a:pt x="0" y="351484"/>
                </a:lnTo>
                <a:lnTo>
                  <a:pt x="0" y="0"/>
                </a:lnTo>
                <a:close/>
              </a:path>
            </a:pathLst>
          </a:custGeom>
          <a:solidFill>
            <a:srgbClr val="FD0E0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598033" y="6506210"/>
            <a:ext cx="4788000" cy="351790"/>
          </a:xfrm>
          <a:custGeom>
            <a:avLst/>
            <a:gdLst/>
            <a:ahLst/>
            <a:cxnLst/>
            <a:rect l="l" t="t" r="r" b="b"/>
            <a:pathLst>
              <a:path w="3374390" h="351790">
                <a:moveTo>
                  <a:pt x="0" y="0"/>
                </a:moveTo>
                <a:lnTo>
                  <a:pt x="3373770" y="0"/>
                </a:lnTo>
                <a:lnTo>
                  <a:pt x="3373770" y="351484"/>
                </a:lnTo>
                <a:lnTo>
                  <a:pt x="0" y="3514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819601181"/>
              </p:ext>
            </p:extLst>
          </p:nvPr>
        </p:nvGraphicFramePr>
        <p:xfrm>
          <a:off x="4151784" y="1268760"/>
          <a:ext cx="683359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7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2520000" cy="6858000"/>
            <a:chOff x="0" y="0"/>
            <a:chExt cx="2520000" cy="6858000"/>
          </a:xfrm>
        </p:grpSpPr>
        <p:sp>
          <p:nvSpPr>
            <p:cNvPr id="7" name="Retângulo 6"/>
            <p:cNvSpPr/>
            <p:nvPr/>
          </p:nvSpPr>
          <p:spPr>
            <a:xfrm>
              <a:off x="0" y="0"/>
              <a:ext cx="2520000" cy="6858000"/>
            </a:xfrm>
            <a:prstGeom prst="rect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object 11"/>
            <p:cNvSpPr/>
            <p:nvPr/>
          </p:nvSpPr>
          <p:spPr>
            <a:xfrm>
              <a:off x="0" y="6506210"/>
              <a:ext cx="2520000" cy="351790"/>
            </a:xfrm>
            <a:custGeom>
              <a:avLst/>
              <a:gdLst/>
              <a:ahLst/>
              <a:cxnLst/>
              <a:rect l="l" t="t" r="r" b="b"/>
              <a:pathLst>
                <a:path w="3374390" h="351790">
                  <a:moveTo>
                    <a:pt x="0" y="0"/>
                  </a:moveTo>
                  <a:lnTo>
                    <a:pt x="3373770" y="0"/>
                  </a:lnTo>
                  <a:lnTo>
                    <a:pt x="3373770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0E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Retângulo 3"/>
          <p:cNvSpPr/>
          <p:nvPr/>
        </p:nvSpPr>
        <p:spPr>
          <a:xfrm>
            <a:off x="2520000" y="-27384"/>
            <a:ext cx="458411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4000" b="1" dirty="0" smtClean="0">
                <a:solidFill>
                  <a:srgbClr val="E07622"/>
                </a:solidFill>
              </a:rPr>
              <a:t>IMPACTOS URBANOS</a:t>
            </a:r>
            <a:endParaRPr lang="pt-BR" sz="4000" b="1" dirty="0">
              <a:solidFill>
                <a:srgbClr val="E07622"/>
              </a:solidFill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dirty="0" smtClean="0"/>
              <a:t>90 mil m² de </a:t>
            </a:r>
            <a:r>
              <a:rPr lang="en-US" sz="4000" dirty="0" err="1" smtClean="0">
                <a:solidFill>
                  <a:srgbClr val="E07622"/>
                </a:solidFill>
              </a:rPr>
              <a:t>edifícios</a:t>
            </a:r>
            <a:r>
              <a:rPr lang="en-US" sz="4000" dirty="0" smtClean="0">
                <a:solidFill>
                  <a:srgbClr val="E07622"/>
                </a:solidFill>
              </a:rPr>
              <a:t> </a:t>
            </a:r>
            <a:r>
              <a:rPr lang="en-US" sz="4000" dirty="0" err="1" smtClean="0">
                <a:solidFill>
                  <a:srgbClr val="E07622"/>
                </a:solidFill>
              </a:rPr>
              <a:t>históricos</a:t>
            </a:r>
            <a:r>
              <a:rPr lang="en-US" sz="4000" dirty="0" smtClean="0">
                <a:solidFill>
                  <a:srgbClr val="E07622"/>
                </a:solidFill>
              </a:rPr>
              <a:t> </a:t>
            </a:r>
            <a:r>
              <a:rPr lang="en-US" sz="4000" dirty="0" err="1" smtClean="0">
                <a:solidFill>
                  <a:srgbClr val="E07622"/>
                </a:solidFill>
              </a:rPr>
              <a:t>restaurados</a:t>
            </a:r>
            <a:r>
              <a:rPr lang="en-US" sz="4000" dirty="0" smtClean="0">
                <a:solidFill>
                  <a:srgbClr val="E07622"/>
                </a:solidFill>
              </a:rPr>
              <a:t> </a:t>
            </a:r>
            <a:r>
              <a:rPr lang="en-US" sz="3200" dirty="0" smtClean="0"/>
              <a:t>para </a:t>
            </a:r>
            <a:r>
              <a:rPr lang="en-US" sz="3200" dirty="0" err="1" smtClean="0"/>
              <a:t>empresas</a:t>
            </a:r>
            <a:r>
              <a:rPr lang="en-US" sz="3200" dirty="0" smtClean="0"/>
              <a:t> e </a:t>
            </a:r>
            <a:r>
              <a:rPr lang="en-US" sz="3200" dirty="0" err="1" smtClean="0"/>
              <a:t>infraestrutura</a:t>
            </a:r>
            <a:r>
              <a:rPr lang="en-US" sz="3200" dirty="0" smtClean="0"/>
              <a:t> de </a:t>
            </a:r>
            <a:r>
              <a:rPr lang="en-US" sz="3200" dirty="0" err="1" smtClean="0"/>
              <a:t>serviços</a:t>
            </a:r>
            <a:r>
              <a:rPr lang="en-US" sz="3200" dirty="0" smtClean="0"/>
              <a:t> </a:t>
            </a:r>
            <a:r>
              <a:rPr lang="en-US" sz="3200" dirty="0" err="1" smtClean="0"/>
              <a:t>qualificados</a:t>
            </a:r>
            <a:r>
              <a:rPr lang="en-US" sz="3200" dirty="0" smtClean="0"/>
              <a:t>. </a:t>
            </a:r>
            <a:endParaRPr lang="en-US" sz="3200" dirty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4000" dirty="0" err="1" smtClean="0">
                <a:solidFill>
                  <a:srgbClr val="E07622"/>
                </a:solidFill>
              </a:rPr>
              <a:t>Revitalização</a:t>
            </a:r>
            <a:r>
              <a:rPr lang="en-US" sz="3200" dirty="0" smtClean="0"/>
              <a:t> </a:t>
            </a:r>
            <a:r>
              <a:rPr lang="en-US" sz="3200" dirty="0" err="1" smtClean="0"/>
              <a:t>urbana</a:t>
            </a:r>
            <a:r>
              <a:rPr lang="en-US" sz="3200" dirty="0" smtClean="0"/>
              <a:t> do Recife Antigo. </a:t>
            </a:r>
            <a:endParaRPr lang="en-US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79376" y="1844824"/>
            <a:ext cx="1415772" cy="43924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EVOLUÇÃO</a:t>
            </a:r>
          </a:p>
          <a:p>
            <a:r>
              <a:rPr lang="pt-BR" sz="3600" i="1" dirty="0" smtClean="0"/>
              <a:t>(2000-2017)</a:t>
            </a:r>
            <a:endParaRPr lang="pt-BR" sz="36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2811" r="59751" b="50410"/>
          <a:stretch/>
        </p:blipFill>
        <p:spPr bwMode="auto">
          <a:xfrm>
            <a:off x="7138020" y="0"/>
            <a:ext cx="50539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123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0" y="0"/>
            <a:ext cx="1919536" cy="6858000"/>
            <a:chOff x="0" y="0"/>
            <a:chExt cx="2520000" cy="6858000"/>
          </a:xfrm>
        </p:grpSpPr>
        <p:sp>
          <p:nvSpPr>
            <p:cNvPr id="27" name="Retângulo 26"/>
            <p:cNvSpPr/>
            <p:nvPr/>
          </p:nvSpPr>
          <p:spPr>
            <a:xfrm>
              <a:off x="0" y="0"/>
              <a:ext cx="2520000" cy="6858000"/>
            </a:xfrm>
            <a:prstGeom prst="rect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atin typeface="Tw Cen MT Condensed Extra Bold"/>
              </a:endParaRPr>
            </a:p>
          </p:txBody>
        </p:sp>
        <p:sp>
          <p:nvSpPr>
            <p:cNvPr id="34" name="object 11"/>
            <p:cNvSpPr/>
            <p:nvPr/>
          </p:nvSpPr>
          <p:spPr>
            <a:xfrm>
              <a:off x="0" y="6506210"/>
              <a:ext cx="2520000" cy="351790"/>
            </a:xfrm>
            <a:custGeom>
              <a:avLst/>
              <a:gdLst/>
              <a:ahLst/>
              <a:cxnLst/>
              <a:rect l="l" t="t" r="r" b="b"/>
              <a:pathLst>
                <a:path w="3374390" h="351790">
                  <a:moveTo>
                    <a:pt x="0" y="0"/>
                  </a:moveTo>
                  <a:lnTo>
                    <a:pt x="3373770" y="0"/>
                  </a:lnTo>
                  <a:lnTo>
                    <a:pt x="3373770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0E05"/>
            </a:solidFill>
          </p:spPr>
          <p:txBody>
            <a:bodyPr wrap="square" lIns="0" tIns="0" rIns="0" bIns="0" rtlCol="0"/>
            <a:lstStyle/>
            <a:p>
              <a:endParaRPr b="1" dirty="0">
                <a:latin typeface="Tw Cen MT Condensed Extra Bold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1546026" y="2934122"/>
            <a:ext cx="5193804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latin typeface="+mn-lt"/>
              </a:rPr>
              <a:t>RECONHECIMENTOS</a:t>
            </a:r>
            <a:endParaRPr lang="pt-BR" b="1" dirty="0"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423598" y="6492875"/>
            <a:ext cx="2743200" cy="365125"/>
          </a:xfrm>
        </p:spPr>
        <p:txBody>
          <a:bodyPr/>
          <a:lstStyle/>
          <a:p>
            <a:fld id="{FB17D39A-F056-4DC6-948F-12B7DE6FF7DD}" type="slidenum">
              <a:rPr lang="pt-BR" smtClean="0"/>
              <a:t>15</a:t>
            </a:fld>
            <a:endParaRPr lang="pt-BR"/>
          </a:p>
        </p:txBody>
      </p:sp>
      <p:pic>
        <p:nvPicPr>
          <p:cNvPr id="10" name="Picture 3" descr="mckinsey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068960"/>
            <a:ext cx="2074311" cy="107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kriso.ee/covers/large/978041/97804159645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0938" y="3175486"/>
            <a:ext cx="1441451" cy="216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3" descr="global_services_logo_transperant_380x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32656"/>
            <a:ext cx="1524072" cy="5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1"/>
          <a:stretch>
            <a:fillRect/>
          </a:stretch>
        </p:blipFill>
        <p:spPr bwMode="auto">
          <a:xfrm>
            <a:off x="2190513" y="836712"/>
            <a:ext cx="3261875" cy="119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ATKearney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5445224"/>
            <a:ext cx="2120709" cy="36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4" descr="ias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14" y="2852936"/>
            <a:ext cx="1484576" cy="201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484784"/>
            <a:ext cx="14859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3717032"/>
            <a:ext cx="1487014" cy="2220146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0456" y="278180"/>
            <a:ext cx="1730387" cy="2732190"/>
          </a:xfrm>
          <a:prstGeom prst="rect">
            <a:avLst/>
          </a:prstGeom>
        </p:spPr>
      </p:pic>
      <p:pic>
        <p:nvPicPr>
          <p:cNvPr id="32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8" y="3589507"/>
            <a:ext cx="1521194" cy="142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88640"/>
            <a:ext cx="2212677" cy="655151"/>
          </a:xfrm>
          <a:prstGeom prst="rect">
            <a:avLst/>
          </a:prstGeom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915273" y="5114801"/>
            <a:ext cx="1485899" cy="195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Melhor Parque Tecnológico/Habitat de inovação do Brasil </a:t>
            </a:r>
          </a:p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(2007, 2011 e 2015)</a:t>
            </a:r>
          </a:p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Melhor Incubadora de Empresas Orientada para o Desenvolvimento Local e Setorial (2013)</a:t>
            </a:r>
          </a:p>
          <a:p>
            <a:pPr>
              <a:spcBef>
                <a:spcPct val="20000"/>
              </a:spcBef>
            </a:pPr>
            <a:endParaRPr lang="pt-BR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5934336" y="2813910"/>
            <a:ext cx="15211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 b="1" dirty="0" err="1" smtClean="0">
                <a:solidFill>
                  <a:srgbClr val="000000"/>
                </a:solidFill>
                <a:latin typeface="+mj-lt"/>
              </a:rPr>
              <a:t>Melhor</a:t>
            </a:r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+mj-lt"/>
              </a:rPr>
              <a:t>Parque</a:t>
            </a:r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+mj-lt"/>
              </a:rPr>
              <a:t>Tecnológico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/ Habitat de </a:t>
            </a:r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Inovação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do </a:t>
            </a:r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Brasil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(2007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, 2011 and 2015) </a:t>
            </a: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2207568" y="4906650"/>
            <a:ext cx="147237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pt-BR" sz="1200" dirty="0">
                <a:solidFill>
                  <a:srgbClr val="000000"/>
                </a:solidFill>
              </a:rPr>
              <a:t>Um dos quatro cases globais selecionados para a 1ª edição da série Learning </a:t>
            </a:r>
            <a:r>
              <a:rPr lang="pt-BR" sz="1200" dirty="0" err="1">
                <a:solidFill>
                  <a:srgbClr val="000000"/>
                </a:solidFill>
              </a:rPr>
              <a:t>by</a:t>
            </a:r>
            <a:r>
              <a:rPr lang="pt-BR" sz="1200" dirty="0">
                <a:solidFill>
                  <a:srgbClr val="000000"/>
                </a:solidFill>
              </a:rPr>
              <a:t> </a:t>
            </a:r>
            <a:r>
              <a:rPr lang="pt-BR" sz="1200" dirty="0" err="1">
                <a:solidFill>
                  <a:srgbClr val="000000"/>
                </a:solidFill>
              </a:rPr>
              <a:t>Sharing</a:t>
            </a:r>
            <a:r>
              <a:rPr lang="pt-BR" sz="1200" dirty="0">
                <a:solidFill>
                  <a:srgbClr val="000000"/>
                </a:solidFill>
              </a:rPr>
              <a:t> (IASP, 2008)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endParaRPr lang="pt-BR" sz="1200" dirty="0">
              <a:solidFill>
                <a:srgbClr val="000000"/>
              </a:solidFill>
            </a:endParaRPr>
          </a:p>
          <a:p>
            <a:endParaRPr lang="pt-BR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2207568" y="2062541"/>
            <a:ext cx="3249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pt-BR" sz="1200" dirty="0">
                <a:solidFill>
                  <a:srgbClr val="000000"/>
                </a:solidFill>
              </a:rPr>
              <a:t>Citado como um dos dez locais do mundo onde o futuro está sendo criado (</a:t>
            </a:r>
            <a:r>
              <a:rPr lang="pt-BR" sz="1200" dirty="0" err="1">
                <a:solidFill>
                  <a:srgbClr val="000000"/>
                </a:solidFill>
              </a:rPr>
              <a:t>BusinessWeek</a:t>
            </a:r>
            <a:r>
              <a:rPr lang="pt-BR" sz="1200" dirty="0">
                <a:solidFill>
                  <a:srgbClr val="000000"/>
                </a:solidFill>
              </a:rPr>
              <a:t>, 2009)</a:t>
            </a:r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4010938" y="5426640"/>
            <a:ext cx="14414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Reconhecido por Henry </a:t>
            </a:r>
            <a:r>
              <a:rPr lang="pt-BR" sz="1200" dirty="0" err="1">
                <a:solidFill>
                  <a:srgbClr val="000000"/>
                </a:solidFill>
              </a:rPr>
              <a:t>Etzkowitz</a:t>
            </a:r>
            <a:r>
              <a:rPr lang="pt-BR" sz="1200" dirty="0">
                <a:solidFill>
                  <a:srgbClr val="000000"/>
                </a:solidFill>
              </a:rPr>
              <a:t> como referência de aplicação do modelo Triple </a:t>
            </a:r>
            <a:r>
              <a:rPr lang="pt-BR" sz="1200" dirty="0" err="1">
                <a:solidFill>
                  <a:srgbClr val="000000"/>
                </a:solidFill>
              </a:rPr>
              <a:t>Helix</a:t>
            </a:r>
            <a:r>
              <a:rPr lang="pt-BR" sz="1200" dirty="0">
                <a:solidFill>
                  <a:srgbClr val="000000"/>
                </a:solidFill>
              </a:rPr>
              <a:t> (2009)</a:t>
            </a:r>
          </a:p>
        </p:txBody>
      </p:sp>
      <p:sp>
        <p:nvSpPr>
          <p:cNvPr id="40" name="Rectangle 23"/>
          <p:cNvSpPr>
            <a:spLocks noChangeArrowheads="1"/>
          </p:cNvSpPr>
          <p:nvPr/>
        </p:nvSpPr>
        <p:spPr bwMode="auto">
          <a:xfrm>
            <a:off x="7752184" y="5855372"/>
            <a:ext cx="2074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pt-BR" sz="1200" dirty="0">
                <a:solidFill>
                  <a:srgbClr val="000000"/>
                </a:solidFill>
              </a:rPr>
              <a:t>Maior Parque Tecnológico do país (2005)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7752184" y="4149080"/>
            <a:ext cx="20743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Um dos dois ambientes de inovação com maior potencial de geração de negócios de base tecnológica do País (2011)</a:t>
            </a: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5807968" y="908720"/>
            <a:ext cx="2150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Sede da Conferência Mundial da IASP em 2013</a:t>
            </a: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184232" y="836712"/>
            <a:ext cx="148701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Recife foi 6º lugar (única cidade do Brasil) no ranking das 10 cidades emergentes do no mercado de outsourcing, com destaque para a contribuição do Porto Digital (2009)</a:t>
            </a: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10200456" y="3068960"/>
            <a:ext cx="1730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1200" dirty="0">
                <a:solidFill>
                  <a:srgbClr val="000000"/>
                </a:solidFill>
              </a:rPr>
              <a:t>Um dos 7 principais clusters globais de inovação (2014</a:t>
            </a:r>
            <a:endParaRPr lang="pt-BR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10272464" y="5971346"/>
            <a:ext cx="1487014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>
              <a:spcBef>
                <a:spcPct val="20000"/>
              </a:spcBef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pt-BR" dirty="0"/>
              <a:t>Modelo de referência e mais importante </a:t>
            </a:r>
            <a:r>
              <a:rPr lang="pt-BR" dirty="0" err="1"/>
              <a:t>smart</a:t>
            </a:r>
            <a:r>
              <a:rPr lang="pt-BR" dirty="0"/>
              <a:t> </a:t>
            </a:r>
            <a:r>
              <a:rPr lang="pt-BR" dirty="0" err="1"/>
              <a:t>city</a:t>
            </a:r>
            <a:r>
              <a:rPr lang="pt-BR" dirty="0"/>
              <a:t> do Brasil (2015)</a:t>
            </a:r>
          </a:p>
        </p:txBody>
      </p:sp>
    </p:spTree>
    <p:extLst>
      <p:ext uri="{BB962C8B-B14F-4D97-AF65-F5344CB8AC3E}">
        <p14:creationId xmlns:p14="http://schemas.microsoft.com/office/powerpoint/2010/main" val="1711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upo 59"/>
          <p:cNvGrpSpPr/>
          <p:nvPr/>
        </p:nvGrpSpPr>
        <p:grpSpPr>
          <a:xfrm>
            <a:off x="0" y="0"/>
            <a:ext cx="2279576" cy="6858000"/>
            <a:chOff x="0" y="0"/>
            <a:chExt cx="2520000" cy="6858000"/>
          </a:xfrm>
        </p:grpSpPr>
        <p:sp>
          <p:nvSpPr>
            <p:cNvPr id="61" name="Retângulo 60"/>
            <p:cNvSpPr/>
            <p:nvPr/>
          </p:nvSpPr>
          <p:spPr>
            <a:xfrm>
              <a:off x="0" y="0"/>
              <a:ext cx="2520000" cy="6858000"/>
            </a:xfrm>
            <a:prstGeom prst="rect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object 11"/>
            <p:cNvSpPr/>
            <p:nvPr/>
          </p:nvSpPr>
          <p:spPr>
            <a:xfrm>
              <a:off x="0" y="6506210"/>
              <a:ext cx="2520000" cy="351790"/>
            </a:xfrm>
            <a:custGeom>
              <a:avLst/>
              <a:gdLst/>
              <a:ahLst/>
              <a:cxnLst/>
              <a:rect l="l" t="t" r="r" b="b"/>
              <a:pathLst>
                <a:path w="3374390" h="351790">
                  <a:moveTo>
                    <a:pt x="0" y="0"/>
                  </a:moveTo>
                  <a:lnTo>
                    <a:pt x="3373770" y="0"/>
                  </a:lnTo>
                  <a:lnTo>
                    <a:pt x="3373770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0E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0" name="Retângulo 49"/>
          <p:cNvSpPr/>
          <p:nvPr/>
        </p:nvSpPr>
        <p:spPr>
          <a:xfrm>
            <a:off x="2352680" y="0"/>
            <a:ext cx="9864000" cy="2793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2328000" y="2564904"/>
            <a:ext cx="9864000" cy="4064496"/>
          </a:xfrm>
          <a:prstGeom prst="rect">
            <a:avLst/>
          </a:prstGeom>
          <a:solidFill>
            <a:srgbClr val="FFD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24125" y="323165"/>
            <a:ext cx="2031325" cy="60581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MODELO DE GOVERNANÇA</a:t>
            </a:r>
          </a:p>
          <a:p>
            <a:r>
              <a:rPr lang="pt-BR" sz="3200" dirty="0" smtClean="0"/>
              <a:t>a) Organização (Triple </a:t>
            </a:r>
            <a:r>
              <a:rPr lang="pt-BR" sz="3200" dirty="0" err="1" smtClean="0"/>
              <a:t>Helix</a:t>
            </a:r>
            <a:r>
              <a:rPr lang="pt-BR" sz="3200" dirty="0" smtClean="0"/>
              <a:t> </a:t>
            </a:r>
            <a:r>
              <a:rPr lang="pt-BR" sz="3200" dirty="0" err="1" smtClean="0"/>
              <a:t>Model</a:t>
            </a:r>
            <a:r>
              <a:rPr lang="pt-BR" sz="3200" dirty="0" smtClean="0"/>
              <a:t>)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5303977" y="836712"/>
            <a:ext cx="575999" cy="172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800" dirty="0" smtClean="0">
                <a:solidFill>
                  <a:schemeClr val="tx1"/>
                </a:solidFill>
              </a:rPr>
              <a:t>CONSELHO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2984354" y="4688904"/>
            <a:ext cx="2535582" cy="1008112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Dir. de Empreendedorismo, Inovação e Negócios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5864674" y="4688904"/>
            <a:ext cx="2535582" cy="1008112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Dir. de Operação Urbana e Infraestrutura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8817002" y="4684393"/>
            <a:ext cx="2535582" cy="1008112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Dir. de Administração e Finanças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2984354" y="5805264"/>
            <a:ext cx="8368230" cy="720080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Mecanismos / Programas / Metodologias / Conexões </a:t>
            </a:r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5916279" y="850430"/>
            <a:ext cx="2700001" cy="1714474"/>
            <a:chOff x="8688287" y="1066183"/>
            <a:chExt cx="2700001" cy="1714474"/>
          </a:xfrm>
          <a:solidFill>
            <a:schemeClr val="bg1">
              <a:lumMod val="65000"/>
            </a:schemeClr>
          </a:solidFill>
        </p:grpSpPr>
        <p:sp>
          <p:nvSpPr>
            <p:cNvPr id="30" name="Retângulo 29"/>
            <p:cNvSpPr/>
            <p:nvPr/>
          </p:nvSpPr>
          <p:spPr>
            <a:xfrm>
              <a:off x="8688288" y="1066183"/>
              <a:ext cx="2700000" cy="432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2000" dirty="0" smtClean="0">
                  <a:solidFill>
                    <a:schemeClr val="tx1"/>
                  </a:solidFill>
                </a:rPr>
                <a:t>Governo (30%)</a:t>
              </a: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8688288" y="1525125"/>
              <a:ext cx="2700000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 smtClean="0"/>
                <a:t>Universidade </a:t>
              </a:r>
              <a:r>
                <a:rPr lang="pt-BR" sz="2000" dirty="0"/>
                <a:t>(30</a:t>
              </a:r>
              <a:r>
                <a:rPr lang="pt-BR" sz="2000" dirty="0" smtClean="0"/>
                <a:t>%)</a:t>
              </a:r>
              <a:endParaRPr lang="pt-BR" sz="2000" dirty="0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8688287" y="1957173"/>
              <a:ext cx="2654701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000" dirty="0" smtClean="0"/>
                <a:t>Empresas </a:t>
              </a:r>
              <a:r>
                <a:rPr lang="pt-BR" sz="2000" dirty="0"/>
                <a:t>(30</a:t>
              </a:r>
              <a:r>
                <a:rPr lang="pt-BR" sz="2000" dirty="0" smtClean="0"/>
                <a:t>%)              </a:t>
              </a:r>
              <a:endParaRPr lang="pt-BR" sz="2000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8688288" y="2380547"/>
              <a:ext cx="155433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000" dirty="0" smtClean="0"/>
                <a:t>Outros </a:t>
              </a:r>
              <a:r>
                <a:rPr lang="pt-BR" sz="2000" dirty="0"/>
                <a:t>(10</a:t>
              </a:r>
              <a:r>
                <a:rPr lang="pt-BR" sz="2000" dirty="0" smtClean="0"/>
                <a:t>%)</a:t>
              </a:r>
              <a:endParaRPr lang="pt-BR" sz="2000" dirty="0"/>
            </a:p>
          </p:txBody>
        </p:sp>
      </p:grpSp>
      <p:cxnSp>
        <p:nvCxnSpPr>
          <p:cNvPr id="15" name="Conector angulado 14"/>
          <p:cNvCxnSpPr>
            <a:endCxn id="33" idx="0"/>
          </p:cNvCxnSpPr>
          <p:nvPr/>
        </p:nvCxnSpPr>
        <p:spPr>
          <a:xfrm rot="10800000" flipV="1">
            <a:off x="4252146" y="4130960"/>
            <a:ext cx="5876303" cy="55794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H="1">
            <a:off x="7162673" y="3861048"/>
            <a:ext cx="5796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 flipH="1">
            <a:off x="10128448" y="4130960"/>
            <a:ext cx="1" cy="522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5936682" y="2852936"/>
            <a:ext cx="2535582" cy="1008112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Presidente</a:t>
            </a:r>
          </a:p>
        </p:txBody>
      </p:sp>
      <p:cxnSp>
        <p:nvCxnSpPr>
          <p:cNvPr id="38" name="Conector reto 37"/>
          <p:cNvCxnSpPr/>
          <p:nvPr/>
        </p:nvCxnSpPr>
        <p:spPr>
          <a:xfrm>
            <a:off x="7176120" y="2573288"/>
            <a:ext cx="0" cy="2796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874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-643" b="161"/>
          <a:stretch/>
        </p:blipFill>
        <p:spPr>
          <a:xfrm>
            <a:off x="2324100" y="-57150"/>
            <a:ext cx="9867900" cy="69342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0" y="0"/>
            <a:ext cx="2266950" cy="6858000"/>
            <a:chOff x="0" y="0"/>
            <a:chExt cx="2088000" cy="6858000"/>
          </a:xfrm>
        </p:grpSpPr>
        <p:sp>
          <p:nvSpPr>
            <p:cNvPr id="6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2088000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2423592" y="188640"/>
            <a:ext cx="9577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3200" dirty="0" smtClean="0">
                <a:solidFill>
                  <a:schemeClr val="bg1"/>
                </a:solidFill>
              </a:rPr>
              <a:t>O PORTO </a:t>
            </a:r>
            <a:r>
              <a:rPr lang="pt-BR" sz="3200" dirty="0">
                <a:solidFill>
                  <a:schemeClr val="bg1"/>
                </a:solidFill>
              </a:rPr>
              <a:t>DIGITAL </a:t>
            </a:r>
            <a:r>
              <a:rPr lang="pt-BR" sz="3200" dirty="0" smtClean="0">
                <a:solidFill>
                  <a:schemeClr val="bg1"/>
                </a:solidFill>
              </a:rPr>
              <a:t>É GERENCIADO POR UMA O.S.  (ORGANIZAÇÃO SOCIAL)</a:t>
            </a:r>
            <a:endParaRPr lang="pt-BR" sz="3200" dirty="0">
              <a:solidFill>
                <a:schemeClr val="bg1"/>
              </a:solidFill>
            </a:endParaRPr>
          </a:p>
          <a:p>
            <a:pPr algn="ctr"/>
            <a:r>
              <a:rPr lang="pt-BR" sz="4400" i="1" dirty="0" smtClean="0">
                <a:solidFill>
                  <a:schemeClr val="bg1"/>
                </a:solidFill>
              </a:rPr>
              <a:t>Instituição </a:t>
            </a:r>
            <a:r>
              <a:rPr lang="pt-BR" sz="4400" i="1" dirty="0" smtClean="0">
                <a:solidFill>
                  <a:srgbClr val="FFC000"/>
                </a:solidFill>
              </a:rPr>
              <a:t>privada</a:t>
            </a:r>
            <a:r>
              <a:rPr lang="pt-BR" sz="4400" i="1" dirty="0" smtClean="0">
                <a:solidFill>
                  <a:schemeClr val="bg1"/>
                </a:solidFill>
              </a:rPr>
              <a:t>, sem fins lucrativos, credenciada pelo Governo para implementar </a:t>
            </a:r>
            <a:r>
              <a:rPr lang="pt-BR" sz="4400" i="1" dirty="0" smtClean="0">
                <a:solidFill>
                  <a:srgbClr val="FFC000"/>
                </a:solidFill>
              </a:rPr>
              <a:t>políticas públicas não exclusivas</a:t>
            </a:r>
            <a:r>
              <a:rPr lang="pt-BR" sz="4400" i="1" dirty="0" smtClean="0">
                <a:solidFill>
                  <a:schemeClr val="bg1"/>
                </a:solidFill>
              </a:rPr>
              <a:t> de governo. </a:t>
            </a:r>
            <a:endParaRPr lang="pt-BR" sz="3200" i="1" dirty="0" smtClean="0"/>
          </a:p>
        </p:txBody>
      </p:sp>
      <p:sp>
        <p:nvSpPr>
          <p:cNvPr id="3" name="CaixaDeTexto 2"/>
          <p:cNvSpPr txBox="1"/>
          <p:nvPr/>
        </p:nvSpPr>
        <p:spPr>
          <a:xfrm>
            <a:off x="120189" y="640875"/>
            <a:ext cx="2092881" cy="54726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MODELO DE GOVERNANÇA</a:t>
            </a:r>
          </a:p>
          <a:p>
            <a:r>
              <a:rPr lang="pt-BR" sz="3600" dirty="0" smtClean="0"/>
              <a:t>b) Forma Jurídica</a:t>
            </a:r>
          </a:p>
        </p:txBody>
      </p:sp>
    </p:spTree>
    <p:extLst>
      <p:ext uri="{BB962C8B-B14F-4D97-AF65-F5344CB8AC3E}">
        <p14:creationId xmlns:p14="http://schemas.microsoft.com/office/powerpoint/2010/main" val="2727078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14238" b="18920"/>
          <a:stretch/>
        </p:blipFill>
        <p:spPr>
          <a:xfrm>
            <a:off x="2135560" y="2342723"/>
            <a:ext cx="10056440" cy="4551564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0"/>
            <a:ext cx="2063552" cy="6858000"/>
            <a:chOff x="0" y="0"/>
            <a:chExt cx="2880000" cy="6858000"/>
          </a:xfrm>
        </p:grpSpPr>
        <p:sp>
          <p:nvSpPr>
            <p:cNvPr id="14" name="Retângulo 13"/>
            <p:cNvSpPr/>
            <p:nvPr/>
          </p:nvSpPr>
          <p:spPr>
            <a:xfrm>
              <a:off x="0" y="0"/>
              <a:ext cx="2880000" cy="685800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bject 10"/>
            <p:cNvSpPr/>
            <p:nvPr/>
          </p:nvSpPr>
          <p:spPr>
            <a:xfrm>
              <a:off x="0" y="6506210"/>
              <a:ext cx="2880000" cy="35179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351484"/>
                  </a:moveTo>
                  <a:lnTo>
                    <a:pt x="0" y="0"/>
                  </a:lnTo>
                  <a:lnTo>
                    <a:pt x="3108183" y="0"/>
                  </a:lnTo>
                  <a:lnTo>
                    <a:pt x="3108183" y="351484"/>
                  </a:lnTo>
                  <a:lnTo>
                    <a:pt x="0" y="35148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Retângulo 3"/>
          <p:cNvSpPr/>
          <p:nvPr/>
        </p:nvSpPr>
        <p:spPr>
          <a:xfrm>
            <a:off x="2207568" y="116632"/>
            <a:ext cx="88569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50 </a:t>
            </a:r>
            <a:r>
              <a:rPr lang="pt-BR" sz="2800" dirty="0" smtClean="0"/>
              <a:t>pessoas de alta qualificação 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3200" dirty="0"/>
              <a:t>Gestão de </a:t>
            </a:r>
            <a:r>
              <a:rPr lang="pt-BR" sz="3200" dirty="0" smtClean="0">
                <a:solidFill>
                  <a:srgbClr val="E07622"/>
                </a:solidFill>
              </a:rPr>
              <a:t>ambientes de inovação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3200" dirty="0" smtClean="0"/>
              <a:t>Gerenciamento de </a:t>
            </a:r>
            <a:r>
              <a:rPr lang="pt-BR" sz="3200" dirty="0" smtClean="0">
                <a:solidFill>
                  <a:srgbClr val="E07622"/>
                </a:solidFill>
              </a:rPr>
              <a:t>projetos</a:t>
            </a:r>
            <a:endParaRPr lang="pt-BR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3200" dirty="0" smtClean="0"/>
              <a:t>Gestão</a:t>
            </a:r>
            <a:r>
              <a:rPr lang="pt-BR" sz="3200" dirty="0" smtClean="0">
                <a:solidFill>
                  <a:srgbClr val="E07622"/>
                </a:solidFill>
              </a:rPr>
              <a:t> urbana</a:t>
            </a:r>
            <a:endParaRPr lang="pt-BR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4687" y="703004"/>
            <a:ext cx="2092881" cy="54726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MODELO DE GOVERNANÇA</a:t>
            </a:r>
          </a:p>
          <a:p>
            <a:r>
              <a:rPr lang="pt-BR" sz="3600" i="1" dirty="0" smtClean="0"/>
              <a:t>c) Equipe Dedicada</a:t>
            </a:r>
            <a:endParaRPr lang="pt-BR" sz="3600" i="1" dirty="0"/>
          </a:p>
        </p:txBody>
      </p:sp>
      <p:grpSp>
        <p:nvGrpSpPr>
          <p:cNvPr id="5" name="Group 6"/>
          <p:cNvGrpSpPr/>
          <p:nvPr/>
        </p:nvGrpSpPr>
        <p:grpSpPr>
          <a:xfrm>
            <a:off x="10344472" y="260648"/>
            <a:ext cx="1437005" cy="648072"/>
            <a:chOff x="5574814" y="2655586"/>
            <a:chExt cx="3111985" cy="1325648"/>
          </a:xfrm>
        </p:grpSpPr>
        <p:pic>
          <p:nvPicPr>
            <p:cNvPr id="6" name="Picture 4" descr="tuv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814" y="2655587"/>
              <a:ext cx="1359638" cy="1325647"/>
            </a:xfrm>
            <a:prstGeom prst="rect">
              <a:avLst/>
            </a:prstGeom>
          </p:spPr>
        </p:pic>
        <p:pic>
          <p:nvPicPr>
            <p:cNvPr id="7" name="Picture 5" descr="iso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218" y="2655586"/>
              <a:ext cx="1601581" cy="1325647"/>
            </a:xfrm>
            <a:prstGeom prst="rect">
              <a:avLst/>
            </a:prstGeom>
          </p:spPr>
        </p:pic>
      </p:grpSp>
      <p:grpSp>
        <p:nvGrpSpPr>
          <p:cNvPr id="8" name="Group 4"/>
          <p:cNvGrpSpPr/>
          <p:nvPr/>
        </p:nvGrpSpPr>
        <p:grpSpPr>
          <a:xfrm>
            <a:off x="9696400" y="1124744"/>
            <a:ext cx="2304256" cy="1080690"/>
            <a:chOff x="3979720" y="1698946"/>
            <a:chExt cx="3998540" cy="1645396"/>
          </a:xfrm>
        </p:grpSpPr>
        <p:pic>
          <p:nvPicPr>
            <p:cNvPr id="9" name="Picture 18" descr="capm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276" y="2564904"/>
              <a:ext cx="1783984" cy="712311"/>
            </a:xfrm>
            <a:prstGeom prst="rect">
              <a:avLst/>
            </a:prstGeom>
          </p:spPr>
        </p:pic>
        <p:pic>
          <p:nvPicPr>
            <p:cNvPr id="10" name="Picture 19" descr="pmp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20" y="2485640"/>
              <a:ext cx="1893694" cy="858702"/>
            </a:xfrm>
            <a:prstGeom prst="rect">
              <a:avLst/>
            </a:prstGeom>
          </p:spPr>
        </p:pic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9721" y="1698946"/>
              <a:ext cx="2030012" cy="720080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9960" y="1765560"/>
              <a:ext cx="1763137" cy="648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51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0"/>
            <a:ext cx="2279576" cy="6858000"/>
            <a:chOff x="0" y="0"/>
            <a:chExt cx="2520000" cy="6858000"/>
          </a:xfrm>
        </p:grpSpPr>
        <p:sp>
          <p:nvSpPr>
            <p:cNvPr id="9" name="Retângulo 8"/>
            <p:cNvSpPr/>
            <p:nvPr/>
          </p:nvSpPr>
          <p:spPr>
            <a:xfrm>
              <a:off x="0" y="0"/>
              <a:ext cx="2520000" cy="6858000"/>
            </a:xfrm>
            <a:prstGeom prst="rect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object 11"/>
            <p:cNvSpPr/>
            <p:nvPr/>
          </p:nvSpPr>
          <p:spPr>
            <a:xfrm>
              <a:off x="0" y="6506210"/>
              <a:ext cx="2520000" cy="351790"/>
            </a:xfrm>
            <a:custGeom>
              <a:avLst/>
              <a:gdLst/>
              <a:ahLst/>
              <a:cxnLst/>
              <a:rect l="l" t="t" r="r" b="b"/>
              <a:pathLst>
                <a:path w="3374390" h="351790">
                  <a:moveTo>
                    <a:pt x="0" y="0"/>
                  </a:moveTo>
                  <a:lnTo>
                    <a:pt x="3373770" y="0"/>
                  </a:lnTo>
                  <a:lnTo>
                    <a:pt x="3373770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0E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93347" y="592393"/>
            <a:ext cx="2092881" cy="54726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MODELO DE GOVERNANÇA</a:t>
            </a:r>
          </a:p>
          <a:p>
            <a:r>
              <a:rPr lang="pt-BR" sz="3600" dirty="0" smtClean="0"/>
              <a:t>d) Planejamento Estratégico</a:t>
            </a:r>
          </a:p>
        </p:txBody>
      </p:sp>
      <p:pic>
        <p:nvPicPr>
          <p:cNvPr id="11" name="Picture 4" descr="http://www.meioemensagem.com.br/wp-content/uploads/2017/03/Porto-Mi%CC%81d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b="14775"/>
          <a:stretch/>
        </p:blipFill>
        <p:spPr bwMode="auto">
          <a:xfrm>
            <a:off x="2336627" y="2453946"/>
            <a:ext cx="9880053" cy="44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2423592" y="14367"/>
            <a:ext cx="927419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Porto Digital é </a:t>
            </a:r>
            <a:r>
              <a:rPr lang="en-GB" sz="3600" dirty="0" err="1" smtClean="0"/>
              <a:t>uma</a:t>
            </a:r>
            <a:r>
              <a:rPr lang="en-GB" sz="3600" dirty="0" smtClean="0"/>
              <a:t> </a:t>
            </a:r>
            <a:r>
              <a:rPr lang="en-GB" sz="3600" dirty="0" err="1" smtClean="0"/>
              <a:t>organização</a:t>
            </a:r>
            <a:r>
              <a:rPr lang="en-GB" sz="3600" dirty="0" smtClean="0"/>
              <a:t> </a:t>
            </a:r>
            <a:r>
              <a:rPr lang="en-GB" sz="3600" dirty="0" err="1" smtClean="0"/>
              <a:t>focada</a:t>
            </a:r>
            <a:r>
              <a:rPr lang="en-GB" sz="3600" dirty="0" smtClean="0"/>
              <a:t> </a:t>
            </a:r>
            <a:r>
              <a:rPr lang="en-GB" sz="3600" dirty="0" err="1" smtClean="0"/>
              <a:t>na</a:t>
            </a:r>
            <a:r>
              <a:rPr lang="en-GB" sz="3600" dirty="0" smtClean="0"/>
              <a:t> </a:t>
            </a:r>
            <a:r>
              <a:rPr lang="en-GB" sz="4000" dirty="0" err="1" smtClean="0">
                <a:solidFill>
                  <a:srgbClr val="E07622"/>
                </a:solidFill>
              </a:rPr>
              <a:t>estratégia</a:t>
            </a:r>
            <a:r>
              <a:rPr lang="en-GB" sz="4000" dirty="0" smtClean="0">
                <a:solidFill>
                  <a:srgbClr val="E07622"/>
                </a:solidFill>
              </a:rPr>
              <a:t>, </a:t>
            </a:r>
            <a:r>
              <a:rPr lang="en-GB" sz="3600" dirty="0" smtClean="0"/>
              <a:t>com </a:t>
            </a:r>
            <a:r>
              <a:rPr lang="en-GB" sz="3600" dirty="0" err="1" smtClean="0"/>
              <a:t>horizonte</a:t>
            </a:r>
            <a:r>
              <a:rPr lang="en-GB" sz="3600" dirty="0" smtClean="0"/>
              <a:t> de </a:t>
            </a:r>
            <a:r>
              <a:rPr lang="en-GB" sz="3600" dirty="0" err="1" smtClean="0">
                <a:solidFill>
                  <a:srgbClr val="E07622"/>
                </a:solidFill>
              </a:rPr>
              <a:t>longo</a:t>
            </a:r>
            <a:r>
              <a:rPr lang="en-GB" sz="3600" dirty="0" smtClean="0">
                <a:solidFill>
                  <a:srgbClr val="E07622"/>
                </a:solidFill>
              </a:rPr>
              <a:t> </a:t>
            </a:r>
            <a:r>
              <a:rPr lang="en-GB" sz="3600" dirty="0" err="1" smtClean="0">
                <a:solidFill>
                  <a:srgbClr val="E07622"/>
                </a:solidFill>
              </a:rPr>
              <a:t>prazo</a:t>
            </a:r>
            <a:r>
              <a:rPr lang="en-GB" sz="3600" dirty="0" smtClean="0"/>
              <a:t>:</a:t>
            </a:r>
            <a:endParaRPr lang="en-GB" sz="36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400" dirty="0" smtClean="0"/>
              <a:t>    20 </a:t>
            </a:r>
            <a:r>
              <a:rPr lang="en-GB" sz="2400" dirty="0" err="1" smtClean="0"/>
              <a:t>anos</a:t>
            </a:r>
            <a:r>
              <a:rPr lang="en-GB" sz="2400" dirty="0" smtClean="0"/>
              <a:t> (</a:t>
            </a:r>
            <a:r>
              <a:rPr lang="en-GB" sz="2400" dirty="0" err="1" smtClean="0"/>
              <a:t>visão</a:t>
            </a:r>
            <a:r>
              <a:rPr lang="en-GB" sz="2400" dirty="0" smtClean="0"/>
              <a:t> </a:t>
            </a:r>
            <a:r>
              <a:rPr lang="en-GB" sz="2400" dirty="0" err="1" smtClean="0"/>
              <a:t>estratégica</a:t>
            </a:r>
            <a:r>
              <a:rPr lang="en-GB" sz="2400" dirty="0" smtClean="0"/>
              <a:t>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 smtClean="0"/>
              <a:t>10 </a:t>
            </a:r>
            <a:r>
              <a:rPr lang="en-GB" sz="2400" dirty="0" err="1" smtClean="0"/>
              <a:t>anos</a:t>
            </a:r>
            <a:r>
              <a:rPr lang="en-GB" sz="2400" dirty="0" smtClean="0"/>
              <a:t> (</a:t>
            </a:r>
            <a:r>
              <a:rPr lang="en-GB" sz="2400" dirty="0" err="1" smtClean="0"/>
              <a:t>plano</a:t>
            </a:r>
            <a:r>
              <a:rPr lang="en-GB" sz="2400" dirty="0" smtClean="0"/>
              <a:t> </a:t>
            </a:r>
            <a:r>
              <a:rPr lang="en-GB" sz="2400" dirty="0" err="1" smtClean="0"/>
              <a:t>estratégico</a:t>
            </a:r>
            <a:r>
              <a:rPr lang="en-GB" sz="2400" dirty="0" smtClean="0"/>
              <a:t>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 smtClean="0"/>
              <a:t>3 </a:t>
            </a:r>
            <a:r>
              <a:rPr lang="en-GB" sz="2400" dirty="0" err="1" smtClean="0"/>
              <a:t>anos</a:t>
            </a:r>
            <a:r>
              <a:rPr lang="en-GB" sz="2400" dirty="0" smtClean="0"/>
              <a:t> (</a:t>
            </a:r>
            <a:r>
              <a:rPr lang="en-GB" sz="2400" dirty="0" err="1" smtClean="0"/>
              <a:t>planos</a:t>
            </a:r>
            <a:r>
              <a:rPr lang="en-GB" sz="2400" dirty="0" smtClean="0"/>
              <a:t> </a:t>
            </a:r>
            <a:r>
              <a:rPr lang="en-GB" sz="2400" dirty="0" err="1" smtClean="0"/>
              <a:t>operativos</a:t>
            </a:r>
            <a:r>
              <a:rPr lang="en-GB" sz="2400" dirty="0" smtClean="0"/>
              <a:t>; </a:t>
            </a:r>
            <a:r>
              <a:rPr lang="en-GB" sz="2400" dirty="0" err="1" smtClean="0"/>
              <a:t>revisão</a:t>
            </a:r>
            <a:r>
              <a:rPr lang="en-GB" sz="2400" dirty="0" smtClean="0"/>
              <a:t> da </a:t>
            </a:r>
            <a:r>
              <a:rPr lang="en-GB" sz="2400" dirty="0" err="1" smtClean="0"/>
              <a:t>estratégia</a:t>
            </a:r>
            <a:r>
              <a:rPr lang="en-GB" sz="2400" dirty="0" smtClean="0"/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93014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33" descr="earth_lights_lrg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4878"/>
          <a:stretch>
            <a:fillRect/>
          </a:stretch>
        </p:blipFill>
        <p:spPr bwMode="auto">
          <a:xfrm>
            <a:off x="-1" y="0"/>
            <a:ext cx="137247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4407088" y="3536312"/>
            <a:ext cx="397933" cy="314325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582886" y="3349835"/>
            <a:ext cx="92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C000"/>
                </a:solidFill>
                <a:latin typeface="Lato" panose="020F0502020204030203" pitchFamily="34" charset="0"/>
              </a:rPr>
              <a:t>Recife</a:t>
            </a:r>
            <a:endParaRPr lang="pt-BR" sz="2000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003873" y="4283804"/>
            <a:ext cx="128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rgbClr val="FFC000"/>
                </a:solidFill>
                <a:latin typeface="Lato" panose="020F0502020204030203" pitchFamily="34" charset="0"/>
              </a:rPr>
              <a:t>São Paulo</a:t>
            </a:r>
            <a:endParaRPr lang="pt-BR" sz="1800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8" name="Fluxograma: Conector 7"/>
          <p:cNvSpPr/>
          <p:nvPr/>
        </p:nvSpPr>
        <p:spPr>
          <a:xfrm>
            <a:off x="4007768" y="4221088"/>
            <a:ext cx="72008" cy="81973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10" name="Fluxograma: Conector 9"/>
          <p:cNvSpPr/>
          <p:nvPr/>
        </p:nvSpPr>
        <p:spPr>
          <a:xfrm>
            <a:off x="4611641" y="3652487"/>
            <a:ext cx="72008" cy="81973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24" name="Fluxograma: Conector 23"/>
          <p:cNvSpPr/>
          <p:nvPr/>
        </p:nvSpPr>
        <p:spPr>
          <a:xfrm>
            <a:off x="3519722" y="4741809"/>
            <a:ext cx="126328" cy="88983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646050" y="4775015"/>
            <a:ext cx="144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rgbClr val="FFC000"/>
                </a:solidFill>
              </a:rPr>
              <a:t>Buenos Aires</a:t>
            </a:r>
            <a:endParaRPr lang="pt-BR" sz="1800" dirty="0">
              <a:solidFill>
                <a:srgbClr val="FFC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829882" y="3212976"/>
            <a:ext cx="249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rgbClr val="FFC000"/>
                </a:solidFill>
                <a:latin typeface="Lato" panose="020F0502020204030203" pitchFamily="34" charset="0"/>
              </a:rPr>
              <a:t>Pop. 1.6M</a:t>
            </a:r>
            <a:endParaRPr lang="pt-BR" sz="1800" dirty="0">
              <a:solidFill>
                <a:srgbClr val="FFC000"/>
              </a:solidFill>
              <a:latin typeface="Lato" panose="020F0502020204030203" pitchFamily="34" charset="0"/>
            </a:endParaRPr>
          </a:p>
          <a:p>
            <a:r>
              <a:rPr lang="pt-BR" sz="1800" dirty="0" smtClean="0">
                <a:solidFill>
                  <a:srgbClr val="FFC000"/>
                </a:solidFill>
                <a:latin typeface="Lato" panose="020F0502020204030203" pitchFamily="34" charset="0"/>
              </a:rPr>
              <a:t>3% PIB do Brasil</a:t>
            </a:r>
          </a:p>
          <a:p>
            <a:r>
              <a:rPr lang="pt-BR" sz="1800" dirty="0" smtClean="0">
                <a:solidFill>
                  <a:srgbClr val="FFC000"/>
                </a:solidFill>
                <a:latin typeface="Lato" panose="020F0502020204030203" pitchFamily="34" charset="0"/>
              </a:rPr>
              <a:t>Fundada em 1537</a:t>
            </a:r>
            <a:endParaRPr lang="pt-BR" sz="1800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99656" y="3850637"/>
            <a:ext cx="1044116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/>
                </a:solidFill>
              </a:rPr>
              <a:t>Brasil</a:t>
            </a:r>
            <a:endParaRPr lang="pt-B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33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0"/>
            <a:ext cx="2495600" cy="6858000"/>
            <a:chOff x="0" y="0"/>
            <a:chExt cx="2088000" cy="6858000"/>
          </a:xfrm>
        </p:grpSpPr>
        <p:sp>
          <p:nvSpPr>
            <p:cNvPr id="16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0" y="0"/>
              <a:ext cx="2088000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2639616" y="188640"/>
            <a:ext cx="3168352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Criação de fontes de alternativas de receita para </a:t>
            </a:r>
            <a:r>
              <a:rPr lang="pt-BR" sz="3600" dirty="0" smtClean="0">
                <a:solidFill>
                  <a:srgbClr val="E07622"/>
                </a:solidFill>
              </a:rPr>
              <a:t>diminuir a dependência </a:t>
            </a:r>
            <a:r>
              <a:rPr lang="pt-BR" sz="3200" dirty="0" smtClean="0"/>
              <a:t>do governo: </a:t>
            </a:r>
          </a:p>
          <a:p>
            <a:endParaRPr lang="pt-BR" sz="11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t-BR" sz="3200" dirty="0" smtClean="0"/>
              <a:t>Imóveis (80%)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t-BR" sz="3200" dirty="0" smtClean="0"/>
              <a:t>Serviços (15%)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t-BR" sz="3200" dirty="0" smtClean="0"/>
              <a:t>Outros (5%)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01359" y="512676"/>
            <a:ext cx="2092881" cy="58326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MODELO DE GOVERNANÇA</a:t>
            </a:r>
          </a:p>
          <a:p>
            <a:r>
              <a:rPr lang="pt-BR" sz="3600" dirty="0" smtClean="0"/>
              <a:t>e) </a:t>
            </a:r>
            <a:r>
              <a:rPr lang="pt-BR" sz="3600" dirty="0" err="1" smtClean="0"/>
              <a:t>Auto-sustentação</a:t>
            </a:r>
            <a:r>
              <a:rPr lang="pt-BR" sz="3600" dirty="0" smtClean="0"/>
              <a:t> financeira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00" y="0"/>
            <a:ext cx="5103000" cy="3402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13" y="3456000"/>
            <a:ext cx="5092487" cy="3402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521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2268"/>
            <a:ext cx="609600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8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23279" r="17825" b="13328"/>
          <a:stretch/>
        </p:blipFill>
        <p:spPr bwMode="auto">
          <a:xfrm>
            <a:off x="1910443" y="0"/>
            <a:ext cx="10303328" cy="68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0" y="0"/>
            <a:ext cx="1847528" cy="6858000"/>
            <a:chOff x="0" y="0"/>
            <a:chExt cx="2088000" cy="6858000"/>
          </a:xfrm>
        </p:grpSpPr>
        <p:sp>
          <p:nvSpPr>
            <p:cNvPr id="10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0" y="0"/>
              <a:ext cx="2088000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/>
          <p:cNvSpPr/>
          <p:nvPr/>
        </p:nvSpPr>
        <p:spPr>
          <a:xfrm>
            <a:off x="1910443" y="-25312"/>
            <a:ext cx="998443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4000" dirty="0" smtClean="0">
                <a:solidFill>
                  <a:schemeClr val="bg1"/>
                </a:solidFill>
              </a:rPr>
              <a:t>O novo </a:t>
            </a:r>
            <a:r>
              <a:rPr lang="pt-BR" sz="5400" dirty="0" smtClean="0">
                <a:solidFill>
                  <a:srgbClr val="FFC000"/>
                </a:solidFill>
              </a:rPr>
              <a:t>centro de gravidade </a:t>
            </a:r>
            <a:r>
              <a:rPr lang="pt-BR" sz="4800" dirty="0" smtClean="0">
                <a:solidFill>
                  <a:schemeClr val="bg1"/>
                </a:solidFill>
              </a:rPr>
              <a:t>do </a:t>
            </a:r>
            <a:r>
              <a:rPr lang="pt-BR" sz="4800" dirty="0">
                <a:solidFill>
                  <a:schemeClr val="bg1"/>
                </a:solidFill>
              </a:rPr>
              <a:t>Porto </a:t>
            </a:r>
            <a:r>
              <a:rPr lang="pt-BR" sz="4800" dirty="0" smtClean="0">
                <a:solidFill>
                  <a:schemeClr val="bg1"/>
                </a:solidFill>
              </a:rPr>
              <a:t>Digital:</a:t>
            </a:r>
          </a:p>
          <a:p>
            <a:pPr>
              <a:spcBef>
                <a:spcPts val="1200"/>
              </a:spcBef>
            </a:pPr>
            <a:endParaRPr lang="pt-BR" sz="48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endParaRPr lang="pt-BR" sz="48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endParaRPr lang="pt-BR" sz="10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4800" dirty="0" smtClean="0">
                <a:solidFill>
                  <a:schemeClr val="bg1"/>
                </a:solidFill>
              </a:rPr>
              <a:t>1.Startups </a:t>
            </a:r>
            <a:r>
              <a:rPr lang="pt-BR" sz="2800" i="1" dirty="0">
                <a:solidFill>
                  <a:schemeClr val="bg1"/>
                </a:solidFill>
              </a:rPr>
              <a:t>e</a:t>
            </a:r>
            <a:r>
              <a:rPr lang="pt-BR" sz="2800" i="1" dirty="0" smtClean="0">
                <a:solidFill>
                  <a:schemeClr val="bg1"/>
                </a:solidFill>
              </a:rPr>
              <a:t>  </a:t>
            </a:r>
            <a:r>
              <a:rPr lang="pt-BR" sz="5400" i="1" dirty="0" smtClean="0">
                <a:solidFill>
                  <a:schemeClr val="bg1"/>
                </a:solidFill>
              </a:rPr>
              <a:t>Empreendedores</a:t>
            </a:r>
            <a:endParaRPr lang="pt-BR" sz="5400" i="1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4000" dirty="0" smtClean="0">
                <a:solidFill>
                  <a:schemeClr val="bg1"/>
                </a:solidFill>
              </a:rPr>
              <a:t>[</a:t>
            </a:r>
            <a:r>
              <a:rPr lang="en-US" sz="3200" dirty="0" err="1" smtClean="0">
                <a:solidFill>
                  <a:schemeClr val="bg1"/>
                </a:solidFill>
              </a:rPr>
              <a:t>Porque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eles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criam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exponencialmente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mais</a:t>
            </a:r>
            <a:r>
              <a:rPr lang="en-US" sz="4800" dirty="0" smtClean="0">
                <a:solidFill>
                  <a:schemeClr val="bg1"/>
                </a:solidFill>
              </a:rPr>
              <a:t> valor </a:t>
            </a:r>
            <a:r>
              <a:rPr lang="en-US" sz="3200" dirty="0" smtClean="0">
                <a:solidFill>
                  <a:schemeClr val="bg1"/>
                </a:solidFill>
              </a:rPr>
              <a:t>do que </a:t>
            </a:r>
            <a:r>
              <a:rPr lang="en-US" sz="3200" dirty="0" err="1" smtClean="0">
                <a:solidFill>
                  <a:schemeClr val="bg1"/>
                </a:solidFill>
              </a:rPr>
              <a:t>qualquer</a:t>
            </a:r>
            <a:r>
              <a:rPr lang="en-US" sz="3200" dirty="0" smtClean="0">
                <a:solidFill>
                  <a:schemeClr val="bg1"/>
                </a:solidFill>
              </a:rPr>
              <a:t> outro </a:t>
            </a:r>
            <a:r>
              <a:rPr lang="en-US" sz="3200" dirty="0" err="1" smtClean="0">
                <a:solidFill>
                  <a:schemeClr val="bg1"/>
                </a:solidFill>
              </a:rPr>
              <a:t>grupo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termos</a:t>
            </a:r>
            <a:r>
              <a:rPr lang="en-US" sz="3200" dirty="0" smtClean="0">
                <a:solidFill>
                  <a:schemeClr val="bg1"/>
                </a:solidFill>
              </a:rPr>
              <a:t> de </a:t>
            </a:r>
            <a:r>
              <a:rPr lang="en-US" sz="4400" dirty="0" err="1" smtClean="0">
                <a:solidFill>
                  <a:schemeClr val="bg1"/>
                </a:solidFill>
              </a:rPr>
              <a:t>empregos</a:t>
            </a:r>
            <a:r>
              <a:rPr lang="en-US" sz="3200" dirty="0" smtClean="0">
                <a:solidFill>
                  <a:schemeClr val="bg1"/>
                </a:solidFill>
              </a:rPr>
              <a:t> e </a:t>
            </a:r>
            <a:r>
              <a:rPr lang="en-US" sz="4400" dirty="0" err="1" smtClean="0">
                <a:solidFill>
                  <a:schemeClr val="bg1"/>
                </a:solidFill>
              </a:rPr>
              <a:t>receitas</a:t>
            </a:r>
            <a:r>
              <a:rPr lang="en-US" sz="4400" dirty="0" smtClean="0">
                <a:solidFill>
                  <a:schemeClr val="bg1"/>
                </a:solidFill>
              </a:rPr>
              <a:t>.]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79376" y="359127"/>
            <a:ext cx="861774" cy="58326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APÓS 17 ANOS....</a:t>
            </a:r>
          </a:p>
        </p:txBody>
      </p:sp>
    </p:spTree>
    <p:extLst>
      <p:ext uri="{BB962C8B-B14F-4D97-AF65-F5344CB8AC3E}">
        <p14:creationId xmlns:p14="http://schemas.microsoft.com/office/powerpoint/2010/main" val="2730103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ortodigital.org/img/trabalhe-no-por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b="6432"/>
          <a:stretch/>
        </p:blipFill>
        <p:spPr bwMode="auto">
          <a:xfrm>
            <a:off x="1925052" y="0"/>
            <a:ext cx="10346645" cy="689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0" y="0"/>
            <a:ext cx="1847528" cy="6858000"/>
            <a:chOff x="0" y="0"/>
            <a:chExt cx="2088000" cy="6858000"/>
          </a:xfrm>
        </p:grpSpPr>
        <p:sp>
          <p:nvSpPr>
            <p:cNvPr id="14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0" y="0"/>
              <a:ext cx="2088000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7"/>
          <p:cNvSpPr/>
          <p:nvPr/>
        </p:nvSpPr>
        <p:spPr>
          <a:xfrm>
            <a:off x="2201830" y="3068960"/>
            <a:ext cx="979308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4800" dirty="0" smtClean="0">
                <a:solidFill>
                  <a:schemeClr val="bg1"/>
                </a:solidFill>
              </a:rPr>
              <a:t>2. Redes Locais e Globais de </a:t>
            </a:r>
            <a:r>
              <a:rPr lang="pt-BR" sz="6000" dirty="0" smtClean="0">
                <a:solidFill>
                  <a:schemeClr val="bg1"/>
                </a:solidFill>
              </a:rPr>
              <a:t>Investidores</a:t>
            </a:r>
            <a:r>
              <a:rPr lang="pt-BR" sz="4800" dirty="0" smtClean="0">
                <a:solidFill>
                  <a:schemeClr val="bg1"/>
                </a:solidFill>
              </a:rPr>
              <a:t> </a:t>
            </a:r>
            <a:endParaRPr lang="pt-BR" sz="6000" i="1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4000" dirty="0" smtClean="0">
                <a:solidFill>
                  <a:schemeClr val="bg1"/>
                </a:solidFill>
              </a:rPr>
              <a:t>[</a:t>
            </a:r>
            <a:r>
              <a:rPr lang="en-US" sz="3200" dirty="0" err="1" smtClean="0">
                <a:solidFill>
                  <a:schemeClr val="bg1"/>
                </a:solidFill>
              </a:rPr>
              <a:t>Porque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eles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ajudam</a:t>
            </a:r>
            <a:r>
              <a:rPr lang="en-US" sz="3200" dirty="0" smtClean="0">
                <a:solidFill>
                  <a:schemeClr val="bg1"/>
                </a:solidFill>
              </a:rPr>
              <a:t> a </a:t>
            </a:r>
            <a:r>
              <a:rPr lang="en-US" sz="4800" dirty="0" err="1" smtClean="0">
                <a:solidFill>
                  <a:schemeClr val="bg1"/>
                </a:solidFill>
              </a:rPr>
              <a:t>desbloquear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todo</a:t>
            </a:r>
            <a:r>
              <a:rPr lang="en-US" sz="3200" dirty="0" smtClean="0">
                <a:solidFill>
                  <a:schemeClr val="bg1"/>
                </a:solidFill>
              </a:rPr>
              <a:t> o </a:t>
            </a:r>
            <a:r>
              <a:rPr lang="en-US" sz="3200" dirty="0" err="1" smtClean="0">
                <a:solidFill>
                  <a:schemeClr val="bg1"/>
                </a:solidFill>
              </a:rPr>
              <a:t>potencial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econômico</a:t>
            </a:r>
            <a:r>
              <a:rPr lang="en-US" sz="3200" dirty="0" smtClean="0">
                <a:solidFill>
                  <a:schemeClr val="bg1"/>
                </a:solidFill>
              </a:rPr>
              <a:t> do </a:t>
            </a:r>
            <a:r>
              <a:rPr lang="en-US" sz="3200" dirty="0" err="1" smtClean="0">
                <a:solidFill>
                  <a:schemeClr val="bg1"/>
                </a:solidFill>
              </a:rPr>
              <a:t>nosso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ecossistema</a:t>
            </a:r>
            <a:r>
              <a:rPr lang="en-US" sz="4800" dirty="0" smtClean="0">
                <a:solidFill>
                  <a:schemeClr val="bg1"/>
                </a:solidFill>
              </a:rPr>
              <a:t>]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79376" y="332656"/>
            <a:ext cx="861774" cy="58326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APÓS 17 ANOS....</a:t>
            </a:r>
          </a:p>
        </p:txBody>
      </p:sp>
    </p:spTree>
    <p:extLst>
      <p:ext uri="{BB962C8B-B14F-4D97-AF65-F5344CB8AC3E}">
        <p14:creationId xmlns:p14="http://schemas.microsoft.com/office/powerpoint/2010/main" val="362464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1" y="0"/>
            <a:ext cx="1847529" cy="6858000"/>
            <a:chOff x="-1" y="0"/>
            <a:chExt cx="2088001" cy="6858000"/>
          </a:xfrm>
        </p:grpSpPr>
        <p:sp>
          <p:nvSpPr>
            <p:cNvPr id="14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-1" y="0"/>
              <a:ext cx="2088001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7"/>
          <p:cNvSpPr/>
          <p:nvPr/>
        </p:nvSpPr>
        <p:spPr>
          <a:xfrm>
            <a:off x="1848981" y="5362501"/>
            <a:ext cx="10343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MECANISMOS PROGRAMAS METODOLOGIAS</a:t>
            </a:r>
            <a:endParaRPr lang="pt-BR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35360" y="0"/>
            <a:ext cx="1292662" cy="64016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3600" b="1" dirty="0" smtClean="0"/>
              <a:t>Plataforma de Desenvolvimento de Novos Negócios Inovadores</a:t>
            </a:r>
          </a:p>
        </p:txBody>
      </p:sp>
      <p:pic>
        <p:nvPicPr>
          <p:cNvPr id="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818" r="818"/>
          <a:stretch>
            <a:fillRect/>
          </a:stretch>
        </p:blipFill>
        <p:spPr>
          <a:xfrm>
            <a:off x="1847529" y="1"/>
            <a:ext cx="10369152" cy="46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69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/>
          <p:cNvSpPr/>
          <p:nvPr/>
        </p:nvSpPr>
        <p:spPr>
          <a:xfrm>
            <a:off x="0" y="27384"/>
            <a:ext cx="3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Retângulo 38"/>
          <p:cNvSpPr/>
          <p:nvPr/>
        </p:nvSpPr>
        <p:spPr>
          <a:xfrm>
            <a:off x="8884675" y="0"/>
            <a:ext cx="331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3520195" y="0"/>
            <a:ext cx="537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335360" y="-27384"/>
            <a:ext cx="11617291" cy="72008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ysClr val="windowText" lastClr="000000"/>
                </a:solidFill>
              </a:rPr>
              <a:t>ESTRATÉGIA  DE SUPORTE PARA STARTUPS EM DIFERENTES ESTÁGIOS DE NEGÓCIOS 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5360" y="692696"/>
            <a:ext cx="2784000" cy="64807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ysClr val="windowText" lastClr="000000"/>
                </a:solidFill>
              </a:rPr>
              <a:t>IDEIA/CRIAÇÃO DE NEGÓCIOS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839749" y="692696"/>
            <a:ext cx="2784000" cy="64807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ysClr val="windowText" lastClr="000000"/>
                </a:solidFill>
              </a:rPr>
              <a:t>MODELAGEM DE NEGÓCIOS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833933" y="1412776"/>
            <a:ext cx="2784000" cy="64807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ysClr val="windowText" lastClr="000000"/>
                </a:solidFill>
              </a:rPr>
              <a:t>CONEXÃO COM INVESTIDORES/</a:t>
            </a:r>
            <a:r>
              <a:rPr lang="pt-BR" b="1" dirty="0" err="1" smtClean="0">
                <a:solidFill>
                  <a:sysClr val="windowText" lastClr="000000"/>
                </a:solidFill>
              </a:rPr>
              <a:t>VCs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168341" y="692696"/>
            <a:ext cx="2784000" cy="64807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ysClr val="windowText" lastClr="000000"/>
                </a:solidFill>
              </a:rPr>
              <a:t>MERCADOS/INTER-NACIONALIZAÇÃO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Conector de seta reta 9"/>
          <p:cNvCxnSpPr>
            <a:stCxn id="5" idx="3"/>
            <a:endCxn id="6" idx="1"/>
          </p:cNvCxnSpPr>
          <p:nvPr/>
        </p:nvCxnSpPr>
        <p:spPr>
          <a:xfrm>
            <a:off x="3119360" y="1016732"/>
            <a:ext cx="720389" cy="0"/>
          </a:xfrm>
          <a:prstGeom prst="straightConnector1">
            <a:avLst/>
          </a:prstGeom>
          <a:ln w="952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>
            <a:stCxn id="6" idx="2"/>
            <a:endCxn id="7" idx="1"/>
          </p:cNvCxnSpPr>
          <p:nvPr/>
        </p:nvCxnSpPr>
        <p:spPr>
          <a:xfrm rot="16200000" flipH="1">
            <a:off x="5334819" y="1237698"/>
            <a:ext cx="396044" cy="602184"/>
          </a:xfrm>
          <a:prstGeom prst="bentConnector2">
            <a:avLst/>
          </a:prstGeom>
          <a:ln w="952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do 16"/>
          <p:cNvCxnSpPr>
            <a:stCxn id="6" idx="3"/>
            <a:endCxn id="8" idx="1"/>
          </p:cNvCxnSpPr>
          <p:nvPr/>
        </p:nvCxnSpPr>
        <p:spPr>
          <a:xfrm>
            <a:off x="6623749" y="1016732"/>
            <a:ext cx="2544592" cy="12700"/>
          </a:xfrm>
          <a:prstGeom prst="bentConnector3">
            <a:avLst>
              <a:gd name="adj1" fmla="val 50000"/>
            </a:avLst>
          </a:prstGeom>
          <a:ln w="952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do 19"/>
          <p:cNvCxnSpPr>
            <a:stCxn id="7" idx="3"/>
            <a:endCxn id="8" idx="1"/>
          </p:cNvCxnSpPr>
          <p:nvPr/>
        </p:nvCxnSpPr>
        <p:spPr>
          <a:xfrm flipV="1">
            <a:off x="8617933" y="1016732"/>
            <a:ext cx="550408" cy="720080"/>
          </a:xfrm>
          <a:prstGeom prst="bentConnector3">
            <a:avLst>
              <a:gd name="adj1" fmla="val 50000"/>
            </a:avLst>
          </a:prstGeom>
          <a:ln w="952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>
            <a:hlinkClick r:id="rId3" action="ppaction://hlinksldjump"/>
          </p:cNvPr>
          <p:cNvSpPr/>
          <p:nvPr/>
        </p:nvSpPr>
        <p:spPr>
          <a:xfrm>
            <a:off x="335360" y="1880864"/>
            <a:ext cx="2784000" cy="30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PITCH</a:t>
            </a:r>
            <a:r>
              <a:rPr lang="pt-BR" dirty="0" smtClean="0">
                <a:solidFill>
                  <a:schemeClr val="bg1"/>
                </a:solidFill>
              </a:rPr>
              <a:t>-Lab. </a:t>
            </a:r>
            <a:r>
              <a:rPr lang="pt-BR" dirty="0">
                <a:solidFill>
                  <a:schemeClr val="bg1"/>
                </a:solidFill>
              </a:rPr>
              <a:t>d</a:t>
            </a:r>
            <a:r>
              <a:rPr lang="pt-BR" dirty="0" smtClean="0">
                <a:solidFill>
                  <a:schemeClr val="bg1"/>
                </a:solidFill>
              </a:rPr>
              <a:t>e Ideias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3" name="Retângulo 32">
            <a:hlinkClick r:id="rId4" action="ppaction://hlinksldjump"/>
          </p:cNvPr>
          <p:cNvSpPr/>
          <p:nvPr/>
        </p:nvSpPr>
        <p:spPr>
          <a:xfrm>
            <a:off x="335360" y="2240904"/>
            <a:ext cx="4680389" cy="30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schemeClr val="bg1"/>
                </a:solidFill>
              </a:rPr>
              <a:t>Coworking</a:t>
            </a:r>
            <a:r>
              <a:rPr lang="pt-BR" dirty="0" smtClean="0">
                <a:solidFill>
                  <a:schemeClr val="bg1"/>
                </a:solidFill>
              </a:rPr>
              <a:t> (JUMP, The Hub, </a:t>
            </a:r>
            <a:r>
              <a:rPr lang="pt-BR" dirty="0" err="1" smtClean="0">
                <a:solidFill>
                  <a:schemeClr val="bg1"/>
                </a:solidFill>
              </a:rPr>
              <a:t>NósCW</a:t>
            </a:r>
            <a:r>
              <a:rPr lang="pt-BR" dirty="0" smtClean="0">
                <a:solidFill>
                  <a:schemeClr val="bg1"/>
                </a:solidFill>
              </a:rPr>
              <a:t>)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4" name="Retângulo 33">
            <a:hlinkClick r:id="rId5" action="ppaction://hlinksldjump"/>
          </p:cNvPr>
          <p:cNvSpPr/>
          <p:nvPr/>
        </p:nvSpPr>
        <p:spPr>
          <a:xfrm>
            <a:off x="1703381" y="2591192"/>
            <a:ext cx="5522552" cy="30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Incubadora</a:t>
            </a:r>
            <a:r>
              <a:rPr lang="pt-BR" dirty="0" smtClean="0">
                <a:solidFill>
                  <a:schemeClr val="bg1"/>
                </a:solidFill>
              </a:rPr>
              <a:t> (JUMP/</a:t>
            </a:r>
            <a:r>
              <a:rPr lang="pt-BR" dirty="0" err="1" smtClean="0">
                <a:solidFill>
                  <a:schemeClr val="bg1"/>
                </a:solidFill>
              </a:rPr>
              <a:t>Portomídia</a:t>
            </a:r>
            <a:r>
              <a:rPr lang="pt-BR" dirty="0" smtClean="0">
                <a:solidFill>
                  <a:schemeClr val="bg1"/>
                </a:solidFill>
              </a:rPr>
              <a:t>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6" name="Retângulo 45">
            <a:hlinkClick r:id="rId6" action="ppaction://hlinksldjump"/>
          </p:cNvPr>
          <p:cNvSpPr/>
          <p:nvPr/>
        </p:nvSpPr>
        <p:spPr>
          <a:xfrm>
            <a:off x="335356" y="3669600"/>
            <a:ext cx="5856000" cy="30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MIND THE BIZZ</a:t>
            </a:r>
            <a:r>
              <a:rPr lang="pt-BR" dirty="0" smtClean="0">
                <a:solidFill>
                  <a:schemeClr val="bg1"/>
                </a:solidFill>
              </a:rPr>
              <a:t>-Estruturação novos negócios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7" name="Retângulo 46">
            <a:hlinkClick r:id="rId7" action="ppaction://hlinksldjump"/>
          </p:cNvPr>
          <p:cNvSpPr/>
          <p:nvPr/>
        </p:nvSpPr>
        <p:spPr>
          <a:xfrm>
            <a:off x="4655840" y="4059104"/>
            <a:ext cx="6336704" cy="30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DEEP DIVE </a:t>
            </a:r>
            <a:r>
              <a:rPr lang="pt-BR" dirty="0" smtClean="0">
                <a:solidFill>
                  <a:schemeClr val="bg1"/>
                </a:solidFill>
              </a:rPr>
              <a:t>– Qualificação de negócios globais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8" name="Retângulo 47">
            <a:hlinkClick r:id="rId8" action="ppaction://hlinksldjump"/>
          </p:cNvPr>
          <p:cNvSpPr/>
          <p:nvPr/>
        </p:nvSpPr>
        <p:spPr>
          <a:xfrm>
            <a:off x="3839750" y="2935992"/>
            <a:ext cx="6096677" cy="30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Aceleradoras de negócios </a:t>
            </a:r>
            <a:r>
              <a:rPr lang="pt-BR" dirty="0" smtClean="0">
                <a:solidFill>
                  <a:schemeClr val="bg1"/>
                </a:solidFill>
              </a:rPr>
              <a:t>(JUMP/CESAR </a:t>
            </a:r>
            <a:r>
              <a:rPr lang="pt-BR" dirty="0" err="1" smtClean="0">
                <a:solidFill>
                  <a:schemeClr val="bg1"/>
                </a:solidFill>
              </a:rPr>
              <a:t>Labs</a:t>
            </a:r>
            <a:r>
              <a:rPr lang="pt-BR" dirty="0" smtClean="0">
                <a:solidFill>
                  <a:schemeClr val="bg1"/>
                </a:solidFill>
              </a:rPr>
              <a:t>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9" name="Retângulo 48">
            <a:hlinkClick r:id="rId9" action="ppaction://hlinksldjump"/>
          </p:cNvPr>
          <p:cNvSpPr/>
          <p:nvPr/>
        </p:nvSpPr>
        <p:spPr>
          <a:xfrm>
            <a:off x="8304246" y="3681064"/>
            <a:ext cx="3570913" cy="2945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SOFT LANDING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1487381" y="4453737"/>
            <a:ext cx="4720083" cy="30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DESIGN THINKING / LEAN STARTUP...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4635432" y="4835910"/>
            <a:ext cx="2590501" cy="30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PITCH TRAINING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4" name="Retângulo 53"/>
          <p:cNvSpPr/>
          <p:nvPr/>
        </p:nvSpPr>
        <p:spPr>
          <a:xfrm>
            <a:off x="2255573" y="5215219"/>
            <a:ext cx="9619587" cy="32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MEET UPS/NETWORKING/DEMODAY...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3839749" y="5601547"/>
            <a:ext cx="4778184" cy="30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MATCHMAKING INVESTIDORES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6096000" y="5987915"/>
            <a:ext cx="2521933" cy="30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INVESTOR’S DAY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7342259" y="4453737"/>
            <a:ext cx="2544000" cy="30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FEIRAS E MISSÕES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9331160" y="4841469"/>
            <a:ext cx="2544000" cy="30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ROD. DE NEGÓCIO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9" name="Retângulo 58">
            <a:hlinkClick r:id="rId10" action="ppaction://hlinksldjump"/>
          </p:cNvPr>
          <p:cNvSpPr/>
          <p:nvPr/>
        </p:nvSpPr>
        <p:spPr>
          <a:xfrm>
            <a:off x="7225934" y="6378619"/>
            <a:ext cx="4673349" cy="306000"/>
          </a:xfrm>
          <a:prstGeom prst="rect">
            <a:avLst/>
          </a:prstGeom>
          <a:solidFill>
            <a:srgbClr val="73B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OIL - OPEN INNOVATION LAB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0" name="Retângulo 59">
            <a:hlinkClick r:id="rId11" action="ppaction://hlinksldjump"/>
          </p:cNvPr>
          <p:cNvSpPr/>
          <p:nvPr/>
        </p:nvSpPr>
        <p:spPr>
          <a:xfrm>
            <a:off x="1727360" y="3309480"/>
            <a:ext cx="4464389" cy="30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schemeClr val="bg1"/>
                </a:solidFill>
              </a:rPr>
              <a:t>Maker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Space</a:t>
            </a:r>
            <a:r>
              <a:rPr lang="pt-BR" dirty="0" smtClean="0">
                <a:solidFill>
                  <a:schemeClr val="bg1"/>
                </a:solidFill>
              </a:rPr>
              <a:t> (</a:t>
            </a:r>
            <a:r>
              <a:rPr lang="pt-BR" dirty="0" err="1" smtClean="0">
                <a:solidFill>
                  <a:schemeClr val="bg1"/>
                </a:solidFill>
              </a:rPr>
              <a:t>LOUCo</a:t>
            </a:r>
            <a:r>
              <a:rPr lang="pt-BR" dirty="0" smtClean="0">
                <a:solidFill>
                  <a:schemeClr val="bg1"/>
                </a:solidFill>
              </a:rPr>
              <a:t>/</a:t>
            </a:r>
            <a:r>
              <a:rPr lang="pt-BR" dirty="0" err="1" smtClean="0">
                <a:solidFill>
                  <a:schemeClr val="bg1"/>
                </a:solidFill>
              </a:rPr>
              <a:t>FABLab</a:t>
            </a:r>
            <a:r>
              <a:rPr lang="pt-BR" dirty="0" smtClean="0">
                <a:solidFill>
                  <a:schemeClr val="bg1"/>
                </a:solidFill>
              </a:rPr>
              <a:t>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343677" y="5465984"/>
            <a:ext cx="24000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335360" y="5759552"/>
            <a:ext cx="240000" cy="1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343677" y="6053144"/>
            <a:ext cx="240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7" name="Retângulo 66"/>
          <p:cNvSpPr/>
          <p:nvPr/>
        </p:nvSpPr>
        <p:spPr>
          <a:xfrm>
            <a:off x="527381" y="5414728"/>
            <a:ext cx="1920000" cy="344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smtClean="0">
                <a:solidFill>
                  <a:schemeClr val="tx1"/>
                </a:solidFill>
              </a:rPr>
              <a:t>MECANISMOS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527381" y="5708296"/>
            <a:ext cx="1920000" cy="28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smtClean="0">
                <a:solidFill>
                  <a:schemeClr val="tx1"/>
                </a:solidFill>
              </a:rPr>
              <a:t>PROGRAMAS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527381" y="6001888"/>
            <a:ext cx="2352000" cy="28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smtClean="0">
                <a:solidFill>
                  <a:schemeClr val="tx1"/>
                </a:solidFill>
              </a:rPr>
              <a:t>METODOLOGIAS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43677" y="6339800"/>
            <a:ext cx="240000" cy="180000"/>
          </a:xfrm>
          <a:prstGeom prst="rect">
            <a:avLst/>
          </a:prstGeom>
          <a:solidFill>
            <a:srgbClr val="73B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527381" y="6366128"/>
            <a:ext cx="2992813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smtClean="0">
                <a:solidFill>
                  <a:schemeClr val="tx1"/>
                </a:solidFill>
              </a:rPr>
              <a:t>ARTICULAÇÕES COM GRANDES CADEIAS GLOBAIS</a:t>
            </a:r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0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.lacerda\Pictures\Pitch\631cafebf73e9a3e609a4f56c245f4a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9" r="917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598789" y="495222"/>
            <a:ext cx="7322646" cy="1801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latin typeface="Tw Cen MT Condensed Extra Bold" panose="020B0803020202020204" pitchFamily="34" charset="0"/>
              </a:rPr>
              <a:t>LABORATÓRIO DE IDEIAS</a:t>
            </a:r>
          </a:p>
          <a:p>
            <a:r>
              <a:rPr lang="pt-BR" sz="4400" b="1" dirty="0">
                <a:latin typeface="Tw Cen MT Condensed Extra Bold" panose="020B0803020202020204" pitchFamily="34" charset="0"/>
              </a:rPr>
              <a:t>n</a:t>
            </a:r>
            <a:r>
              <a:rPr lang="pt-BR" sz="4400" b="1" dirty="0" smtClean="0">
                <a:latin typeface="Tw Cen MT Condensed Extra Bold" panose="020B0803020202020204" pitchFamily="34" charset="0"/>
              </a:rPr>
              <a:t>a universidade!</a:t>
            </a:r>
          </a:p>
          <a:p>
            <a:r>
              <a:rPr lang="pt-BR" b="1" dirty="0" smtClean="0">
                <a:latin typeface="Tw Cen MT Condensed Extra Bold" panose="020B0803020202020204" pitchFamily="34" charset="0"/>
              </a:rPr>
              <a:t>(Parceria CIN/UFPE)</a:t>
            </a:r>
            <a:endParaRPr lang="pt-BR" b="1" dirty="0">
              <a:latin typeface="Tw Cen MT Condensed Extra Bold" panose="020B0803020202020204" pitchFamily="34" charset="0"/>
            </a:endParaRPr>
          </a:p>
        </p:txBody>
      </p:sp>
      <p:sp>
        <p:nvSpPr>
          <p:cNvPr id="7" name="Seta em forma de U 6">
            <a:hlinkClick r:id="rId4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-6581" y="6093297"/>
            <a:ext cx="1219858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</a:rPr>
              <a:t>Geração de conexões empreendedoras</a:t>
            </a:r>
            <a:endParaRPr lang="pt-BR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0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2" cstate="print"/>
            <a:srcRect/>
            <a:stretch>
              <a:fillRect l="-19758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Seta em forma de U 1">
            <a:hlinkClick r:id="rId3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41025" y="692696"/>
            <a:ext cx="5497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Corporate COWORKING</a:t>
            </a:r>
            <a:endParaRPr lang="pt-BR" sz="44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623392" y="4400238"/>
            <a:ext cx="6912000" cy="802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Postos de trabalho exclusivos para empresas do Porto Digital  / estímulo à inovação interna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23392" y="5187673"/>
            <a:ext cx="6912000" cy="802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Acesso privilegiado aos programas de empreendedorismo do Porto Digital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41024" y="5977087"/>
            <a:ext cx="6912000" cy="802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Interação com a comunidade: </a:t>
            </a:r>
            <a:r>
              <a:rPr lang="pt-BR" dirty="0" err="1" smtClean="0">
                <a:solidFill>
                  <a:schemeClr val="bg1"/>
                </a:solidFill>
              </a:rPr>
              <a:t>meetups</a:t>
            </a:r>
            <a:r>
              <a:rPr lang="pt-BR" dirty="0" smtClean="0">
                <a:solidFill>
                  <a:schemeClr val="bg1"/>
                </a:solidFill>
              </a:rPr>
              <a:t>, networking, mentorias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 em forma de U 1">
            <a:hlinkClick r:id="rId2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384032" y="465666"/>
            <a:ext cx="43236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bg1">
                    <a:lumMod val="95000"/>
                  </a:schemeClr>
                </a:solidFill>
                <a:latin typeface="Tw Cen MT Condensed Extra Bold" panose="020B0803020202020204" pitchFamily="34" charset="0"/>
              </a:rPr>
              <a:t>INCUBADORAS</a:t>
            </a:r>
            <a:endParaRPr lang="pt-BR" sz="4400" dirty="0">
              <a:solidFill>
                <a:schemeClr val="bg1">
                  <a:lumMod val="95000"/>
                </a:schemeClr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Seta em forma de U 5">
            <a:hlinkClick r:id="rId4" action="ppaction://hlinksldjump"/>
          </p:cNvPr>
          <p:cNvSpPr/>
          <p:nvPr/>
        </p:nvSpPr>
        <p:spPr>
          <a:xfrm rot="5400000">
            <a:off x="441349" y="257424"/>
            <a:ext cx="288032" cy="433248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 em forma de U 1">
            <a:hlinkClick r:id="rId2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6288021" y="1196752"/>
            <a:ext cx="5061768" cy="26994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Retângulo 5"/>
          <p:cNvSpPr/>
          <p:nvPr/>
        </p:nvSpPr>
        <p:spPr>
          <a:xfrm>
            <a:off x="598789" y="1798720"/>
            <a:ext cx="6096000" cy="17266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638" marR="5080" indent="-182563">
              <a:lnSpc>
                <a:spcPct val="114000"/>
              </a:lnSpc>
              <a:spcAft>
                <a:spcPts val="600"/>
              </a:spcAft>
              <a:buFont typeface="Arial"/>
              <a:buChar char="•"/>
              <a:tabLst>
                <a:tab pos="274638" algn="l"/>
                <a:tab pos="1511300" algn="l"/>
              </a:tabLst>
            </a:pPr>
            <a:r>
              <a:rPr lang="pt-BR" sz="2000" spc="65" dirty="0">
                <a:solidFill>
                  <a:srgbClr val="000000"/>
                </a:solidFill>
                <a:cs typeface="Calibri"/>
              </a:rPr>
              <a:t>Evolução </a:t>
            </a:r>
            <a:r>
              <a:rPr lang="pt-BR" sz="2000" spc="50" dirty="0">
                <a:solidFill>
                  <a:srgbClr val="000000"/>
                </a:solidFill>
                <a:cs typeface="Calibri"/>
              </a:rPr>
              <a:t>do </a:t>
            </a:r>
            <a:r>
              <a:rPr lang="pt-BR" sz="2000" spc="70" dirty="0">
                <a:solidFill>
                  <a:srgbClr val="000000"/>
                </a:solidFill>
                <a:cs typeface="Calibri"/>
              </a:rPr>
              <a:t>modelo </a:t>
            </a:r>
            <a:r>
              <a:rPr lang="pt-BR" sz="2000" spc="5" dirty="0" smtClean="0">
                <a:solidFill>
                  <a:srgbClr val="000000"/>
                </a:solidFill>
                <a:cs typeface="Calibri"/>
              </a:rPr>
              <a:t>de </a:t>
            </a:r>
            <a:r>
              <a:rPr lang="pt-BR" sz="2000" spc="-400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pt-BR" sz="2000" spc="50" dirty="0">
                <a:solidFill>
                  <a:srgbClr val="000000"/>
                </a:solidFill>
                <a:cs typeface="Calibri"/>
              </a:rPr>
              <a:t>negócio </a:t>
            </a:r>
            <a:r>
              <a:rPr lang="pt-BR" sz="2000" spc="5" dirty="0" smtClean="0">
                <a:solidFill>
                  <a:srgbClr val="000000"/>
                </a:solidFill>
                <a:cs typeface="Calibri"/>
              </a:rPr>
              <a:t>de </a:t>
            </a:r>
            <a:r>
              <a:rPr lang="pt-BR" sz="2000" spc="95" dirty="0" smtClean="0">
                <a:solidFill>
                  <a:srgbClr val="000000"/>
                </a:solidFill>
                <a:cs typeface="Calibri"/>
              </a:rPr>
              <a:t>uma</a:t>
            </a:r>
            <a:r>
              <a:rPr lang="pt-BR" sz="2000" spc="-135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pt-BR" sz="2000" spc="50" dirty="0" smtClean="0">
                <a:solidFill>
                  <a:srgbClr val="000000"/>
                </a:solidFill>
                <a:cs typeface="Calibri"/>
              </a:rPr>
              <a:t>incubadora</a:t>
            </a:r>
            <a:endParaRPr lang="pt-BR" sz="2000" spc="50" dirty="0">
              <a:solidFill>
                <a:srgbClr val="000000"/>
              </a:solidFill>
              <a:cs typeface="Calibri"/>
            </a:endParaRPr>
          </a:p>
          <a:p>
            <a:pPr marL="274638" indent="-182563">
              <a:lnSpc>
                <a:spcPct val="114000"/>
              </a:lnSpc>
              <a:spcAft>
                <a:spcPts val="600"/>
              </a:spcAft>
              <a:buFont typeface="Arial"/>
              <a:buChar char="•"/>
              <a:tabLst>
                <a:tab pos="274638" algn="l"/>
                <a:tab pos="1511300" algn="l"/>
              </a:tabLst>
            </a:pPr>
            <a:r>
              <a:rPr lang="pt-BR" sz="2000" spc="85" dirty="0">
                <a:solidFill>
                  <a:srgbClr val="000000"/>
                </a:solidFill>
                <a:cs typeface="Calibri"/>
              </a:rPr>
              <a:t>Startups mais</a:t>
            </a:r>
            <a:r>
              <a:rPr lang="pt-BR" sz="2000" spc="-215" dirty="0">
                <a:solidFill>
                  <a:srgbClr val="000000"/>
                </a:solidFill>
                <a:cs typeface="Calibri"/>
              </a:rPr>
              <a:t> </a:t>
            </a:r>
            <a:r>
              <a:rPr lang="pt-BR" sz="2000" spc="70" dirty="0" smtClean="0">
                <a:solidFill>
                  <a:srgbClr val="000000"/>
                </a:solidFill>
                <a:cs typeface="Calibri"/>
              </a:rPr>
              <a:t>maduras</a:t>
            </a:r>
            <a:endParaRPr lang="pt-BR" sz="2000" dirty="0">
              <a:cs typeface="Times New Roman"/>
            </a:endParaRPr>
          </a:p>
          <a:p>
            <a:pPr marL="274638" indent="-182563">
              <a:lnSpc>
                <a:spcPct val="114000"/>
              </a:lnSpc>
              <a:spcAft>
                <a:spcPts val="600"/>
              </a:spcAft>
              <a:buFont typeface="Arial"/>
              <a:buChar char="•"/>
              <a:tabLst>
                <a:tab pos="274638" algn="l"/>
                <a:tab pos="1511300" algn="l"/>
              </a:tabLst>
            </a:pPr>
            <a:r>
              <a:rPr lang="pt-BR" sz="2000" spc="80" dirty="0">
                <a:solidFill>
                  <a:srgbClr val="000000"/>
                </a:solidFill>
                <a:cs typeface="Calibri"/>
              </a:rPr>
              <a:t>Ambiente</a:t>
            </a:r>
            <a:r>
              <a:rPr lang="pt-BR" sz="2000" spc="-90" dirty="0">
                <a:solidFill>
                  <a:srgbClr val="000000"/>
                </a:solidFill>
                <a:cs typeface="Calibri"/>
              </a:rPr>
              <a:t> </a:t>
            </a:r>
            <a:r>
              <a:rPr lang="pt-BR" sz="2000" spc="60" dirty="0" smtClean="0">
                <a:solidFill>
                  <a:srgbClr val="000000"/>
                </a:solidFill>
                <a:cs typeface="Calibri"/>
              </a:rPr>
              <a:t>intenso</a:t>
            </a:r>
            <a:endParaRPr lang="pt-BR" sz="2000" dirty="0">
              <a:cs typeface="Times New Roman"/>
            </a:endParaRPr>
          </a:p>
          <a:p>
            <a:pPr marL="274638" indent="-182563">
              <a:lnSpc>
                <a:spcPct val="114000"/>
              </a:lnSpc>
              <a:spcAft>
                <a:spcPts val="600"/>
              </a:spcAft>
              <a:buFont typeface="Arial"/>
              <a:buChar char="•"/>
              <a:tabLst>
                <a:tab pos="274638" algn="l"/>
                <a:tab pos="1511300" algn="l"/>
              </a:tabLst>
            </a:pPr>
            <a:r>
              <a:rPr lang="pt-BR" sz="2000" spc="70" dirty="0">
                <a:solidFill>
                  <a:srgbClr val="000000"/>
                </a:solidFill>
                <a:cs typeface="Calibri"/>
              </a:rPr>
              <a:t>Crescimento</a:t>
            </a:r>
            <a:r>
              <a:rPr lang="pt-BR" sz="2000" spc="-85" dirty="0">
                <a:solidFill>
                  <a:srgbClr val="000000"/>
                </a:solidFill>
                <a:cs typeface="Calibri"/>
              </a:rPr>
              <a:t> </a:t>
            </a:r>
            <a:r>
              <a:rPr lang="pt-BR" sz="2000" spc="40" dirty="0">
                <a:solidFill>
                  <a:srgbClr val="000000"/>
                </a:solidFill>
                <a:cs typeface="Calibri"/>
              </a:rPr>
              <a:t>acelerado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40418" y="1003376"/>
            <a:ext cx="621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accent6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ACELERADORA</a:t>
            </a:r>
            <a:endParaRPr lang="pt-BR" sz="4400" dirty="0">
              <a:solidFill>
                <a:schemeClr val="accent6">
                  <a:lumMod val="75000"/>
                </a:schemeClr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22" name="object 9"/>
          <p:cNvSpPr/>
          <p:nvPr/>
        </p:nvSpPr>
        <p:spPr>
          <a:xfrm>
            <a:off x="-8149" y="4389120"/>
            <a:ext cx="12191997" cy="2468880"/>
          </a:xfrm>
          <a:prstGeom prst="rect">
            <a:avLst/>
          </a:prstGeom>
          <a:blipFill>
            <a:blip r:embed="rId4" cstate="print"/>
            <a:srcRect/>
            <a:stretch>
              <a:fillRect t="-31234" b="-7709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7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.lacerda\Downloads\13767271_1142267975793934_837253535838768501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em forma de U 1">
            <a:hlinkClick r:id="rId3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7089" y="465665"/>
            <a:ext cx="42208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l.O.U.cO</a:t>
            </a:r>
            <a:r>
              <a:rPr lang="pt-BR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MAKER SPACE</a:t>
            </a:r>
            <a:endParaRPr lang="pt-BR" sz="44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39349" y="2185694"/>
            <a:ext cx="4608512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</a:rPr>
              <a:t>Engenho de criação acelerada de novos negócios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, com foco na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riação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, desenvolvimento e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prototipagem </a:t>
            </a: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</a:rPr>
              <a:t>rápida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de</a:t>
            </a:r>
          </a:p>
          <a:p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soluções para as </a:t>
            </a: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</a:rPr>
              <a:t>cidades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, baseado em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ecnologias de </a:t>
            </a: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</a:rPr>
              <a:t>Internet das Coisas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 e fabricação digital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7D39A-F056-4DC6-948F-12B7DE6FF7DD}" type="slidenum">
              <a:rPr lang="pt-BR" smtClean="0"/>
              <a:t>3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11424" y="2527857"/>
            <a:ext cx="865188" cy="4176140"/>
          </a:xfrm>
        </p:spPr>
        <p:txBody>
          <a:bodyPr vert="vert270">
            <a:normAutofit fontScale="90000"/>
          </a:bodyPr>
          <a:lstStyle/>
          <a:p>
            <a:pPr algn="l"/>
            <a:r>
              <a:rPr lang="pt-BR" sz="4800" b="1" dirty="0">
                <a:latin typeface="+mn-lt"/>
              </a:rPr>
              <a:t>O</a:t>
            </a:r>
            <a:r>
              <a:rPr lang="pt-BR" sz="4800" b="1" dirty="0" smtClean="0">
                <a:latin typeface="+mn-lt"/>
              </a:rPr>
              <a:t> LUGAR</a:t>
            </a:r>
            <a:br>
              <a:rPr lang="pt-BR" sz="4800" b="1" dirty="0" smtClean="0">
                <a:latin typeface="+mn-lt"/>
              </a:rPr>
            </a:br>
            <a:r>
              <a:rPr lang="pt-BR" sz="4800" dirty="0" smtClean="0">
                <a:latin typeface="+mn-lt"/>
              </a:rPr>
              <a:t>O centro histórico da cidade         (</a:t>
            </a:r>
            <a:r>
              <a:rPr lang="pt-BR" sz="4800" i="1" dirty="0" smtClean="0">
                <a:latin typeface="+mn-lt"/>
              </a:rPr>
              <a:t>171 ha</a:t>
            </a:r>
            <a:r>
              <a:rPr lang="pt-BR" sz="4800" dirty="0" smtClean="0">
                <a:latin typeface="+mn-lt"/>
              </a:rPr>
              <a:t>.)</a:t>
            </a:r>
            <a:endParaRPr lang="pt-BR" sz="4800" dirty="0">
              <a:latin typeface="+mn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09" y="1821304"/>
            <a:ext cx="8434091" cy="50366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663952" y="397113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ARMAZÉM DA CRIATIVIDADE</a:t>
            </a:r>
          </a:p>
          <a:p>
            <a:r>
              <a:rPr lang="en-US" sz="2000" dirty="0" err="1" smtClean="0"/>
              <a:t>Presença</a:t>
            </a:r>
            <a:r>
              <a:rPr lang="en-US" sz="2000" dirty="0" smtClean="0"/>
              <a:t> do Porto Digital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duas</a:t>
            </a:r>
            <a:r>
              <a:rPr lang="en-US" sz="2000" dirty="0" smtClean="0"/>
              <a:t> </a:t>
            </a:r>
            <a:r>
              <a:rPr lang="en-US" sz="2000" dirty="0" err="1" smtClean="0"/>
              <a:t>cidades</a:t>
            </a:r>
            <a:r>
              <a:rPr lang="en-US" sz="2000" dirty="0" smtClean="0"/>
              <a:t> de </a:t>
            </a:r>
            <a:r>
              <a:rPr lang="en-US" sz="2000" dirty="0" err="1" smtClean="0"/>
              <a:t>tamanho</a:t>
            </a:r>
            <a:r>
              <a:rPr lang="en-US" sz="2000" dirty="0" smtClean="0"/>
              <a:t> </a:t>
            </a:r>
            <a:r>
              <a:rPr lang="en-US" sz="2000" dirty="0" err="1" smtClean="0"/>
              <a:t>médio</a:t>
            </a:r>
            <a:r>
              <a:rPr lang="en-US" sz="2000" dirty="0" smtClean="0"/>
              <a:t> no interior do Estado de </a:t>
            </a:r>
            <a:r>
              <a:rPr lang="en-US" sz="2000" dirty="0" err="1" smtClean="0"/>
              <a:t>Pernambuco</a:t>
            </a:r>
            <a:r>
              <a:rPr lang="en-US" sz="2000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5644055" y="2869324"/>
                <a:ext cx="383438" cy="447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/>
                        </a:rPr>
                        <m:t>•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055" y="2869324"/>
                <a:ext cx="383438" cy="4474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0" y="419729"/>
            <a:ext cx="5663952" cy="2073168"/>
            <a:chOff x="1055440" y="806049"/>
            <a:chExt cx="4608512" cy="1686847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806049"/>
              <a:ext cx="4608512" cy="1686847"/>
            </a:xfrm>
            <a:prstGeom prst="rect">
              <a:avLst/>
            </a:prstGeom>
          </p:spPr>
        </p:pic>
        <p:sp>
          <p:nvSpPr>
            <p:cNvPr id="6" name="Fluxograma: Conector 5"/>
            <p:cNvSpPr/>
            <p:nvPr/>
          </p:nvSpPr>
          <p:spPr>
            <a:xfrm>
              <a:off x="1487488" y="2132856"/>
              <a:ext cx="144016" cy="163947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 em forma de U 1">
            <a:hlinkClick r:id="rId2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1595" y="404665"/>
            <a:ext cx="7957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Tw Cen MT Condensed Extra Bold" panose="020B0803020202020204" pitchFamily="34" charset="0"/>
              </a:rPr>
              <a:t>MIND THE BIZZ </a:t>
            </a:r>
          </a:p>
          <a:p>
            <a:r>
              <a:rPr lang="pt-BR" sz="2800" i="1" dirty="0" smtClean="0">
                <a:latin typeface="Tw Cen MT Condensed Extra Bold" panose="020B0803020202020204" pitchFamily="34" charset="0"/>
              </a:rPr>
              <a:t>QUALIFICAÇÃO DE NOVOS NEGÓCIOS / MVP</a:t>
            </a:r>
            <a:endParaRPr lang="pt-BR" sz="2800" i="1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49221" y="1476095"/>
            <a:ext cx="11474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Público alvo</a:t>
            </a:r>
            <a:r>
              <a:rPr lang="pt-BR" sz="2400" dirty="0" smtClean="0"/>
              <a:t>: estudantes e potenciais empreendedores em estágio inicial com ideias (</a:t>
            </a:r>
            <a:r>
              <a:rPr lang="pt-BR" sz="2400" dirty="0" err="1" smtClean="0">
                <a:latin typeface="Berlin Sans FB" panose="020E0602020502020306" pitchFamily="34" charset="0"/>
              </a:rPr>
              <a:t>des</a:t>
            </a:r>
            <a:r>
              <a:rPr lang="pt-BR" sz="2400" dirty="0" smtClean="0"/>
              <a:t>)estruturadas</a:t>
            </a:r>
            <a:endParaRPr lang="pt-BR" sz="2400" dirty="0"/>
          </a:p>
          <a:p>
            <a:r>
              <a:rPr lang="pt-BR" sz="2400" b="1" dirty="0" smtClean="0"/>
              <a:t>Duração</a:t>
            </a:r>
            <a:r>
              <a:rPr lang="pt-BR" sz="2400" dirty="0" smtClean="0"/>
              <a:t>: 10 semanas de imersão voltadas para orientação e prática empreendedora</a:t>
            </a:r>
          </a:p>
          <a:p>
            <a:r>
              <a:rPr lang="pt-BR" sz="2400" b="1" dirty="0" smtClean="0"/>
              <a:t>Resultados</a:t>
            </a:r>
            <a:r>
              <a:rPr lang="pt-BR" sz="2400" dirty="0" smtClean="0"/>
              <a:t>: negócios estruturados com MVP ou protótipo</a:t>
            </a:r>
            <a:endParaRPr lang="pt-BR" sz="2400" dirty="0"/>
          </a:p>
        </p:txBody>
      </p:sp>
      <p:pic>
        <p:nvPicPr>
          <p:cNvPr id="7" name="Imagem 6" descr="C:\Users\filipe.marques\AppData\Local\Microsoft\Windows\INetCache\Content.Word\IMG_20160701_21573009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8" b="14458"/>
          <a:stretch/>
        </p:blipFill>
        <p:spPr bwMode="auto">
          <a:xfrm>
            <a:off x="23403" y="3501008"/>
            <a:ext cx="12192000" cy="3493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2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832597" y="0"/>
            <a:ext cx="835940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 bwMode="auto">
          <a:xfrm rot="16200000">
            <a:off x="-1501405" y="1524000"/>
            <a:ext cx="6858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55841" y="620689"/>
            <a:ext cx="4345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SOFT LANDING</a:t>
            </a:r>
            <a:endParaRPr lang="pt-BR" sz="44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463818" y="1772816"/>
            <a:ext cx="7296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Intercâmbio de startups com suporte de infraestrutura, apoio institucional e acesso a mercados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Relação de parceria entre parques tecnológicos, aceleradoras, incubadoras de localidades distintas (do mesmo país ou de países diferentes)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11424" y="260648"/>
            <a:ext cx="2112235" cy="4392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7995" r="5263" b="41345"/>
          <a:stretch/>
        </p:blipFill>
        <p:spPr bwMode="auto">
          <a:xfrm rot="16200000">
            <a:off x="-398585" y="1551609"/>
            <a:ext cx="4652359" cy="154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ta em forma de U 7">
            <a:hlinkClick r:id="rId3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 em forma de U 1">
            <a:hlinkClick r:id="rId2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43036" y="764705"/>
            <a:ext cx="3193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latin typeface="Tw Cen MT Condensed Extra Bold" panose="020B0803020202020204" pitchFamily="34" charset="0"/>
              </a:rPr>
              <a:t>DEEP DIVE</a:t>
            </a:r>
            <a:endParaRPr lang="pt-BR" sz="4400" dirty="0">
              <a:latin typeface="Tw Cen MT Condensed Extra Bold" panose="020B0803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54456" b="9026"/>
          <a:stretch/>
        </p:blipFill>
        <p:spPr bwMode="auto">
          <a:xfrm>
            <a:off x="0" y="4042792"/>
            <a:ext cx="12192000" cy="281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19403" y="1772816"/>
            <a:ext cx="11041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Imersão em ecossistemas globais </a:t>
            </a:r>
            <a:r>
              <a:rPr lang="pt-BR" sz="3200" dirty="0"/>
              <a:t>sofisticados</a:t>
            </a:r>
            <a:r>
              <a:rPr lang="pt-BR" sz="2400" dirty="0" smtClean="0"/>
              <a:t> para </a:t>
            </a:r>
            <a:r>
              <a:rPr lang="pt-BR" sz="3200" dirty="0" smtClean="0"/>
              <a:t>aprimoramento dos modelos de negócios </a:t>
            </a:r>
            <a:r>
              <a:rPr lang="pt-BR" sz="2400" dirty="0" smtClean="0"/>
              <a:t>de </a:t>
            </a:r>
            <a:r>
              <a:rPr lang="pt-BR" sz="2400" dirty="0" err="1" smtClean="0"/>
              <a:t>start-ups</a:t>
            </a:r>
            <a:r>
              <a:rPr lang="pt-BR" sz="2400" dirty="0" smtClean="0"/>
              <a:t> com produtos e clientes (parceria APEX).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59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blipFill>
            <a:blip r:embed="rId2" cstate="print"/>
            <a:srcRect/>
            <a:stretch>
              <a:fillRect t="-185" r="-2949" b="18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Seta em forma de U 1">
            <a:hlinkClick r:id="rId3" action="ppaction://hlinksldjump"/>
          </p:cNvPr>
          <p:cNvSpPr/>
          <p:nvPr/>
        </p:nvSpPr>
        <p:spPr>
          <a:xfrm rot="5400000">
            <a:off x="238149" y="105024"/>
            <a:ext cx="288032" cy="433248"/>
          </a:xfrm>
          <a:prstGeom prst="utur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44363" y="404665"/>
            <a:ext cx="9908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chemeClr val="accent6">
                    <a:lumMod val="75000"/>
                  </a:schemeClr>
                </a:solidFill>
                <a:latin typeface="Tw Cen MT Condensed" panose="020B0606020104020203" pitchFamily="34" charset="0"/>
              </a:rPr>
              <a:t>OIL - OPEN INNOVATION LAB</a:t>
            </a:r>
            <a:endParaRPr lang="pt-BR" sz="4400" b="1" dirty="0">
              <a:solidFill>
                <a:schemeClr val="accent6">
                  <a:lumMod val="75000"/>
                </a:schemeClr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64107" y="1772817"/>
            <a:ext cx="9889099" cy="424116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spc="-5" dirty="0">
                <a:latin typeface="+mj-lt"/>
              </a:rPr>
              <a:t>Apropriação de Oportunidades  </a:t>
            </a:r>
            <a:r>
              <a:rPr lang="pt-BR" sz="2000" b="1" dirty="0">
                <a:latin typeface="+mj-lt"/>
              </a:rPr>
              <a:t>Globais e Locais de Inovação</a:t>
            </a:r>
            <a:r>
              <a:rPr lang="pt-BR" sz="2000" b="1" spc="-140" dirty="0">
                <a:latin typeface="+mj-lt"/>
              </a:rPr>
              <a:t> </a:t>
            </a:r>
            <a:r>
              <a:rPr lang="pt-BR" sz="2000" b="1" dirty="0">
                <a:latin typeface="+mj-lt"/>
              </a:rPr>
              <a:t>para  </a:t>
            </a:r>
            <a:r>
              <a:rPr lang="pt-BR" sz="2000" b="1" spc="-5" dirty="0">
                <a:latin typeface="+mj-lt"/>
              </a:rPr>
              <a:t>Desenvolvimento de Novos  </a:t>
            </a:r>
            <a:r>
              <a:rPr lang="pt-BR" sz="2000" b="1" spc="-5" dirty="0" smtClean="0">
                <a:latin typeface="+mj-lt"/>
              </a:rPr>
              <a:t>Produtos</a:t>
            </a:r>
          </a:p>
          <a:p>
            <a:endParaRPr lang="pt-BR" sz="2000" b="1" spc="-5" dirty="0">
              <a:latin typeface="+mj-lt"/>
            </a:endParaRPr>
          </a:p>
          <a:p>
            <a:r>
              <a:rPr lang="pt-BR" sz="2400" b="1" spc="-5" dirty="0" smtClean="0">
                <a:latin typeface="+mj-lt"/>
              </a:rPr>
              <a:t>3 Etapas: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spc="-5" dirty="0" smtClean="0">
                <a:latin typeface="+mj-lt"/>
              </a:rPr>
              <a:t>Ideação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spc="-5" dirty="0" smtClean="0">
                <a:latin typeface="+mj-lt"/>
              </a:rPr>
              <a:t>Prototipação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spc="-5" dirty="0" smtClean="0">
                <a:latin typeface="+mj-lt"/>
              </a:rPr>
              <a:t>MVP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spc="-5" dirty="0">
              <a:latin typeface="+mj-lt"/>
            </a:endParaRPr>
          </a:p>
          <a:p>
            <a:pPr marL="12700">
              <a:lnSpc>
                <a:spcPct val="100000"/>
              </a:lnSpc>
            </a:pPr>
            <a:r>
              <a:rPr lang="pt-BR" sz="2400" b="1" spc="-5" dirty="0">
                <a:latin typeface="+mj-lt"/>
                <a:cs typeface="Arial"/>
              </a:rPr>
              <a:t>Benefícios</a:t>
            </a:r>
            <a:endParaRPr lang="pt-BR" sz="2400" b="1" dirty="0">
              <a:latin typeface="+mj-lt"/>
              <a:cs typeface="Arial"/>
            </a:endParaRPr>
          </a:p>
          <a:p>
            <a:pPr marL="12700" marR="5080">
              <a:lnSpc>
                <a:spcPct val="102299"/>
              </a:lnSpc>
            </a:pPr>
            <a:r>
              <a:rPr lang="pt-BR" sz="2000" b="1" spc="35" dirty="0">
                <a:latin typeface="+mj-lt"/>
                <a:cs typeface="Arial"/>
              </a:rPr>
              <a:t>Oportunidades </a:t>
            </a:r>
            <a:r>
              <a:rPr lang="pt-BR" sz="2000" b="1" spc="70" dirty="0">
                <a:latin typeface="+mj-lt"/>
                <a:cs typeface="Arial"/>
              </a:rPr>
              <a:t>de </a:t>
            </a:r>
            <a:r>
              <a:rPr lang="pt-BR" sz="2000" b="1" spc="35" dirty="0">
                <a:latin typeface="+mj-lt"/>
                <a:cs typeface="Arial"/>
              </a:rPr>
              <a:t>Negócios  </a:t>
            </a:r>
            <a:endParaRPr lang="pt-BR" sz="2000" b="1" spc="35" dirty="0" smtClean="0">
              <a:latin typeface="+mj-lt"/>
              <a:cs typeface="Arial"/>
            </a:endParaRPr>
          </a:p>
          <a:p>
            <a:pPr marL="12700" marR="5080">
              <a:lnSpc>
                <a:spcPct val="102299"/>
              </a:lnSpc>
            </a:pPr>
            <a:r>
              <a:rPr lang="pt-BR" sz="2000" b="1" spc="15" dirty="0" smtClean="0">
                <a:latin typeface="+mj-lt"/>
                <a:cs typeface="Arial"/>
              </a:rPr>
              <a:t>Criação </a:t>
            </a:r>
            <a:r>
              <a:rPr lang="pt-BR" sz="2000" b="1" spc="70" dirty="0">
                <a:latin typeface="+mj-lt"/>
                <a:cs typeface="Arial"/>
              </a:rPr>
              <a:t>de </a:t>
            </a:r>
            <a:r>
              <a:rPr lang="pt-BR" sz="2000" b="1" spc="-5" dirty="0">
                <a:latin typeface="+mj-lt"/>
                <a:cs typeface="Arial"/>
              </a:rPr>
              <a:t>Novos </a:t>
            </a:r>
            <a:r>
              <a:rPr lang="pt-BR" sz="2000" b="1" spc="-15" dirty="0">
                <a:latin typeface="+mj-lt"/>
                <a:cs typeface="Arial"/>
              </a:rPr>
              <a:t>Produtos  </a:t>
            </a:r>
            <a:endParaRPr lang="pt-BR" sz="2000" b="1" spc="-15" dirty="0" smtClean="0">
              <a:latin typeface="+mj-lt"/>
              <a:cs typeface="Arial"/>
            </a:endParaRPr>
          </a:p>
          <a:p>
            <a:pPr marL="12700" marR="5080">
              <a:lnSpc>
                <a:spcPct val="102299"/>
              </a:lnSpc>
            </a:pPr>
            <a:r>
              <a:rPr lang="pt-BR" sz="2000" b="1" spc="-5" dirty="0" smtClean="0">
                <a:latin typeface="+mj-lt"/>
                <a:cs typeface="Arial"/>
              </a:rPr>
              <a:t>Entrada </a:t>
            </a:r>
            <a:r>
              <a:rPr lang="pt-BR" sz="2000" b="1" spc="-5" dirty="0">
                <a:latin typeface="+mj-lt"/>
                <a:cs typeface="Arial"/>
              </a:rPr>
              <a:t>em Novos</a:t>
            </a:r>
            <a:r>
              <a:rPr lang="pt-BR" sz="2000" b="1" spc="-55" dirty="0">
                <a:latin typeface="+mj-lt"/>
                <a:cs typeface="Arial"/>
              </a:rPr>
              <a:t> </a:t>
            </a:r>
            <a:r>
              <a:rPr lang="pt-BR" sz="2000" b="1" spc="25" dirty="0">
                <a:latin typeface="+mj-lt"/>
                <a:cs typeface="Arial"/>
              </a:rPr>
              <a:t>Mercados  </a:t>
            </a:r>
            <a:endParaRPr lang="pt-BR" sz="2000" b="1" spc="25" dirty="0" smtClean="0">
              <a:latin typeface="+mj-lt"/>
              <a:cs typeface="Arial"/>
            </a:endParaRPr>
          </a:p>
          <a:p>
            <a:pPr marL="12700" marR="5080">
              <a:lnSpc>
                <a:spcPct val="102299"/>
              </a:lnSpc>
            </a:pPr>
            <a:r>
              <a:rPr lang="pt-BR" sz="2000" b="1" spc="-5" dirty="0" smtClean="0">
                <a:latin typeface="+mj-lt"/>
                <a:cs typeface="Arial"/>
              </a:rPr>
              <a:t>Conexões </a:t>
            </a:r>
            <a:r>
              <a:rPr lang="pt-BR" sz="2000" b="1" spc="45" dirty="0">
                <a:latin typeface="+mj-lt"/>
                <a:cs typeface="Arial"/>
              </a:rPr>
              <a:t>com </a:t>
            </a:r>
            <a:r>
              <a:rPr lang="pt-BR" sz="2000" b="1" spc="15" dirty="0">
                <a:latin typeface="+mj-lt"/>
                <a:cs typeface="Arial"/>
              </a:rPr>
              <a:t>Grandes  </a:t>
            </a:r>
            <a:r>
              <a:rPr lang="pt-BR" sz="2000" b="1" spc="-15" dirty="0" smtClean="0">
                <a:latin typeface="+mj-lt"/>
                <a:cs typeface="Arial"/>
              </a:rPr>
              <a:t>Empresas</a:t>
            </a:r>
            <a:endParaRPr lang="pt-BR" sz="2000" b="1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1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2999656" cy="6858000"/>
            <a:chOff x="0" y="0"/>
            <a:chExt cx="2880000" cy="6858000"/>
          </a:xfrm>
        </p:grpSpPr>
        <p:sp>
          <p:nvSpPr>
            <p:cNvPr id="8" name="Retângulo 7"/>
            <p:cNvSpPr/>
            <p:nvPr/>
          </p:nvSpPr>
          <p:spPr>
            <a:xfrm>
              <a:off x="0" y="0"/>
              <a:ext cx="2880000" cy="685800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object 10"/>
            <p:cNvSpPr/>
            <p:nvPr/>
          </p:nvSpPr>
          <p:spPr>
            <a:xfrm>
              <a:off x="0" y="6506210"/>
              <a:ext cx="2880000" cy="35179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351484"/>
                  </a:moveTo>
                  <a:lnTo>
                    <a:pt x="0" y="0"/>
                  </a:lnTo>
                  <a:lnTo>
                    <a:pt x="3108183" y="0"/>
                  </a:lnTo>
                  <a:lnTo>
                    <a:pt x="3108183" y="351484"/>
                  </a:lnTo>
                  <a:lnTo>
                    <a:pt x="0" y="35148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4" name="Picture 2" descr="https://i.ytimg.com/vi/Mi5TEN5tF-g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6" y="0"/>
            <a:ext cx="9192344" cy="68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-96688" y="5856507"/>
            <a:ext cx="3168352" cy="10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 smtClean="0"/>
              <a:t>Grato!!</a:t>
            </a:r>
            <a:endParaRPr lang="pt-BR" sz="3600" dirty="0"/>
          </a:p>
          <a:p>
            <a:pPr algn="r"/>
            <a:r>
              <a:rPr lang="pt-BR" dirty="0" smtClean="0"/>
              <a:t>saboya@portodigital.org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14534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3060000" cy="6858000"/>
            <a:chOff x="0" y="0"/>
            <a:chExt cx="3024000" cy="6858000"/>
          </a:xfrm>
        </p:grpSpPr>
        <p:sp>
          <p:nvSpPr>
            <p:cNvPr id="5" name="Retângulo 4"/>
            <p:cNvSpPr/>
            <p:nvPr/>
          </p:nvSpPr>
          <p:spPr>
            <a:xfrm>
              <a:off x="0" y="0"/>
              <a:ext cx="3024000" cy="6525344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6" name="object 10"/>
            <p:cNvSpPr/>
            <p:nvPr/>
          </p:nvSpPr>
          <p:spPr>
            <a:xfrm>
              <a:off x="0" y="6522979"/>
              <a:ext cx="3024000" cy="335021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351484"/>
                  </a:moveTo>
                  <a:lnTo>
                    <a:pt x="0" y="0"/>
                  </a:lnTo>
                  <a:lnTo>
                    <a:pt x="3108183" y="0"/>
                  </a:lnTo>
                  <a:lnTo>
                    <a:pt x="3108183" y="351484"/>
                  </a:lnTo>
                  <a:lnTo>
                    <a:pt x="0" y="35148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12382" r="-1" b="13099"/>
          <a:stretch/>
        </p:blipFill>
        <p:spPr bwMode="auto">
          <a:xfrm>
            <a:off x="3086100" y="-6601"/>
            <a:ext cx="956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3836" y="513910"/>
            <a:ext cx="29523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4400" b="1" dirty="0" smtClean="0">
                <a:ea typeface="Tahoma" panose="020B0604030504040204" pitchFamily="34" charset="0"/>
                <a:cs typeface="Tahoma" panose="020B0604030504040204" pitchFamily="34" charset="0"/>
              </a:rPr>
              <a:t>O QUE É</a:t>
            </a:r>
          </a:p>
          <a:p>
            <a:pPr>
              <a:spcBef>
                <a:spcPts val="1200"/>
              </a:spcBef>
            </a:pPr>
            <a:endParaRPr lang="en-GB" sz="44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en-GB" sz="4400" dirty="0" smtClean="0">
                <a:ea typeface="Tahoma" panose="020B0604030504040204" pitchFamily="34" charset="0"/>
                <a:cs typeface="Tahoma" panose="020B0604030504040204" pitchFamily="34" charset="0"/>
              </a:rPr>
              <a:t>Um </a:t>
            </a:r>
            <a:r>
              <a:rPr lang="en-GB" sz="4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parque</a:t>
            </a:r>
            <a:r>
              <a:rPr lang="en-GB" sz="4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tecnológico</a:t>
            </a:r>
            <a:r>
              <a:rPr lang="en-GB" sz="4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b="1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urbano</a:t>
            </a:r>
            <a:r>
              <a:rPr lang="en-GB" sz="4400" dirty="0" smtClean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4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fundado</a:t>
            </a:r>
            <a:r>
              <a:rPr lang="en-GB" sz="4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GB" sz="4400" dirty="0" smtClean="0">
                <a:ea typeface="Tahoma" panose="020B0604030504040204" pitchFamily="34" charset="0"/>
                <a:cs typeface="Tahoma" panose="020B0604030504040204" pitchFamily="34" charset="0"/>
              </a:rPr>
              <a:t> 2000.</a:t>
            </a:r>
          </a:p>
        </p:txBody>
      </p:sp>
    </p:spTree>
    <p:extLst>
      <p:ext uri="{BB962C8B-B14F-4D97-AF65-F5344CB8AC3E}">
        <p14:creationId xmlns:p14="http://schemas.microsoft.com/office/powerpoint/2010/main" val="7520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75520" y="748436"/>
            <a:ext cx="36004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err="1" smtClean="0"/>
              <a:t>Criar</a:t>
            </a:r>
            <a:r>
              <a:rPr lang="en-US" sz="3200" dirty="0" smtClean="0"/>
              <a:t> um </a:t>
            </a:r>
            <a:r>
              <a:rPr lang="en-US" sz="4400" dirty="0" smtClean="0">
                <a:solidFill>
                  <a:srgbClr val="FFC000"/>
                </a:solidFill>
              </a:rPr>
              <a:t>cluster global</a:t>
            </a:r>
            <a:r>
              <a:rPr lang="en-US" sz="3200" dirty="0" smtClean="0"/>
              <a:t> de </a:t>
            </a:r>
            <a:r>
              <a:rPr lang="en-US" sz="3200" dirty="0" err="1" smtClean="0"/>
              <a:t>desenvolvimento</a:t>
            </a:r>
            <a:r>
              <a:rPr lang="en-US" sz="3200" dirty="0" smtClean="0"/>
              <a:t> de software e </a:t>
            </a:r>
            <a:r>
              <a:rPr lang="en-US" sz="3200" dirty="0" err="1" smtClean="0"/>
              <a:t>serviços</a:t>
            </a:r>
            <a:r>
              <a:rPr lang="en-US" sz="3200" dirty="0" smtClean="0"/>
              <a:t> </a:t>
            </a:r>
            <a:r>
              <a:rPr lang="en-US" sz="3200" dirty="0" err="1" smtClean="0"/>
              <a:t>baseados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TI. </a:t>
            </a:r>
          </a:p>
          <a:p>
            <a:pPr>
              <a:spcBef>
                <a:spcPts val="1200"/>
              </a:spcBef>
            </a:pPr>
            <a:endParaRPr lang="en-US" sz="3200" dirty="0" smtClean="0"/>
          </a:p>
          <a:p>
            <a:pPr>
              <a:spcBef>
                <a:spcPts val="1200"/>
              </a:spcBef>
            </a:pPr>
            <a:r>
              <a:rPr lang="en-US" sz="3200" dirty="0" err="1" smtClean="0"/>
              <a:t>Regenerar</a:t>
            </a:r>
            <a:r>
              <a:rPr lang="en-US" sz="3200" dirty="0" smtClean="0"/>
              <a:t> o </a:t>
            </a:r>
            <a:r>
              <a:rPr lang="en-US" sz="3200" dirty="0" err="1" smtClean="0"/>
              <a:t>tecido</a:t>
            </a:r>
            <a:r>
              <a:rPr lang="en-US" sz="3200" dirty="0" smtClean="0"/>
              <a:t> </a:t>
            </a:r>
            <a:r>
              <a:rPr lang="en-US" sz="4400" dirty="0" err="1" smtClean="0">
                <a:solidFill>
                  <a:srgbClr val="FFC000"/>
                </a:solidFill>
              </a:rPr>
              <a:t>urbano</a:t>
            </a:r>
            <a:r>
              <a:rPr lang="en-US" sz="3200" dirty="0" smtClean="0"/>
              <a:t> </a:t>
            </a:r>
            <a:r>
              <a:rPr lang="en-US" sz="3200" dirty="0" err="1" smtClean="0"/>
              <a:t>vazio</a:t>
            </a:r>
            <a:r>
              <a:rPr lang="en-US" sz="3200" dirty="0" smtClean="0"/>
              <a:t> e </a:t>
            </a:r>
            <a:r>
              <a:rPr lang="en-US" sz="3200" dirty="0" err="1" smtClean="0"/>
              <a:t>degradado</a:t>
            </a:r>
            <a:r>
              <a:rPr lang="en-US" sz="3200" dirty="0" smtClean="0"/>
              <a:t>. </a:t>
            </a:r>
            <a:endParaRPr lang="en-US" sz="4400" dirty="0">
              <a:solidFill>
                <a:srgbClr val="FFC00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0" y="-9922"/>
            <a:ext cx="1559496" cy="6858000"/>
            <a:chOff x="0" y="0"/>
            <a:chExt cx="2088000" cy="6858000"/>
          </a:xfrm>
        </p:grpSpPr>
        <p:sp>
          <p:nvSpPr>
            <p:cNvPr id="6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2088000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 rot="16200000">
            <a:off x="-1793031" y="2928938"/>
            <a:ext cx="5111750" cy="1143000"/>
          </a:xfrm>
        </p:spPr>
        <p:txBody>
          <a:bodyPr/>
          <a:lstStyle/>
          <a:p>
            <a:r>
              <a:rPr lang="pt-BR" b="1" dirty="0" smtClean="0">
                <a:latin typeface="+mn-lt"/>
                <a:cs typeface="Calibri" panose="020F0502020204030204" pitchFamily="34" charset="0"/>
              </a:rPr>
              <a:t>PROPÓSITO</a:t>
            </a:r>
            <a:endParaRPr lang="pt-BR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8956" r="32262" b="22413"/>
          <a:stretch/>
        </p:blipFill>
        <p:spPr bwMode="auto">
          <a:xfrm>
            <a:off x="5439122" y="0"/>
            <a:ext cx="6752878" cy="69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4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" r="22" b="40050"/>
          <a:stretch/>
        </p:blipFill>
        <p:spPr>
          <a:xfrm>
            <a:off x="2906436" y="-8334"/>
            <a:ext cx="9312694" cy="37440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2880000" cy="6858000"/>
            <a:chOff x="0" y="0"/>
            <a:chExt cx="2880000" cy="6858000"/>
          </a:xfrm>
        </p:grpSpPr>
        <p:sp>
          <p:nvSpPr>
            <p:cNvPr id="8" name="Retângulo 7"/>
            <p:cNvSpPr/>
            <p:nvPr/>
          </p:nvSpPr>
          <p:spPr>
            <a:xfrm>
              <a:off x="0" y="0"/>
              <a:ext cx="2880000" cy="685800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object 10"/>
            <p:cNvSpPr/>
            <p:nvPr/>
          </p:nvSpPr>
          <p:spPr>
            <a:xfrm>
              <a:off x="0" y="6506210"/>
              <a:ext cx="2880000" cy="35179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351484"/>
                  </a:moveTo>
                  <a:lnTo>
                    <a:pt x="0" y="0"/>
                  </a:lnTo>
                  <a:lnTo>
                    <a:pt x="3108183" y="0"/>
                  </a:lnTo>
                  <a:lnTo>
                    <a:pt x="3108183" y="351484"/>
                  </a:lnTo>
                  <a:lnTo>
                    <a:pt x="0" y="35148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Retângulo 3"/>
          <p:cNvSpPr/>
          <p:nvPr/>
        </p:nvSpPr>
        <p:spPr>
          <a:xfrm>
            <a:off x="3287688" y="-27384"/>
            <a:ext cx="89043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4000" dirty="0" err="1" smtClean="0">
                <a:solidFill>
                  <a:srgbClr val="FFC000"/>
                </a:solidFill>
              </a:rPr>
              <a:t>Inovação</a:t>
            </a:r>
            <a:r>
              <a:rPr lang="en-GB" sz="3200" dirty="0" smtClean="0">
                <a:solidFill>
                  <a:srgbClr val="E07622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e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 smtClean="0">
                <a:solidFill>
                  <a:srgbClr val="FFC000"/>
                </a:solidFill>
              </a:rPr>
              <a:t>empreendedorismo</a:t>
            </a:r>
            <a:r>
              <a:rPr lang="en-GB" sz="3200" dirty="0" smtClean="0">
                <a:solidFill>
                  <a:srgbClr val="E07622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como</a:t>
            </a:r>
            <a:r>
              <a:rPr lang="en-GB" sz="3200" dirty="0" smtClean="0">
                <a:solidFill>
                  <a:schemeClr val="bg1"/>
                </a:solidFill>
              </a:rPr>
              <a:t> base </a:t>
            </a:r>
            <a:r>
              <a:rPr lang="en-GB" sz="3200" dirty="0" err="1" smtClean="0">
                <a:solidFill>
                  <a:schemeClr val="bg1"/>
                </a:solidFill>
              </a:rPr>
              <a:t>para</a:t>
            </a:r>
            <a:r>
              <a:rPr lang="en-GB" sz="3200" dirty="0" smtClean="0">
                <a:solidFill>
                  <a:schemeClr val="bg1"/>
                </a:solidFill>
              </a:rPr>
              <a:t> o </a:t>
            </a:r>
            <a:r>
              <a:rPr lang="en-GB" sz="3200" dirty="0" err="1" smtClean="0">
                <a:solidFill>
                  <a:schemeClr val="bg1"/>
                </a:solidFill>
              </a:rPr>
              <a:t>desenvolvimento</a:t>
            </a:r>
            <a:r>
              <a:rPr lang="en-GB" sz="3200" dirty="0" smtClean="0">
                <a:solidFill>
                  <a:schemeClr val="bg1"/>
                </a:solidFill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GB" sz="4000" dirty="0" err="1" smtClean="0">
                <a:solidFill>
                  <a:srgbClr val="FFC000"/>
                </a:solidFill>
              </a:rPr>
              <a:t>Interação</a:t>
            </a:r>
            <a:r>
              <a:rPr lang="en-GB" sz="3200" dirty="0" smtClean="0">
                <a:solidFill>
                  <a:schemeClr val="bg1"/>
                </a:solidFill>
              </a:rPr>
              <a:t> entre </a:t>
            </a:r>
            <a:r>
              <a:rPr lang="en-GB" sz="3200" dirty="0" err="1" smtClean="0">
                <a:solidFill>
                  <a:schemeClr val="bg1"/>
                </a:solidFill>
              </a:rPr>
              <a:t>governo-universidade-mercado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para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 smtClean="0">
                <a:solidFill>
                  <a:srgbClr val="FFC000"/>
                </a:solidFill>
              </a:rPr>
              <a:t>gerar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dinâmicas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mais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 smtClean="0">
                <a:solidFill>
                  <a:srgbClr val="FFC000"/>
                </a:solidFill>
              </a:rPr>
              <a:t>inovadoras</a:t>
            </a:r>
            <a:r>
              <a:rPr lang="en-GB" sz="3200" dirty="0" smtClean="0">
                <a:solidFill>
                  <a:schemeClr val="bg1"/>
                </a:solidFill>
              </a:rPr>
              <a:t> e </a:t>
            </a:r>
            <a:r>
              <a:rPr lang="en-GB" sz="4000" dirty="0" err="1" smtClean="0">
                <a:solidFill>
                  <a:srgbClr val="FFC000"/>
                </a:solidFill>
              </a:rPr>
              <a:t>produtivas</a:t>
            </a:r>
            <a:r>
              <a:rPr lang="en-GB" sz="3200" dirty="0" smtClean="0">
                <a:solidFill>
                  <a:schemeClr val="bg1"/>
                </a:solidFill>
              </a:rPr>
              <a:t> e </a:t>
            </a:r>
            <a:r>
              <a:rPr lang="en-GB" sz="3200" dirty="0" err="1" smtClean="0">
                <a:solidFill>
                  <a:schemeClr val="bg1"/>
                </a:solidFill>
              </a:rPr>
              <a:t>uma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 smtClean="0">
                <a:solidFill>
                  <a:srgbClr val="FFC000"/>
                </a:solidFill>
              </a:rPr>
              <a:t>governança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sólida</a:t>
            </a:r>
            <a:r>
              <a:rPr lang="en-GB" sz="3200" dirty="0" smtClean="0">
                <a:solidFill>
                  <a:schemeClr val="bg1"/>
                </a:solidFill>
              </a:rPr>
              <a:t>. </a:t>
            </a:r>
            <a:endParaRPr lang="en-GB" sz="4000" dirty="0">
              <a:solidFill>
                <a:srgbClr val="E07622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5400" y="548680"/>
            <a:ext cx="1723549" cy="56880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b="1" dirty="0" smtClean="0"/>
              <a:t>MODELO CONCEITUAL</a:t>
            </a:r>
            <a:endParaRPr lang="en-US" sz="4400" b="1" dirty="0"/>
          </a:p>
          <a:p>
            <a:r>
              <a:rPr lang="en-US" sz="2800" dirty="0" err="1" smtClean="0"/>
              <a:t>Sistemas</a:t>
            </a:r>
            <a:r>
              <a:rPr lang="en-US" sz="2800" dirty="0" smtClean="0"/>
              <a:t> </a:t>
            </a:r>
            <a:r>
              <a:rPr lang="en-US" sz="2800" dirty="0" err="1" smtClean="0"/>
              <a:t>Locais</a:t>
            </a:r>
            <a:r>
              <a:rPr lang="en-US" sz="2800" dirty="0" smtClean="0"/>
              <a:t> de </a:t>
            </a:r>
            <a:r>
              <a:rPr lang="en-US" sz="2800" dirty="0" err="1" smtClean="0"/>
              <a:t>Inovação</a:t>
            </a:r>
            <a:r>
              <a:rPr lang="en-US" sz="2800" dirty="0" smtClean="0"/>
              <a:t> </a:t>
            </a:r>
            <a:r>
              <a:rPr lang="en-US" sz="2800" dirty="0"/>
              <a:t>+ </a:t>
            </a:r>
            <a:r>
              <a:rPr lang="en-US" sz="2800" dirty="0" err="1" smtClean="0"/>
              <a:t>Hélice</a:t>
            </a:r>
            <a:r>
              <a:rPr lang="en-US" sz="2800" dirty="0" smtClean="0"/>
              <a:t> </a:t>
            </a:r>
            <a:r>
              <a:rPr lang="en-US" sz="2800" dirty="0" err="1" smtClean="0"/>
              <a:t>Tripla</a:t>
            </a:r>
            <a:endParaRPr 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/>
          <a:stretch/>
        </p:blipFill>
        <p:spPr>
          <a:xfrm>
            <a:off x="2906435" y="3763247"/>
            <a:ext cx="4624869" cy="3096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63" y="3765176"/>
            <a:ext cx="4644001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2495600" cy="6858000"/>
          </a:xfrm>
          <a:prstGeom prst="rect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bject 11"/>
          <p:cNvSpPr/>
          <p:nvPr/>
        </p:nvSpPr>
        <p:spPr>
          <a:xfrm>
            <a:off x="0" y="6506210"/>
            <a:ext cx="2495600" cy="351790"/>
          </a:xfrm>
          <a:custGeom>
            <a:avLst/>
            <a:gdLst/>
            <a:ahLst/>
            <a:cxnLst/>
            <a:rect l="l" t="t" r="r" b="b"/>
            <a:pathLst>
              <a:path w="3374390" h="351790">
                <a:moveTo>
                  <a:pt x="0" y="0"/>
                </a:moveTo>
                <a:lnTo>
                  <a:pt x="3373770" y="0"/>
                </a:lnTo>
                <a:lnTo>
                  <a:pt x="3373770" y="351484"/>
                </a:lnTo>
                <a:lnTo>
                  <a:pt x="0" y="351484"/>
                </a:lnTo>
                <a:lnTo>
                  <a:pt x="0" y="0"/>
                </a:lnTo>
                <a:close/>
              </a:path>
            </a:pathLst>
          </a:custGeom>
          <a:solidFill>
            <a:srgbClr val="FD0E0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24543" r="6857" b="46572"/>
          <a:stretch/>
        </p:blipFill>
        <p:spPr bwMode="auto">
          <a:xfrm>
            <a:off x="2495550" y="3981450"/>
            <a:ext cx="9721130" cy="28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639616" y="128240"/>
            <a:ext cx="9552384" cy="3785652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 err="1" smtClean="0"/>
              <a:t>Crise</a:t>
            </a:r>
            <a:r>
              <a:rPr lang="en-US" sz="2400" dirty="0" smtClean="0"/>
              <a:t> dos </a:t>
            </a:r>
            <a:r>
              <a:rPr lang="en-US" sz="2400" dirty="0" err="1" smtClean="0"/>
              <a:t>anos</a:t>
            </a:r>
            <a:r>
              <a:rPr lang="en-US" sz="2400" dirty="0" smtClean="0"/>
              <a:t> 90, forte </a:t>
            </a:r>
            <a:r>
              <a:rPr lang="en-US" sz="3200" dirty="0" err="1" smtClean="0">
                <a:solidFill>
                  <a:srgbClr val="E07622"/>
                </a:solidFill>
              </a:rPr>
              <a:t>decadência</a:t>
            </a:r>
            <a:r>
              <a:rPr lang="en-US" sz="3200" dirty="0" smtClean="0">
                <a:solidFill>
                  <a:srgbClr val="E07622"/>
                </a:solidFill>
              </a:rPr>
              <a:t> da </a:t>
            </a:r>
            <a:r>
              <a:rPr lang="en-US" sz="3200" dirty="0" err="1" smtClean="0">
                <a:solidFill>
                  <a:srgbClr val="E07622"/>
                </a:solidFill>
              </a:rPr>
              <a:t>cidade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E07622"/>
                </a:solidFill>
              </a:rPr>
              <a:t>Brain drain </a:t>
            </a:r>
            <a:r>
              <a:rPr lang="en-US" sz="2400" dirty="0" smtClean="0"/>
              <a:t>(para São </a:t>
            </a:r>
            <a:r>
              <a:rPr lang="en-US" sz="2400" dirty="0"/>
              <a:t>Paulo, Rio de </a:t>
            </a:r>
            <a:r>
              <a:rPr lang="en-US" sz="2400" dirty="0" smtClean="0"/>
              <a:t>Janeiro e exterior).</a:t>
            </a:r>
            <a:endParaRPr lang="en-US" sz="24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07622"/>
                </a:solidFill>
              </a:rPr>
              <a:t>Mindset </a:t>
            </a:r>
            <a:r>
              <a:rPr lang="en-US" sz="3200" dirty="0" err="1" smtClean="0">
                <a:solidFill>
                  <a:srgbClr val="E07622"/>
                </a:solidFill>
              </a:rPr>
              <a:t>convencional</a:t>
            </a:r>
            <a:r>
              <a:rPr lang="en-US" sz="3200" dirty="0" smtClean="0">
                <a:solidFill>
                  <a:srgbClr val="E07622"/>
                </a:solidFill>
              </a:rPr>
              <a:t> das </a:t>
            </a:r>
            <a:r>
              <a:rPr lang="en-US" sz="3200" dirty="0" err="1" smtClean="0">
                <a:solidFill>
                  <a:srgbClr val="E07622"/>
                </a:solidFill>
              </a:rPr>
              <a:t>lideranças</a:t>
            </a:r>
            <a:r>
              <a:rPr lang="en-US" sz="3200" dirty="0" smtClean="0">
                <a:solidFill>
                  <a:srgbClr val="E07622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 smtClean="0"/>
              <a:t>foco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indústria</a:t>
            </a:r>
            <a:r>
              <a:rPr lang="en-US" sz="2400" dirty="0" smtClean="0"/>
              <a:t>, </a:t>
            </a:r>
            <a:r>
              <a:rPr lang="en-US" sz="2400" dirty="0" err="1" smtClean="0"/>
              <a:t>comércio</a:t>
            </a:r>
            <a:r>
              <a:rPr lang="en-US" sz="2400" dirty="0" smtClean="0"/>
              <a:t> e </a:t>
            </a:r>
            <a:r>
              <a:rPr lang="en-US" sz="2400" dirty="0" err="1" smtClean="0"/>
              <a:t>turismo</a:t>
            </a:r>
            <a:r>
              <a:rPr lang="en-US" sz="2400" dirty="0" smtClean="0"/>
              <a:t>).</a:t>
            </a:r>
            <a:endParaRPr lang="en-US" sz="24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E07622"/>
                </a:solidFill>
              </a:rPr>
              <a:t>Baixa</a:t>
            </a:r>
            <a:r>
              <a:rPr lang="en-US" sz="3200" dirty="0" smtClean="0">
                <a:solidFill>
                  <a:srgbClr val="E07622"/>
                </a:solidFill>
              </a:rPr>
              <a:t> </a:t>
            </a:r>
            <a:r>
              <a:rPr lang="en-US" sz="3200" dirty="0" err="1" smtClean="0">
                <a:solidFill>
                  <a:srgbClr val="E07622"/>
                </a:solidFill>
              </a:rPr>
              <a:t>disponibilidade</a:t>
            </a:r>
            <a:r>
              <a:rPr lang="en-US" sz="3200" dirty="0" smtClean="0">
                <a:solidFill>
                  <a:srgbClr val="E07622"/>
                </a:solidFill>
              </a:rPr>
              <a:t> de </a:t>
            </a:r>
            <a:r>
              <a:rPr lang="en-US" sz="3200" dirty="0" err="1" smtClean="0">
                <a:solidFill>
                  <a:srgbClr val="E07622"/>
                </a:solidFill>
              </a:rPr>
              <a:t>espaço</a:t>
            </a:r>
            <a:r>
              <a:rPr lang="en-US" sz="3200" dirty="0" smtClean="0">
                <a:solidFill>
                  <a:srgbClr val="E07622"/>
                </a:solidFill>
              </a:rPr>
              <a:t> </a:t>
            </a:r>
            <a:r>
              <a:rPr lang="en-US" sz="3200" dirty="0" err="1" smtClean="0">
                <a:solidFill>
                  <a:srgbClr val="E07622"/>
                </a:solidFill>
              </a:rPr>
              <a:t>urbano</a:t>
            </a:r>
            <a:r>
              <a:rPr lang="en-US" sz="2400" dirty="0" smtClean="0"/>
              <a:t>, </a:t>
            </a:r>
            <a:r>
              <a:rPr lang="en-US" sz="2400" dirty="0" err="1" smtClean="0"/>
              <a:t>exigido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atividades</a:t>
            </a:r>
            <a:r>
              <a:rPr lang="en-US" sz="2400" dirty="0" smtClean="0"/>
              <a:t> </a:t>
            </a:r>
            <a:r>
              <a:rPr lang="en-US" sz="2400" dirty="0" err="1" smtClean="0"/>
              <a:t>tradicionais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são</a:t>
            </a:r>
            <a:r>
              <a:rPr lang="en-US" sz="2400" dirty="0" smtClean="0"/>
              <a:t> </a:t>
            </a:r>
            <a:r>
              <a:rPr lang="en-US" sz="2400" dirty="0" err="1" smtClean="0"/>
              <a:t>intensivas</a:t>
            </a:r>
            <a:r>
              <a:rPr lang="en-US" sz="2400" dirty="0" smtClean="0"/>
              <a:t> 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espaço</a:t>
            </a:r>
            <a:r>
              <a:rPr lang="en-US" sz="2400" dirty="0" smtClean="0"/>
              <a:t> </a:t>
            </a:r>
            <a:r>
              <a:rPr lang="en-US" sz="2400" dirty="0" err="1" smtClean="0"/>
              <a:t>físico</a:t>
            </a:r>
            <a:r>
              <a:rPr lang="en-US" sz="2400" dirty="0" smtClean="0"/>
              <a:t>:</a:t>
            </a:r>
            <a:endParaRPr lang="en-US" sz="2400" dirty="0"/>
          </a:p>
          <a:p>
            <a:pPr marL="1030630" lvl="1">
              <a:spcBef>
                <a:spcPts val="1200"/>
              </a:spcBef>
            </a:pPr>
            <a:r>
              <a:rPr lang="en-US" sz="2400" i="1" dirty="0" smtClean="0"/>
              <a:t>[</a:t>
            </a:r>
            <a:r>
              <a:rPr lang="en-US" sz="2400" i="1" dirty="0" err="1" smtClean="0"/>
              <a:t>apenas</a:t>
            </a:r>
            <a:r>
              <a:rPr lang="en-US" sz="2400" i="1" dirty="0" smtClean="0"/>
              <a:t> 250 km² / 1.6 </a:t>
            </a:r>
            <a:r>
              <a:rPr lang="en-US" sz="2400" i="1" dirty="0" err="1" smtClean="0"/>
              <a:t>milhões</a:t>
            </a:r>
            <a:r>
              <a:rPr lang="en-US" sz="2400" i="1" dirty="0" smtClean="0"/>
              <a:t> de </a:t>
            </a:r>
            <a:r>
              <a:rPr lang="en-US" sz="2400" i="1" dirty="0" err="1" smtClean="0"/>
              <a:t>habitantes</a:t>
            </a:r>
            <a:r>
              <a:rPr lang="en-US" sz="2400" i="1" dirty="0" smtClean="0"/>
              <a:t>]</a:t>
            </a:r>
            <a:endParaRPr lang="en-US" sz="2400" i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43558" y="944538"/>
            <a:ext cx="2215991" cy="50045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CONTEXTO (Anos 90)</a:t>
            </a:r>
            <a:endParaRPr lang="pt-BR" sz="4400" b="1" dirty="0"/>
          </a:p>
          <a:p>
            <a:r>
              <a:rPr lang="pt-BR" sz="4400" dirty="0" smtClean="0">
                <a:solidFill>
                  <a:schemeClr val="bg1"/>
                </a:solidFill>
              </a:rPr>
              <a:t>[-] Fatores Negativos</a:t>
            </a:r>
            <a:endParaRPr lang="pt-BR" sz="4400" dirty="0">
              <a:solidFill>
                <a:schemeClr val="bg1"/>
              </a:solidFill>
            </a:endParaRPr>
          </a:p>
          <a:p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826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55640" y="225797"/>
            <a:ext cx="396044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err="1" smtClean="0"/>
              <a:t>Apesar</a:t>
            </a:r>
            <a:r>
              <a:rPr lang="en-US" sz="2800" dirty="0" smtClean="0"/>
              <a:t> disso, Recife </a:t>
            </a:r>
            <a:r>
              <a:rPr lang="en-US" sz="2800" dirty="0" err="1" smtClean="0"/>
              <a:t>tinha</a:t>
            </a:r>
            <a:r>
              <a:rPr lang="en-US" sz="2800" dirty="0" smtClean="0"/>
              <a:t>:</a:t>
            </a:r>
            <a:endParaRPr lang="en-US" sz="2800" dirty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 err="1" smtClean="0"/>
              <a:t>Excelência</a:t>
            </a:r>
            <a:r>
              <a:rPr lang="en-US" sz="2800" dirty="0" smtClean="0"/>
              <a:t> </a:t>
            </a:r>
            <a:r>
              <a:rPr lang="en-US" sz="2800" dirty="0" err="1" smtClean="0"/>
              <a:t>universitária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Informática</a:t>
            </a:r>
            <a:r>
              <a:rPr lang="en-US" sz="2800" dirty="0" smtClean="0"/>
              <a:t> e </a:t>
            </a:r>
            <a:r>
              <a:rPr lang="en-US" sz="2800" dirty="0" err="1" smtClean="0"/>
              <a:t>Ciência</a:t>
            </a:r>
            <a:r>
              <a:rPr lang="en-US" sz="2800" dirty="0" smtClean="0"/>
              <a:t> da </a:t>
            </a:r>
            <a:r>
              <a:rPr lang="en-US" sz="2800" dirty="0" err="1" smtClean="0"/>
              <a:t>Computação</a:t>
            </a:r>
            <a:r>
              <a:rPr lang="en-US" sz="2800" dirty="0" smtClean="0"/>
              <a:t>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 err="1" smtClean="0"/>
              <a:t>Capacidade</a:t>
            </a:r>
            <a:r>
              <a:rPr lang="en-US" sz="2800" dirty="0" smtClean="0"/>
              <a:t> </a:t>
            </a:r>
            <a:r>
              <a:rPr lang="en-US" sz="2800" dirty="0" err="1" smtClean="0"/>
              <a:t>empresarial</a:t>
            </a:r>
            <a:r>
              <a:rPr lang="en-US" sz="2800" dirty="0" smtClean="0"/>
              <a:t> e </a:t>
            </a:r>
            <a:r>
              <a:rPr lang="en-US" sz="2800" dirty="0" err="1" smtClean="0"/>
              <a:t>potencial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serviços</a:t>
            </a:r>
            <a:r>
              <a:rPr lang="en-US" sz="2800" dirty="0" smtClean="0"/>
              <a:t> </a:t>
            </a:r>
            <a:r>
              <a:rPr lang="en-US" sz="2800" dirty="0" err="1" smtClean="0"/>
              <a:t>modernos</a:t>
            </a:r>
            <a:r>
              <a:rPr lang="en-US" sz="2800" dirty="0" smtClean="0"/>
              <a:t>.</a:t>
            </a:r>
            <a:endParaRPr lang="en-US" sz="2800" dirty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 err="1" smtClean="0"/>
              <a:t>Políticas</a:t>
            </a:r>
            <a:r>
              <a:rPr lang="en-US" sz="2800" dirty="0" smtClean="0"/>
              <a:t> </a:t>
            </a:r>
            <a:r>
              <a:rPr lang="en-US" sz="2800" dirty="0" err="1" smtClean="0"/>
              <a:t>públicas</a:t>
            </a:r>
            <a:r>
              <a:rPr lang="en-US" sz="2800" dirty="0" smtClean="0"/>
              <a:t> </a:t>
            </a:r>
            <a:r>
              <a:rPr lang="en-US" sz="2800" dirty="0" err="1" smtClean="0"/>
              <a:t>voltadas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serviços</a:t>
            </a:r>
            <a:r>
              <a:rPr lang="en-US" sz="2800" dirty="0" smtClean="0"/>
              <a:t> </a:t>
            </a:r>
            <a:r>
              <a:rPr lang="en-US" sz="2800" dirty="0" err="1" smtClean="0"/>
              <a:t>intensivos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TIC.</a:t>
            </a:r>
            <a:endParaRPr lang="en-US" sz="2800" dirty="0"/>
          </a:p>
        </p:txBody>
      </p:sp>
      <p:grpSp>
        <p:nvGrpSpPr>
          <p:cNvPr id="2" name="Grupo 1"/>
          <p:cNvGrpSpPr/>
          <p:nvPr/>
        </p:nvGrpSpPr>
        <p:grpSpPr>
          <a:xfrm>
            <a:off x="0" y="0"/>
            <a:ext cx="2423592" cy="6858000"/>
            <a:chOff x="0" y="0"/>
            <a:chExt cx="2880000" cy="6858000"/>
          </a:xfrm>
        </p:grpSpPr>
        <p:sp>
          <p:nvSpPr>
            <p:cNvPr id="11" name="Retângulo 10"/>
            <p:cNvSpPr/>
            <p:nvPr/>
          </p:nvSpPr>
          <p:spPr>
            <a:xfrm>
              <a:off x="0" y="0"/>
              <a:ext cx="2880000" cy="685800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object 10"/>
            <p:cNvSpPr/>
            <p:nvPr/>
          </p:nvSpPr>
          <p:spPr>
            <a:xfrm>
              <a:off x="0" y="6506210"/>
              <a:ext cx="2880000" cy="35179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351484"/>
                  </a:moveTo>
                  <a:lnTo>
                    <a:pt x="0" y="0"/>
                  </a:lnTo>
                  <a:lnTo>
                    <a:pt x="3108183" y="0"/>
                  </a:lnTo>
                  <a:lnTo>
                    <a:pt x="3108183" y="351484"/>
                  </a:lnTo>
                  <a:lnTo>
                    <a:pt x="0" y="35148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443558" y="944538"/>
            <a:ext cx="2031325" cy="50045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000" b="1" dirty="0" smtClean="0"/>
              <a:t>CONTEXTO (Anos 90)</a:t>
            </a:r>
            <a:endParaRPr lang="pt-BR" sz="4000" b="1" dirty="0"/>
          </a:p>
          <a:p>
            <a:r>
              <a:rPr lang="pt-BR" sz="4000" dirty="0" smtClean="0"/>
              <a:t>[+] Fatores Positivos</a:t>
            </a:r>
            <a:endParaRPr lang="pt-BR" sz="4000" dirty="0"/>
          </a:p>
          <a:p>
            <a:endParaRPr lang="pt-BR" sz="4000" dirty="0"/>
          </a:p>
        </p:txBody>
      </p:sp>
      <p:pic>
        <p:nvPicPr>
          <p:cNvPr id="8" name="Picture 8" descr="bandepe 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3076" y="0"/>
            <a:ext cx="459360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5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/>
          <a:stretch/>
        </p:blipFill>
        <p:spPr>
          <a:xfrm>
            <a:off x="2304056" y="0"/>
            <a:ext cx="9887944" cy="6841232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0"/>
            <a:ext cx="2266950" cy="6858000"/>
            <a:chOff x="0" y="0"/>
            <a:chExt cx="2088000" cy="6858000"/>
          </a:xfrm>
        </p:grpSpPr>
        <p:sp>
          <p:nvSpPr>
            <p:cNvPr id="8" name="object 12"/>
            <p:cNvSpPr/>
            <p:nvPr/>
          </p:nvSpPr>
          <p:spPr>
            <a:xfrm>
              <a:off x="0" y="5778000"/>
              <a:ext cx="2088000" cy="1080000"/>
            </a:xfrm>
            <a:custGeom>
              <a:avLst/>
              <a:gdLst/>
              <a:ahLst/>
              <a:cxnLst/>
              <a:rect l="l" t="t" r="r" b="b"/>
              <a:pathLst>
                <a:path w="3108325" h="351790">
                  <a:moveTo>
                    <a:pt x="0" y="0"/>
                  </a:moveTo>
                  <a:lnTo>
                    <a:pt x="3108234" y="0"/>
                  </a:lnTo>
                  <a:lnTo>
                    <a:pt x="3108234" y="351484"/>
                  </a:lnTo>
                  <a:lnTo>
                    <a:pt x="0" y="35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0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0" y="0"/>
              <a:ext cx="2088000" cy="6453336"/>
            </a:xfrm>
            <a:prstGeom prst="rect">
              <a:avLst/>
            </a:prstGeom>
            <a:solidFill>
              <a:srgbClr val="FFC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2999656" y="2491730"/>
            <a:ext cx="619268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4000" dirty="0" smtClean="0">
                <a:solidFill>
                  <a:schemeClr val="bg1"/>
                </a:solidFill>
              </a:rPr>
              <a:t>Desenvolver um projeto global de inovação e empreendedorismo em uma </a:t>
            </a:r>
            <a:r>
              <a:rPr lang="pt-BR" sz="5400" dirty="0" smtClean="0">
                <a:solidFill>
                  <a:srgbClr val="E07622"/>
                </a:solidFill>
              </a:rPr>
              <a:t>região periférica </a:t>
            </a:r>
            <a:r>
              <a:rPr lang="pt-BR" sz="4000" dirty="0" smtClean="0">
                <a:solidFill>
                  <a:schemeClr val="bg1"/>
                </a:solidFill>
              </a:rPr>
              <a:t>de um país periférico.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5400" y="1412776"/>
            <a:ext cx="861774" cy="43924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4400" b="1" dirty="0" smtClean="0"/>
              <a:t>O DESAFIO</a:t>
            </a:r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22478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12811</TotalTime>
  <Words>1167</Words>
  <Application>Microsoft Office PowerPoint</Application>
  <PresentationFormat>Personalizar</PresentationFormat>
  <Paragraphs>227</Paragraphs>
  <Slides>34</Slides>
  <Notes>3</Notes>
  <HiddenSlides>10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36" baseType="lpstr">
      <vt:lpstr>Tema do Office</vt:lpstr>
      <vt:lpstr>Personalizar design</vt:lpstr>
      <vt:lpstr>Apresentação do PowerPoint</vt:lpstr>
      <vt:lpstr>Apresentação do PowerPoint</vt:lpstr>
      <vt:lpstr>O LUGAR O centro histórico da cidade         (171 ha.)</vt:lpstr>
      <vt:lpstr>Apresentação do PowerPoint</vt:lpstr>
      <vt:lpstr>PROPÓSITO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RECONHECIMENTOS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Sampaio</dc:creator>
  <cp:lastModifiedBy>Francisco Saboya</cp:lastModifiedBy>
  <cp:revision>388</cp:revision>
  <dcterms:created xsi:type="dcterms:W3CDTF">2015-11-25T13:40:42Z</dcterms:created>
  <dcterms:modified xsi:type="dcterms:W3CDTF">2018-11-07T11:16:06Z</dcterms:modified>
</cp:coreProperties>
</file>