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384" r:id="rId2"/>
    <p:sldId id="312" r:id="rId3"/>
    <p:sldId id="358" r:id="rId4"/>
    <p:sldId id="313" r:id="rId5"/>
    <p:sldId id="362" r:id="rId6"/>
    <p:sldId id="366" r:id="rId7"/>
    <p:sldId id="369" r:id="rId8"/>
    <p:sldId id="371" r:id="rId9"/>
    <p:sldId id="314" r:id="rId10"/>
    <p:sldId id="364" r:id="rId11"/>
    <p:sldId id="315" r:id="rId12"/>
    <p:sldId id="320" r:id="rId13"/>
    <p:sldId id="319" r:id="rId14"/>
    <p:sldId id="318" r:id="rId15"/>
    <p:sldId id="321" r:id="rId16"/>
    <p:sldId id="317" r:id="rId17"/>
    <p:sldId id="347" r:id="rId18"/>
    <p:sldId id="316" r:id="rId19"/>
    <p:sldId id="363" r:id="rId20"/>
    <p:sldId id="365" r:id="rId21"/>
    <p:sldId id="367" r:id="rId22"/>
    <p:sldId id="372" r:id="rId23"/>
    <p:sldId id="376" r:id="rId24"/>
    <p:sldId id="375" r:id="rId25"/>
    <p:sldId id="377" r:id="rId26"/>
    <p:sldId id="378" r:id="rId27"/>
    <p:sldId id="379" r:id="rId28"/>
    <p:sldId id="380" r:id="rId29"/>
    <p:sldId id="381" r:id="rId30"/>
    <p:sldId id="382" r:id="rId31"/>
    <p:sldId id="383" r:id="rId32"/>
    <p:sldId id="322" r:id="rId33"/>
    <p:sldId id="357" r:id="rId34"/>
    <p:sldId id="324" r:id="rId35"/>
    <p:sldId id="348" r:id="rId36"/>
    <p:sldId id="327" r:id="rId37"/>
    <p:sldId id="349" r:id="rId38"/>
    <p:sldId id="350" r:id="rId39"/>
    <p:sldId id="353" r:id="rId40"/>
    <p:sldId id="352" r:id="rId41"/>
    <p:sldId id="331" r:id="rId42"/>
    <p:sldId id="328" r:id="rId43"/>
    <p:sldId id="326" r:id="rId44"/>
    <p:sldId id="325" r:id="rId45"/>
    <p:sldId id="330" r:id="rId46"/>
    <p:sldId id="356" r:id="rId47"/>
    <p:sldId id="355" r:id="rId48"/>
    <p:sldId id="354" r:id="rId49"/>
    <p:sldId id="359" r:id="rId50"/>
    <p:sldId id="388" r:id="rId51"/>
    <p:sldId id="386" r:id="rId52"/>
    <p:sldId id="385" r:id="rId53"/>
    <p:sldId id="387" r:id="rId5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142"/>
    <a:srgbClr val="6CCFF6"/>
    <a:srgbClr val="1F4E79"/>
    <a:srgbClr val="005288"/>
    <a:srgbClr val="4359A1"/>
    <a:srgbClr val="1E2CB2"/>
    <a:srgbClr val="934D14"/>
    <a:srgbClr val="EF40CB"/>
    <a:srgbClr val="B74EA8"/>
    <a:srgbClr val="9419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14" autoAdjust="0"/>
    <p:restoredTop sz="94660"/>
  </p:normalViewPr>
  <p:slideViewPr>
    <p:cSldViewPr snapToGrid="0">
      <p:cViewPr varScale="1">
        <p:scale>
          <a:sx n="63" d="100"/>
          <a:sy n="63" d="100"/>
        </p:scale>
        <p:origin x="9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31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F9993A-8374-4B06-9435-07F1DAA86DB6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5A2E03A7-1F67-4F3C-A69F-FD102B758670}">
      <dgm:prSet phldrT="[Texto]" custT="1"/>
      <dgm:spPr>
        <a:xfrm>
          <a:off x="2620207" y="2339"/>
          <a:ext cx="2703238" cy="870257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t-BR" sz="1050" dirty="0">
              <a:solidFill>
                <a:sysClr val="window" lastClr="FFFFFF"/>
              </a:solidFill>
              <a:latin typeface="+mj-lt"/>
              <a:ea typeface="+mn-ea"/>
              <a:cs typeface="+mn-cs"/>
            </a:rPr>
            <a:t>Mapear Ecossistema de Inovação de Porto Alegre</a:t>
          </a:r>
        </a:p>
      </dgm:t>
    </dgm:pt>
    <dgm:pt modelId="{7BA1CDF9-21F0-4542-BA14-E7731B912CD1}" type="parTrans" cxnId="{F98CD29F-8B71-4DD1-8287-E988B2B8B1EB}">
      <dgm:prSet/>
      <dgm:spPr/>
      <dgm:t>
        <a:bodyPr/>
        <a:lstStyle/>
        <a:p>
          <a:endParaRPr lang="pt-BR" sz="1100">
            <a:latin typeface="+mj-lt"/>
          </a:endParaRPr>
        </a:p>
      </dgm:t>
    </dgm:pt>
    <dgm:pt modelId="{379222CF-54F3-4109-9F02-2264BBF0C028}" type="sibTrans" cxnId="{F98CD29F-8B71-4DD1-8287-E988B2B8B1EB}">
      <dgm:prSet custT="1"/>
      <dgm:spPr>
        <a:xfrm rot="5400000">
          <a:off x="3808653" y="894353"/>
          <a:ext cx="326346" cy="391616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pt-BR" sz="900">
            <a:solidFill>
              <a:sysClr val="window" lastClr="FFFFFF"/>
            </a:solidFill>
            <a:latin typeface="+mj-lt"/>
            <a:ea typeface="+mn-ea"/>
            <a:cs typeface="+mn-cs"/>
          </a:endParaRPr>
        </a:p>
      </dgm:t>
    </dgm:pt>
    <dgm:pt modelId="{74BD875E-B2BD-433A-B0D9-9CF4448710D4}">
      <dgm:prSet phldrT="[Texto]" custT="1"/>
      <dgm:spPr>
        <a:xfrm>
          <a:off x="2620207" y="1307726"/>
          <a:ext cx="2703238" cy="870257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t-BR" sz="1050" dirty="0">
              <a:solidFill>
                <a:sysClr val="window" lastClr="FFFFFF"/>
              </a:solidFill>
              <a:latin typeface="+mj-lt"/>
              <a:ea typeface="+mn-ea"/>
              <a:cs typeface="+mn-cs"/>
            </a:rPr>
            <a:t>Levantamento Dados Secundários (Indicadores Socioeconômicos e Relatórios)</a:t>
          </a:r>
        </a:p>
      </dgm:t>
    </dgm:pt>
    <dgm:pt modelId="{85F0DCFD-D684-4ECD-86E4-E1CF2BC60102}" type="parTrans" cxnId="{0AC0F4DE-C6DF-49B9-BF1F-1C4E216D57EE}">
      <dgm:prSet/>
      <dgm:spPr/>
      <dgm:t>
        <a:bodyPr/>
        <a:lstStyle/>
        <a:p>
          <a:endParaRPr lang="pt-BR" sz="1100">
            <a:latin typeface="+mj-lt"/>
          </a:endParaRPr>
        </a:p>
      </dgm:t>
    </dgm:pt>
    <dgm:pt modelId="{C1B3BFD9-70B4-4E7C-98D3-94EDD4DD2162}" type="sibTrans" cxnId="{0AC0F4DE-C6DF-49B9-BF1F-1C4E216D57EE}">
      <dgm:prSet custT="1"/>
      <dgm:spPr>
        <a:xfrm rot="5400000">
          <a:off x="3808653" y="2199740"/>
          <a:ext cx="326346" cy="391616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pt-BR" sz="900">
            <a:solidFill>
              <a:sysClr val="window" lastClr="FFFFFF"/>
            </a:solidFill>
            <a:latin typeface="+mj-lt"/>
            <a:ea typeface="+mn-ea"/>
            <a:cs typeface="+mn-cs"/>
          </a:endParaRPr>
        </a:p>
      </dgm:t>
    </dgm:pt>
    <dgm:pt modelId="{79E2F5FA-2684-4169-95D4-C46134553D4D}">
      <dgm:prSet phldrT="[Texto]" custT="1"/>
      <dgm:spPr>
        <a:xfrm>
          <a:off x="2620207" y="2613112"/>
          <a:ext cx="2703238" cy="870257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t-BR" sz="1050" dirty="0">
              <a:solidFill>
                <a:sysClr val="window" lastClr="FFFFFF"/>
              </a:solidFill>
              <a:latin typeface="+mj-lt"/>
              <a:ea typeface="+mn-ea"/>
              <a:cs typeface="+mn-cs"/>
            </a:rPr>
            <a:t>Realização Workshops Temáticos com Especialistas e Lideranças de Porto Alegre</a:t>
          </a:r>
        </a:p>
      </dgm:t>
    </dgm:pt>
    <dgm:pt modelId="{59E18806-A086-4E39-920D-4B4A74B513F0}" type="parTrans" cxnId="{9DE03F8A-8264-4741-9A88-CDAEBA3E5DE7}">
      <dgm:prSet/>
      <dgm:spPr/>
      <dgm:t>
        <a:bodyPr/>
        <a:lstStyle/>
        <a:p>
          <a:endParaRPr lang="pt-BR" sz="1100">
            <a:latin typeface="+mj-lt"/>
          </a:endParaRPr>
        </a:p>
      </dgm:t>
    </dgm:pt>
    <dgm:pt modelId="{537D4140-70BF-4322-B3AC-E3E22A48C31A}" type="sibTrans" cxnId="{9DE03F8A-8264-4741-9A88-CDAEBA3E5DE7}">
      <dgm:prSet custT="1"/>
      <dgm:spPr>
        <a:xfrm rot="5400000">
          <a:off x="3808653" y="3505127"/>
          <a:ext cx="326346" cy="391616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pt-BR" sz="900">
            <a:solidFill>
              <a:sysClr val="window" lastClr="FFFFFF"/>
            </a:solidFill>
            <a:latin typeface="+mj-lt"/>
            <a:ea typeface="+mn-ea"/>
            <a:cs typeface="+mn-cs"/>
          </a:endParaRPr>
        </a:p>
      </dgm:t>
    </dgm:pt>
    <dgm:pt modelId="{77809194-AEFC-4F73-927E-557D5C1078F2}">
      <dgm:prSet custT="1"/>
      <dgm:spPr>
        <a:xfrm>
          <a:off x="2620207" y="3918499"/>
          <a:ext cx="2703238" cy="870257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pt-BR" sz="1050" dirty="0">
              <a:solidFill>
                <a:sysClr val="window" lastClr="FFFFFF"/>
              </a:solidFill>
              <a:latin typeface="+mj-lt"/>
              <a:ea typeface="+mn-ea"/>
              <a:cs typeface="+mn-cs"/>
            </a:rPr>
            <a:t>Análise e Síntese dos Resultados</a:t>
          </a:r>
        </a:p>
      </dgm:t>
    </dgm:pt>
    <dgm:pt modelId="{407CA648-5107-4744-893D-39C47E1F0995}" type="parTrans" cxnId="{C1F3D2F0-78EF-48FA-B3CB-0A5D87DFE05E}">
      <dgm:prSet/>
      <dgm:spPr/>
      <dgm:t>
        <a:bodyPr/>
        <a:lstStyle/>
        <a:p>
          <a:endParaRPr lang="pt-BR" sz="1100">
            <a:latin typeface="+mj-lt"/>
          </a:endParaRPr>
        </a:p>
      </dgm:t>
    </dgm:pt>
    <dgm:pt modelId="{563DCA82-8EA6-4E0E-A826-E02161D2292A}" type="sibTrans" cxnId="{C1F3D2F0-78EF-48FA-B3CB-0A5D87DFE05E}">
      <dgm:prSet/>
      <dgm:spPr/>
      <dgm:t>
        <a:bodyPr/>
        <a:lstStyle/>
        <a:p>
          <a:endParaRPr lang="pt-BR" sz="1100">
            <a:latin typeface="+mj-lt"/>
          </a:endParaRPr>
        </a:p>
      </dgm:t>
    </dgm:pt>
    <dgm:pt modelId="{8C80F629-8BA0-4234-A402-C43EE7F1950E}" type="pres">
      <dgm:prSet presAssocID="{00F9993A-8374-4B06-9435-07F1DAA86DB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D183F4B5-1CDC-4242-A168-EABF83B1D813}" type="pres">
      <dgm:prSet presAssocID="{5A2E03A7-1F67-4F3C-A69F-FD102B75867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2613DE-3521-43B2-879E-203E8FE63481}" type="pres">
      <dgm:prSet presAssocID="{379222CF-54F3-4109-9F02-2264BBF0C028}" presName="sibTrans" presStyleLbl="sibTrans2D1" presStyleIdx="0" presStyleCnt="3"/>
      <dgm:spPr/>
      <dgm:t>
        <a:bodyPr/>
        <a:lstStyle/>
        <a:p>
          <a:endParaRPr lang="en-US"/>
        </a:p>
      </dgm:t>
    </dgm:pt>
    <dgm:pt modelId="{E1A65159-1AF3-42BC-82B6-576323025957}" type="pres">
      <dgm:prSet presAssocID="{379222CF-54F3-4109-9F02-2264BBF0C028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B198F89C-A9C0-4296-81A5-291DE6AC80FE}" type="pres">
      <dgm:prSet presAssocID="{74BD875E-B2BD-433A-B0D9-9CF4448710D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1CDC5B-DE1E-43D2-B582-8281C746E9F1}" type="pres">
      <dgm:prSet presAssocID="{C1B3BFD9-70B4-4E7C-98D3-94EDD4DD2162}" presName="sibTrans" presStyleLbl="sibTrans2D1" presStyleIdx="1" presStyleCnt="3"/>
      <dgm:spPr/>
      <dgm:t>
        <a:bodyPr/>
        <a:lstStyle/>
        <a:p>
          <a:endParaRPr lang="en-US"/>
        </a:p>
      </dgm:t>
    </dgm:pt>
    <dgm:pt modelId="{D8D323CF-57BA-4BC3-AE59-992A33B745EC}" type="pres">
      <dgm:prSet presAssocID="{C1B3BFD9-70B4-4E7C-98D3-94EDD4DD2162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C5B6FC14-3BE8-48A7-B6E1-1B78ADB316E2}" type="pres">
      <dgm:prSet presAssocID="{79E2F5FA-2684-4169-95D4-C46134553D4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503C90-D58F-43EC-BC3A-0EB16D0F8BD3}" type="pres">
      <dgm:prSet presAssocID="{537D4140-70BF-4322-B3AC-E3E22A48C31A}" presName="sibTrans" presStyleLbl="sibTrans2D1" presStyleIdx="2" presStyleCnt="3"/>
      <dgm:spPr/>
      <dgm:t>
        <a:bodyPr/>
        <a:lstStyle/>
        <a:p>
          <a:endParaRPr lang="en-US"/>
        </a:p>
      </dgm:t>
    </dgm:pt>
    <dgm:pt modelId="{224579CE-359D-4FD5-87CE-29080713DD81}" type="pres">
      <dgm:prSet presAssocID="{537D4140-70BF-4322-B3AC-E3E22A48C31A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4CF1BAE1-8830-4031-BA29-B2C7AFB8D666}" type="pres">
      <dgm:prSet presAssocID="{77809194-AEFC-4F73-927E-557D5C1078F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93FFAB7-4808-40FB-9CAC-A07A8196F4DB}" type="presOf" srcId="{79E2F5FA-2684-4169-95D4-C46134553D4D}" destId="{C5B6FC14-3BE8-48A7-B6E1-1B78ADB316E2}" srcOrd="0" destOrd="0" presId="urn:microsoft.com/office/officeart/2005/8/layout/process2"/>
    <dgm:cxn modelId="{25FC4D5E-E387-4A06-9187-166F69B28637}" type="presOf" srcId="{77809194-AEFC-4F73-927E-557D5C1078F2}" destId="{4CF1BAE1-8830-4031-BA29-B2C7AFB8D666}" srcOrd="0" destOrd="0" presId="urn:microsoft.com/office/officeart/2005/8/layout/process2"/>
    <dgm:cxn modelId="{E2662D7D-D0A2-49EA-9DF2-EDA894436F03}" type="presOf" srcId="{C1B3BFD9-70B4-4E7C-98D3-94EDD4DD2162}" destId="{A31CDC5B-DE1E-43D2-B582-8281C746E9F1}" srcOrd="0" destOrd="0" presId="urn:microsoft.com/office/officeart/2005/8/layout/process2"/>
    <dgm:cxn modelId="{C6313A0E-09E5-47D5-ABAE-EC85BE7403F4}" type="presOf" srcId="{74BD875E-B2BD-433A-B0D9-9CF4448710D4}" destId="{B198F89C-A9C0-4296-81A5-291DE6AC80FE}" srcOrd="0" destOrd="0" presId="urn:microsoft.com/office/officeart/2005/8/layout/process2"/>
    <dgm:cxn modelId="{23B4621E-65A8-4844-A79D-25A49F650FCD}" type="presOf" srcId="{00F9993A-8374-4B06-9435-07F1DAA86DB6}" destId="{8C80F629-8BA0-4234-A402-C43EE7F1950E}" srcOrd="0" destOrd="0" presId="urn:microsoft.com/office/officeart/2005/8/layout/process2"/>
    <dgm:cxn modelId="{65C41F10-6E25-40BF-9FE7-83DC01F6A2BB}" type="presOf" srcId="{379222CF-54F3-4109-9F02-2264BBF0C028}" destId="{0D2613DE-3521-43B2-879E-203E8FE63481}" srcOrd="0" destOrd="0" presId="urn:microsoft.com/office/officeart/2005/8/layout/process2"/>
    <dgm:cxn modelId="{58B7584F-60BB-4397-A066-EC33EC441DA6}" type="presOf" srcId="{537D4140-70BF-4322-B3AC-E3E22A48C31A}" destId="{224579CE-359D-4FD5-87CE-29080713DD81}" srcOrd="1" destOrd="0" presId="urn:microsoft.com/office/officeart/2005/8/layout/process2"/>
    <dgm:cxn modelId="{C1F3D2F0-78EF-48FA-B3CB-0A5D87DFE05E}" srcId="{00F9993A-8374-4B06-9435-07F1DAA86DB6}" destId="{77809194-AEFC-4F73-927E-557D5C1078F2}" srcOrd="3" destOrd="0" parTransId="{407CA648-5107-4744-893D-39C47E1F0995}" sibTransId="{563DCA82-8EA6-4E0E-A826-E02161D2292A}"/>
    <dgm:cxn modelId="{45AE57E1-5597-462D-A654-93D7E72390C0}" type="presOf" srcId="{C1B3BFD9-70B4-4E7C-98D3-94EDD4DD2162}" destId="{D8D323CF-57BA-4BC3-AE59-992A33B745EC}" srcOrd="1" destOrd="0" presId="urn:microsoft.com/office/officeart/2005/8/layout/process2"/>
    <dgm:cxn modelId="{F98CD29F-8B71-4DD1-8287-E988B2B8B1EB}" srcId="{00F9993A-8374-4B06-9435-07F1DAA86DB6}" destId="{5A2E03A7-1F67-4F3C-A69F-FD102B758670}" srcOrd="0" destOrd="0" parTransId="{7BA1CDF9-21F0-4542-BA14-E7731B912CD1}" sibTransId="{379222CF-54F3-4109-9F02-2264BBF0C028}"/>
    <dgm:cxn modelId="{0179F42C-524A-459F-92BA-1C4259DF7134}" type="presOf" srcId="{5A2E03A7-1F67-4F3C-A69F-FD102B758670}" destId="{D183F4B5-1CDC-4242-A168-EABF83B1D813}" srcOrd="0" destOrd="0" presId="urn:microsoft.com/office/officeart/2005/8/layout/process2"/>
    <dgm:cxn modelId="{71FA8AFF-318C-452C-81EE-55493293430A}" type="presOf" srcId="{537D4140-70BF-4322-B3AC-E3E22A48C31A}" destId="{77503C90-D58F-43EC-BC3A-0EB16D0F8BD3}" srcOrd="0" destOrd="0" presId="urn:microsoft.com/office/officeart/2005/8/layout/process2"/>
    <dgm:cxn modelId="{0AC0F4DE-C6DF-49B9-BF1F-1C4E216D57EE}" srcId="{00F9993A-8374-4B06-9435-07F1DAA86DB6}" destId="{74BD875E-B2BD-433A-B0D9-9CF4448710D4}" srcOrd="1" destOrd="0" parTransId="{85F0DCFD-D684-4ECD-86E4-E1CF2BC60102}" sibTransId="{C1B3BFD9-70B4-4E7C-98D3-94EDD4DD2162}"/>
    <dgm:cxn modelId="{51F80380-F4EB-4006-9AF1-DBC423DD241C}" type="presOf" srcId="{379222CF-54F3-4109-9F02-2264BBF0C028}" destId="{E1A65159-1AF3-42BC-82B6-576323025957}" srcOrd="1" destOrd="0" presId="urn:microsoft.com/office/officeart/2005/8/layout/process2"/>
    <dgm:cxn modelId="{9DE03F8A-8264-4741-9A88-CDAEBA3E5DE7}" srcId="{00F9993A-8374-4B06-9435-07F1DAA86DB6}" destId="{79E2F5FA-2684-4169-95D4-C46134553D4D}" srcOrd="2" destOrd="0" parTransId="{59E18806-A086-4E39-920D-4B4A74B513F0}" sibTransId="{537D4140-70BF-4322-B3AC-E3E22A48C31A}"/>
    <dgm:cxn modelId="{5A6615DE-F9A7-4F3D-B8FE-08FE50E95F51}" type="presParOf" srcId="{8C80F629-8BA0-4234-A402-C43EE7F1950E}" destId="{D183F4B5-1CDC-4242-A168-EABF83B1D813}" srcOrd="0" destOrd="0" presId="urn:microsoft.com/office/officeart/2005/8/layout/process2"/>
    <dgm:cxn modelId="{DE0B15E8-1F4E-4796-94D7-D66CE9260401}" type="presParOf" srcId="{8C80F629-8BA0-4234-A402-C43EE7F1950E}" destId="{0D2613DE-3521-43B2-879E-203E8FE63481}" srcOrd="1" destOrd="0" presId="urn:microsoft.com/office/officeart/2005/8/layout/process2"/>
    <dgm:cxn modelId="{F1F48BCA-C08F-4CAF-8EE2-A23735CE607D}" type="presParOf" srcId="{0D2613DE-3521-43B2-879E-203E8FE63481}" destId="{E1A65159-1AF3-42BC-82B6-576323025957}" srcOrd="0" destOrd="0" presId="urn:microsoft.com/office/officeart/2005/8/layout/process2"/>
    <dgm:cxn modelId="{4A00652D-087B-469D-8195-5C917779F583}" type="presParOf" srcId="{8C80F629-8BA0-4234-A402-C43EE7F1950E}" destId="{B198F89C-A9C0-4296-81A5-291DE6AC80FE}" srcOrd="2" destOrd="0" presId="urn:microsoft.com/office/officeart/2005/8/layout/process2"/>
    <dgm:cxn modelId="{C13B13BD-9FEF-4A41-92E2-A94DCBD875FE}" type="presParOf" srcId="{8C80F629-8BA0-4234-A402-C43EE7F1950E}" destId="{A31CDC5B-DE1E-43D2-B582-8281C746E9F1}" srcOrd="3" destOrd="0" presId="urn:microsoft.com/office/officeart/2005/8/layout/process2"/>
    <dgm:cxn modelId="{98364486-FE16-4D4D-A4F0-C0D5C50789B9}" type="presParOf" srcId="{A31CDC5B-DE1E-43D2-B582-8281C746E9F1}" destId="{D8D323CF-57BA-4BC3-AE59-992A33B745EC}" srcOrd="0" destOrd="0" presId="urn:microsoft.com/office/officeart/2005/8/layout/process2"/>
    <dgm:cxn modelId="{BC01BE53-C25C-4539-B5D9-E04EDCEB13DB}" type="presParOf" srcId="{8C80F629-8BA0-4234-A402-C43EE7F1950E}" destId="{C5B6FC14-3BE8-48A7-B6E1-1B78ADB316E2}" srcOrd="4" destOrd="0" presId="urn:microsoft.com/office/officeart/2005/8/layout/process2"/>
    <dgm:cxn modelId="{043C6F81-5820-4C1A-AB2F-DCD75407AC58}" type="presParOf" srcId="{8C80F629-8BA0-4234-A402-C43EE7F1950E}" destId="{77503C90-D58F-43EC-BC3A-0EB16D0F8BD3}" srcOrd="5" destOrd="0" presId="urn:microsoft.com/office/officeart/2005/8/layout/process2"/>
    <dgm:cxn modelId="{B4631FD1-4DA5-4252-BAAD-FDB1B309AF47}" type="presParOf" srcId="{77503C90-D58F-43EC-BC3A-0EB16D0F8BD3}" destId="{224579CE-359D-4FD5-87CE-29080713DD81}" srcOrd="0" destOrd="0" presId="urn:microsoft.com/office/officeart/2005/8/layout/process2"/>
    <dgm:cxn modelId="{1B36F367-EC1E-4748-A36F-EA711CD4FC61}" type="presParOf" srcId="{8C80F629-8BA0-4234-A402-C43EE7F1950E}" destId="{4CF1BAE1-8830-4031-BA29-B2C7AFB8D666}" srcOrd="6" destOrd="0" presId="urn:microsoft.com/office/officeart/2005/8/layout/process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83F4B5-1CDC-4242-A168-EABF83B1D813}">
      <dsp:nvSpPr>
        <dsp:cNvPr id="0" name=""/>
        <dsp:cNvSpPr/>
      </dsp:nvSpPr>
      <dsp:spPr>
        <a:xfrm>
          <a:off x="4459499" y="2497"/>
          <a:ext cx="1672540" cy="929188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50" kern="1200" dirty="0">
              <a:solidFill>
                <a:sysClr val="window" lastClr="FFFFFF"/>
              </a:solidFill>
              <a:latin typeface="+mj-lt"/>
              <a:ea typeface="+mn-ea"/>
              <a:cs typeface="+mn-cs"/>
            </a:rPr>
            <a:t>Mapear Ecossistema de Inovação de Porto Alegre</a:t>
          </a:r>
        </a:p>
      </dsp:txBody>
      <dsp:txXfrm>
        <a:off x="4486714" y="29712"/>
        <a:ext cx="1618110" cy="874758"/>
      </dsp:txXfrm>
    </dsp:sp>
    <dsp:sp modelId="{0D2613DE-3521-43B2-879E-203E8FE63481}">
      <dsp:nvSpPr>
        <dsp:cNvPr id="0" name=""/>
        <dsp:cNvSpPr/>
      </dsp:nvSpPr>
      <dsp:spPr>
        <a:xfrm rot="5400000">
          <a:off x="5121546" y="954916"/>
          <a:ext cx="348445" cy="418135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900" kern="1200">
            <a:solidFill>
              <a:sysClr val="window" lastClr="FFFFFF"/>
            </a:solidFill>
            <a:latin typeface="+mj-lt"/>
            <a:ea typeface="+mn-ea"/>
            <a:cs typeface="+mn-cs"/>
          </a:endParaRPr>
        </a:p>
      </dsp:txBody>
      <dsp:txXfrm rot="-5400000">
        <a:off x="5170329" y="989761"/>
        <a:ext cx="250881" cy="243912"/>
      </dsp:txXfrm>
    </dsp:sp>
    <dsp:sp modelId="{B198F89C-A9C0-4296-81A5-291DE6AC80FE}">
      <dsp:nvSpPr>
        <dsp:cNvPr id="0" name=""/>
        <dsp:cNvSpPr/>
      </dsp:nvSpPr>
      <dsp:spPr>
        <a:xfrm>
          <a:off x="4459499" y="1396281"/>
          <a:ext cx="1672540" cy="929188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50" kern="1200" dirty="0">
              <a:solidFill>
                <a:sysClr val="window" lastClr="FFFFFF"/>
              </a:solidFill>
              <a:latin typeface="+mj-lt"/>
              <a:ea typeface="+mn-ea"/>
              <a:cs typeface="+mn-cs"/>
            </a:rPr>
            <a:t>Levantamento Dados Secundários (Indicadores Socioeconômicos e Relatórios)</a:t>
          </a:r>
        </a:p>
      </dsp:txBody>
      <dsp:txXfrm>
        <a:off x="4486714" y="1423496"/>
        <a:ext cx="1618110" cy="874758"/>
      </dsp:txXfrm>
    </dsp:sp>
    <dsp:sp modelId="{A31CDC5B-DE1E-43D2-B582-8281C746E9F1}">
      <dsp:nvSpPr>
        <dsp:cNvPr id="0" name=""/>
        <dsp:cNvSpPr/>
      </dsp:nvSpPr>
      <dsp:spPr>
        <a:xfrm rot="5400000">
          <a:off x="5121546" y="2348699"/>
          <a:ext cx="348445" cy="418135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900" kern="1200">
            <a:solidFill>
              <a:sysClr val="window" lastClr="FFFFFF"/>
            </a:solidFill>
            <a:latin typeface="+mj-lt"/>
            <a:ea typeface="+mn-ea"/>
            <a:cs typeface="+mn-cs"/>
          </a:endParaRPr>
        </a:p>
      </dsp:txBody>
      <dsp:txXfrm rot="-5400000">
        <a:off x="5170329" y="2383544"/>
        <a:ext cx="250881" cy="243912"/>
      </dsp:txXfrm>
    </dsp:sp>
    <dsp:sp modelId="{C5B6FC14-3BE8-48A7-B6E1-1B78ADB316E2}">
      <dsp:nvSpPr>
        <dsp:cNvPr id="0" name=""/>
        <dsp:cNvSpPr/>
      </dsp:nvSpPr>
      <dsp:spPr>
        <a:xfrm>
          <a:off x="4459499" y="2790064"/>
          <a:ext cx="1672540" cy="929188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50" kern="1200" dirty="0">
              <a:solidFill>
                <a:sysClr val="window" lastClr="FFFFFF"/>
              </a:solidFill>
              <a:latin typeface="+mj-lt"/>
              <a:ea typeface="+mn-ea"/>
              <a:cs typeface="+mn-cs"/>
            </a:rPr>
            <a:t>Realização Workshops Temáticos com Especialistas e Lideranças de Porto Alegre</a:t>
          </a:r>
        </a:p>
      </dsp:txBody>
      <dsp:txXfrm>
        <a:off x="4486714" y="2817279"/>
        <a:ext cx="1618110" cy="874758"/>
      </dsp:txXfrm>
    </dsp:sp>
    <dsp:sp modelId="{77503C90-D58F-43EC-BC3A-0EB16D0F8BD3}">
      <dsp:nvSpPr>
        <dsp:cNvPr id="0" name=""/>
        <dsp:cNvSpPr/>
      </dsp:nvSpPr>
      <dsp:spPr>
        <a:xfrm rot="5400000">
          <a:off x="5121546" y="3742483"/>
          <a:ext cx="348445" cy="418135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900" kern="1200">
            <a:solidFill>
              <a:sysClr val="window" lastClr="FFFFFF"/>
            </a:solidFill>
            <a:latin typeface="+mj-lt"/>
            <a:ea typeface="+mn-ea"/>
            <a:cs typeface="+mn-cs"/>
          </a:endParaRPr>
        </a:p>
      </dsp:txBody>
      <dsp:txXfrm rot="-5400000">
        <a:off x="5170329" y="3777328"/>
        <a:ext cx="250881" cy="243912"/>
      </dsp:txXfrm>
    </dsp:sp>
    <dsp:sp modelId="{4CF1BAE1-8830-4031-BA29-B2C7AFB8D666}">
      <dsp:nvSpPr>
        <dsp:cNvPr id="0" name=""/>
        <dsp:cNvSpPr/>
      </dsp:nvSpPr>
      <dsp:spPr>
        <a:xfrm>
          <a:off x="4459499" y="4183848"/>
          <a:ext cx="1672540" cy="929188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50" kern="1200" dirty="0">
              <a:solidFill>
                <a:sysClr val="window" lastClr="FFFFFF"/>
              </a:solidFill>
              <a:latin typeface="+mj-lt"/>
              <a:ea typeface="+mn-ea"/>
              <a:cs typeface="+mn-cs"/>
            </a:rPr>
            <a:t>Análise e Síntese dos Resultados</a:t>
          </a:r>
        </a:p>
      </dsp:txBody>
      <dsp:txXfrm>
        <a:off x="4486714" y="4211063"/>
        <a:ext cx="1618110" cy="874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D230E6-BB00-48B0-8915-FB51FA625046}" type="datetimeFigureOut">
              <a:rPr lang="pt-BR" smtClean="0"/>
              <a:t>06/11/2018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3F65A-FDE6-4B99-A41B-DEF2AA5973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3891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43b4adc367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43b4adc367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0217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43b4adc367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43b4adc367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099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43b4adc367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43b4adc367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7261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43b4adc367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43b4adc367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2871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43b4adc367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43b4adc367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2454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43b4adc367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43b4adc367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4350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43b4adc367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43b4adc367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2148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43b4adc367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43b4adc367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2098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43b4adc367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43b4adc367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1901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43b4adc367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43b4adc367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3324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1827-4130-41D1-A575-23978306FD41}" type="datetimeFigureOut">
              <a:rPr lang="pt-BR" smtClean="0"/>
              <a:t>06/11/2018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D438-F64F-4C0C-8567-5ACB64A1EE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213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1827-4130-41D1-A575-23978306FD41}" type="datetimeFigureOut">
              <a:rPr lang="pt-BR" smtClean="0"/>
              <a:t>06/11/2018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D438-F64F-4C0C-8567-5ACB64A1EE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2595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1827-4130-41D1-A575-23978306FD41}" type="datetimeFigureOut">
              <a:rPr lang="pt-BR" smtClean="0"/>
              <a:t>06/11/2018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D438-F64F-4C0C-8567-5ACB64A1EE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9398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9493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1827-4130-41D1-A575-23978306FD41}" type="datetimeFigureOut">
              <a:rPr lang="pt-BR" smtClean="0"/>
              <a:t>06/11/2018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D438-F64F-4C0C-8567-5ACB64A1EE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9916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1827-4130-41D1-A575-23978306FD41}" type="datetimeFigureOut">
              <a:rPr lang="pt-BR" smtClean="0"/>
              <a:t>06/11/2018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D438-F64F-4C0C-8567-5ACB64A1EE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964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1827-4130-41D1-A575-23978306FD41}" type="datetimeFigureOut">
              <a:rPr lang="pt-BR" smtClean="0"/>
              <a:t>06/11/2018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D438-F64F-4C0C-8567-5ACB64A1EE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037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1827-4130-41D1-A575-23978306FD41}" type="datetimeFigureOut">
              <a:rPr lang="pt-BR" smtClean="0"/>
              <a:t>06/11/2018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D438-F64F-4C0C-8567-5ACB64A1EE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1344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1827-4130-41D1-A575-23978306FD41}" type="datetimeFigureOut">
              <a:rPr lang="pt-BR" smtClean="0"/>
              <a:t>06/11/2018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D438-F64F-4C0C-8567-5ACB64A1EE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4302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1827-4130-41D1-A575-23978306FD41}" type="datetimeFigureOut">
              <a:rPr lang="pt-BR" smtClean="0"/>
              <a:t>06/11/2018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D438-F64F-4C0C-8567-5ACB64A1EE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3203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1827-4130-41D1-A575-23978306FD41}" type="datetimeFigureOut">
              <a:rPr lang="pt-BR" smtClean="0"/>
              <a:t>06/11/2018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D438-F64F-4C0C-8567-5ACB64A1EE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6707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1827-4130-41D1-A575-23978306FD41}" type="datetimeFigureOut">
              <a:rPr lang="pt-BR" smtClean="0"/>
              <a:t>06/11/2018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CD438-F64F-4C0C-8567-5ACB64A1EE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5652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71827-4130-41D1-A575-23978306FD41}" type="datetimeFigureOut">
              <a:rPr lang="pt-BR" smtClean="0"/>
              <a:t>06/11/2018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CD438-F64F-4C0C-8567-5ACB64A1EE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704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9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8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74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3" Type="http://schemas.openxmlformats.org/officeDocument/2006/relationships/image" Target="../media/image6.png"/><Relationship Id="rId7" Type="http://schemas.openxmlformats.org/officeDocument/2006/relationships/image" Target="../media/image86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85725"/>
            <a:ext cx="12192000" cy="6858000"/>
          </a:xfrm>
          <a:prstGeom prst="rect">
            <a:avLst/>
          </a:prstGeom>
          <a:solidFill>
            <a:srgbClr val="00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hangingPunct="0">
              <a:lnSpc>
                <a:spcPct val="90000"/>
              </a:lnSpc>
              <a:spcBef>
                <a:spcPts val="1000"/>
              </a:spcBef>
              <a:buSzPct val="100000"/>
              <a:defRPr/>
            </a:pPr>
            <a:endParaRPr lang="en-US" sz="5400" b="1" kern="0" dirty="0" smtClean="0">
              <a:solidFill>
                <a:schemeClr val="bg1"/>
              </a:solidFill>
            </a:endParaRPr>
          </a:p>
          <a:p>
            <a:pPr lvl="0" algn="ctr" hangingPunct="0">
              <a:lnSpc>
                <a:spcPct val="90000"/>
              </a:lnSpc>
              <a:spcBef>
                <a:spcPts val="1000"/>
              </a:spcBef>
              <a:buSzPct val="100000"/>
              <a:defRPr/>
            </a:pPr>
            <a:endParaRPr lang="en-US" sz="5400" b="1" kern="0" dirty="0">
              <a:solidFill>
                <a:schemeClr val="bg1"/>
              </a:solidFill>
            </a:endParaRPr>
          </a:p>
          <a:p>
            <a:pPr lvl="0" algn="ctr" hangingPunct="0">
              <a:lnSpc>
                <a:spcPct val="90000"/>
              </a:lnSpc>
              <a:spcBef>
                <a:spcPts val="1000"/>
              </a:spcBef>
              <a:buSzPct val="100000"/>
              <a:defRPr/>
            </a:pPr>
            <a:endParaRPr lang="en-US" sz="5400" b="1" kern="0" dirty="0" smtClean="0">
              <a:solidFill>
                <a:schemeClr val="bg1"/>
              </a:solidFill>
            </a:endParaRPr>
          </a:p>
          <a:p>
            <a:pPr lvl="0" algn="ctr" hangingPunct="0">
              <a:lnSpc>
                <a:spcPct val="90000"/>
              </a:lnSpc>
              <a:spcBef>
                <a:spcPts val="1000"/>
              </a:spcBef>
              <a:buSzPct val="100000"/>
              <a:defRPr/>
            </a:pPr>
            <a:r>
              <a:rPr lang="en-US" sz="4400" b="1" kern="0" dirty="0" smtClean="0">
                <a:solidFill>
                  <a:schemeClr val="bg1"/>
                </a:solidFill>
                <a:sym typeface="Calibri"/>
              </a:rPr>
              <a:t>VI </a:t>
            </a:r>
            <a:r>
              <a:rPr lang="en-US" sz="4400" b="1" kern="0" dirty="0" err="1" smtClean="0">
                <a:solidFill>
                  <a:schemeClr val="bg1"/>
                </a:solidFill>
                <a:sym typeface="Calibri"/>
              </a:rPr>
              <a:t>Fórum</a:t>
            </a:r>
            <a:r>
              <a:rPr lang="en-US" sz="4400" b="1" kern="0" dirty="0" smtClean="0">
                <a:solidFill>
                  <a:schemeClr val="bg1"/>
                </a:solidFill>
                <a:sym typeface="Calibri"/>
              </a:rPr>
              <a:t> de </a:t>
            </a:r>
            <a:r>
              <a:rPr lang="en-US" sz="4400" b="1" kern="0" dirty="0" err="1" smtClean="0">
                <a:solidFill>
                  <a:schemeClr val="bg1"/>
                </a:solidFill>
                <a:sym typeface="Calibri"/>
              </a:rPr>
              <a:t>Gestão</a:t>
            </a:r>
            <a:r>
              <a:rPr lang="en-US" sz="4400" b="1" kern="0" dirty="0" smtClean="0">
                <a:solidFill>
                  <a:schemeClr val="bg1"/>
                </a:solidFill>
                <a:sym typeface="Calibri"/>
              </a:rPr>
              <a:t> e </a:t>
            </a:r>
            <a:r>
              <a:rPr lang="en-US" sz="4400" b="1" kern="0" dirty="0" err="1" smtClean="0">
                <a:solidFill>
                  <a:schemeClr val="bg1"/>
                </a:solidFill>
                <a:sym typeface="Calibri"/>
              </a:rPr>
              <a:t>Inovação</a:t>
            </a:r>
            <a:endParaRPr lang="en-US" sz="4400" b="1" kern="0" dirty="0" smtClean="0">
              <a:solidFill>
                <a:schemeClr val="bg1"/>
              </a:solidFill>
              <a:sym typeface="Calibri"/>
            </a:endParaRPr>
          </a:p>
          <a:p>
            <a:pPr lvl="0" algn="ctr" hangingPunct="0">
              <a:lnSpc>
                <a:spcPct val="90000"/>
              </a:lnSpc>
              <a:spcBef>
                <a:spcPts val="1000"/>
              </a:spcBef>
              <a:buSzPct val="100000"/>
              <a:defRPr/>
            </a:pPr>
            <a:r>
              <a:rPr lang="en-US" sz="4400" b="1" kern="0" dirty="0" smtClean="0">
                <a:solidFill>
                  <a:schemeClr val="bg1"/>
                </a:solidFill>
                <a:sym typeface="Calibri"/>
              </a:rPr>
              <a:t>do COMUNG</a:t>
            </a:r>
            <a:endParaRPr lang="en-US" sz="4400" b="1" kern="0" dirty="0">
              <a:solidFill>
                <a:schemeClr val="bg1"/>
              </a:solidFill>
              <a:sym typeface="Calibri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82882" y="169818"/>
            <a:ext cx="11808823" cy="65444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82882" y="622814"/>
            <a:ext cx="1814205" cy="10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7187" y="5932239"/>
            <a:ext cx="2152075" cy="57917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969" y="486665"/>
            <a:ext cx="1714500" cy="47625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745" y="1391934"/>
            <a:ext cx="2455077" cy="24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0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82882" y="169818"/>
            <a:ext cx="11808823" cy="65444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82882" y="622814"/>
            <a:ext cx="1814205" cy="10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29" y="1097412"/>
            <a:ext cx="8590008" cy="1072989"/>
          </a:xfrm>
          <a:prstGeom prst="rect">
            <a:avLst/>
          </a:prstGeom>
        </p:spPr>
      </p:pic>
      <p:pic>
        <p:nvPicPr>
          <p:cNvPr id="7" name="Google Shape;115;p20"/>
          <p:cNvPicPr preferRelativeResize="0"/>
          <p:nvPr/>
        </p:nvPicPr>
        <p:blipFill rotWithShape="1">
          <a:blip r:embed="rId3">
            <a:alphaModFix/>
          </a:blip>
          <a:srcRect t="12873" b="5547"/>
          <a:stretch/>
        </p:blipFill>
        <p:spPr>
          <a:xfrm>
            <a:off x="2742047" y="2208288"/>
            <a:ext cx="6233204" cy="31477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43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85725"/>
            <a:ext cx="12192000" cy="6858000"/>
          </a:xfrm>
          <a:prstGeom prst="rect">
            <a:avLst/>
          </a:prstGeom>
          <a:solidFill>
            <a:srgbClr val="00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 smtClean="0"/>
          </a:p>
          <a:p>
            <a:pPr algn="ctr"/>
            <a:endParaRPr lang="pt-BR" sz="3200" dirty="0" smtClean="0"/>
          </a:p>
        </p:txBody>
      </p:sp>
      <p:sp>
        <p:nvSpPr>
          <p:cNvPr id="11" name="Retângulo 10"/>
          <p:cNvSpPr/>
          <p:nvPr/>
        </p:nvSpPr>
        <p:spPr>
          <a:xfrm>
            <a:off x="182882" y="169818"/>
            <a:ext cx="11808823" cy="65444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182882" y="622814"/>
            <a:ext cx="1814205" cy="10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22" y="1177786"/>
            <a:ext cx="8590008" cy="1072989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009650" y="2334868"/>
            <a:ext cx="8565776" cy="339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lang="en-US" sz="3600" b="1" kern="0" dirty="0" smtClean="0">
                <a:solidFill>
                  <a:schemeClr val="bg1"/>
                </a:solidFill>
                <a:latin typeface="Calibri"/>
              </a:rPr>
              <a:t>1. </a:t>
            </a:r>
            <a:r>
              <a:rPr lang="en-US" sz="3600" b="1" kern="0" dirty="0" err="1" smtClean="0">
                <a:solidFill>
                  <a:schemeClr val="bg1"/>
                </a:solidFill>
                <a:latin typeface="Calibri"/>
              </a:rPr>
              <a:t>Pacto</a:t>
            </a:r>
            <a:r>
              <a:rPr lang="en-US" sz="3600" b="1" kern="0" dirty="0" smtClean="0">
                <a:solidFill>
                  <a:schemeClr val="bg1"/>
                </a:solidFill>
                <a:latin typeface="Calibri"/>
              </a:rPr>
              <a:t> para </a:t>
            </a:r>
            <a:r>
              <a:rPr lang="en-US" sz="3600" b="1" kern="0" dirty="0" err="1" smtClean="0">
                <a:solidFill>
                  <a:schemeClr val="bg1"/>
                </a:solidFill>
                <a:latin typeface="Calibri"/>
              </a:rPr>
              <a:t>Inovação</a:t>
            </a:r>
            <a:r>
              <a:rPr lang="en-US" sz="3600" b="1" kern="0" dirty="0" smtClean="0">
                <a:solidFill>
                  <a:schemeClr val="bg1"/>
                </a:solidFill>
                <a:latin typeface="Calibri"/>
              </a:rPr>
              <a:t> de POA</a:t>
            </a:r>
          </a:p>
          <a:p>
            <a:pPr marL="742950" marR="0" lvl="0" indent="-74295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AutoNum type="arabicPeriod"/>
              <a:tabLst/>
              <a:defRPr/>
            </a:pPr>
            <a:endParaRPr lang="en-US" kern="0" dirty="0" smtClean="0">
              <a:solidFill>
                <a:schemeClr val="bg1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Consultor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:</a:t>
            </a: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Josep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 Pique, La Salle Barcelona</a:t>
            </a: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endParaRPr lang="en-US" kern="0" baseline="0" dirty="0">
              <a:solidFill>
                <a:schemeClr val="bg1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Media Partner:</a:t>
            </a: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lang="en-US" kern="0" baseline="0" dirty="0" smtClean="0">
                <a:solidFill>
                  <a:schemeClr val="bg1"/>
                </a:solidFill>
                <a:latin typeface="Calibri"/>
              </a:rPr>
              <a:t>RBS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353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85725"/>
            <a:ext cx="12192000" cy="6858000"/>
          </a:xfrm>
          <a:prstGeom prst="rect">
            <a:avLst/>
          </a:prstGeom>
          <a:solidFill>
            <a:srgbClr val="00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 smtClean="0"/>
          </a:p>
          <a:p>
            <a:pPr algn="ctr"/>
            <a:endParaRPr lang="pt-BR" sz="3200" dirty="0" smtClean="0"/>
          </a:p>
        </p:txBody>
      </p:sp>
      <p:sp>
        <p:nvSpPr>
          <p:cNvPr id="11" name="Retângulo 10"/>
          <p:cNvSpPr/>
          <p:nvPr/>
        </p:nvSpPr>
        <p:spPr>
          <a:xfrm>
            <a:off x="182882" y="169818"/>
            <a:ext cx="11808823" cy="65444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182882" y="622814"/>
            <a:ext cx="1814205" cy="10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22" y="1177786"/>
            <a:ext cx="8590008" cy="1072989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009650" y="2334868"/>
            <a:ext cx="8565776" cy="339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lang="en-US" sz="3600" b="1" kern="0" dirty="0" err="1" smtClean="0">
                <a:solidFill>
                  <a:schemeClr val="bg1"/>
                </a:solidFill>
                <a:latin typeface="Calibri"/>
              </a:rPr>
              <a:t>Pacto</a:t>
            </a:r>
            <a:r>
              <a:rPr lang="en-US" sz="3600" b="1" kern="0" dirty="0" smtClean="0">
                <a:solidFill>
                  <a:schemeClr val="bg1"/>
                </a:solidFill>
                <a:latin typeface="Calibri"/>
              </a:rPr>
              <a:t> para </a:t>
            </a:r>
            <a:r>
              <a:rPr lang="en-US" sz="3600" b="1" kern="0" dirty="0" err="1" smtClean="0">
                <a:solidFill>
                  <a:schemeClr val="bg1"/>
                </a:solidFill>
                <a:latin typeface="Calibri"/>
              </a:rPr>
              <a:t>Inovação</a:t>
            </a:r>
            <a:r>
              <a:rPr lang="en-US" sz="3600" b="1" kern="0" dirty="0" smtClean="0">
                <a:solidFill>
                  <a:schemeClr val="bg1"/>
                </a:solidFill>
                <a:latin typeface="Calibri"/>
              </a:rPr>
              <a:t> de POA</a:t>
            </a:r>
          </a:p>
          <a:p>
            <a:pPr marL="742950" marR="0" lvl="0" indent="-74295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AutoNum type="arabicPeriod"/>
              <a:tabLst/>
              <a:defRPr/>
            </a:pPr>
            <a:endParaRPr lang="en-US" kern="0" dirty="0" smtClean="0">
              <a:solidFill>
                <a:schemeClr val="bg1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Patrocinadores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:</a:t>
            </a: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Badesul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AgiBank</a:t>
            </a:r>
            <a:endParaRPr lang="en-US" kern="0" dirty="0" smtClean="0">
              <a:solidFill>
                <a:schemeClr val="bg1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Celulose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 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Riograndense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4ALL</a:t>
            </a: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Sicredi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888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85725"/>
            <a:ext cx="12192000" cy="6858000"/>
          </a:xfrm>
          <a:prstGeom prst="rect">
            <a:avLst/>
          </a:prstGeom>
          <a:solidFill>
            <a:srgbClr val="00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 smtClean="0"/>
          </a:p>
          <a:p>
            <a:pPr algn="ctr"/>
            <a:endParaRPr lang="pt-BR" sz="3200" dirty="0" smtClean="0"/>
          </a:p>
        </p:txBody>
      </p:sp>
      <p:sp>
        <p:nvSpPr>
          <p:cNvPr id="11" name="Retângulo 10"/>
          <p:cNvSpPr/>
          <p:nvPr/>
        </p:nvSpPr>
        <p:spPr>
          <a:xfrm>
            <a:off x="182882" y="169818"/>
            <a:ext cx="11808823" cy="65444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182882" y="622814"/>
            <a:ext cx="1814205" cy="10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22" y="1177786"/>
            <a:ext cx="8590008" cy="1072989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009650" y="2334868"/>
            <a:ext cx="8565776" cy="339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lang="en-US" sz="3600" b="1" kern="0" dirty="0" err="1" smtClean="0">
                <a:solidFill>
                  <a:schemeClr val="bg1"/>
                </a:solidFill>
                <a:latin typeface="Calibri"/>
              </a:rPr>
              <a:t>Pacto</a:t>
            </a:r>
            <a:r>
              <a:rPr lang="en-US" sz="3600" b="1" kern="0" dirty="0" smtClean="0">
                <a:solidFill>
                  <a:schemeClr val="bg1"/>
                </a:solidFill>
                <a:latin typeface="Calibri"/>
              </a:rPr>
              <a:t> para </a:t>
            </a:r>
            <a:r>
              <a:rPr lang="en-US" sz="3600" b="1" kern="0" dirty="0" err="1" smtClean="0">
                <a:solidFill>
                  <a:schemeClr val="bg1"/>
                </a:solidFill>
                <a:latin typeface="Calibri"/>
              </a:rPr>
              <a:t>Inovação</a:t>
            </a:r>
            <a:r>
              <a:rPr lang="en-US" sz="3600" b="1" kern="0" dirty="0" smtClean="0">
                <a:solidFill>
                  <a:schemeClr val="bg1"/>
                </a:solidFill>
                <a:latin typeface="Calibri"/>
              </a:rPr>
              <a:t> de POA</a:t>
            </a:r>
          </a:p>
          <a:p>
            <a:pPr marL="742950" marR="0" lvl="0" indent="-74295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AutoNum type="arabicPeriod"/>
              <a:tabLst/>
              <a:defRPr/>
            </a:pPr>
            <a:endParaRPr lang="en-US" kern="0" dirty="0" smtClean="0">
              <a:solidFill>
                <a:schemeClr val="bg1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Governança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:</a:t>
            </a: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Luis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 Lamb, UFRGS (</a:t>
            </a:r>
            <a:r>
              <a:rPr kumimoji="0" lang="en-US" b="0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Coord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. </a:t>
            </a:r>
            <a:r>
              <a:rPr kumimoji="0" lang="en-US" b="0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Comite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 </a:t>
            </a:r>
            <a:r>
              <a:rPr kumimoji="0" lang="en-US" b="0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Estratégico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)</a:t>
            </a: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Luiz Carlos Pinto, UFRGS (</a:t>
            </a: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Coord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. </a:t>
            </a: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Pacto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Inovação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)</a:t>
            </a: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Luiz Villwock, PUCRS (</a:t>
            </a:r>
            <a:r>
              <a:rPr kumimoji="0" lang="en-US" b="0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Coord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. </a:t>
            </a:r>
            <a:r>
              <a:rPr lang="en-US" kern="0" noProof="0" dirty="0" err="1" smtClean="0">
                <a:solidFill>
                  <a:schemeClr val="bg1"/>
                </a:solidFill>
                <a:latin typeface="Calibri"/>
              </a:rPr>
              <a:t>Grupo</a:t>
            </a:r>
            <a:r>
              <a:rPr lang="en-US" kern="0" noProof="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US" kern="0" noProof="0" dirty="0" err="1" smtClean="0">
                <a:solidFill>
                  <a:schemeClr val="bg1"/>
                </a:solidFill>
                <a:latin typeface="Calibri"/>
              </a:rPr>
              <a:t>Técnico</a:t>
            </a:r>
            <a:endParaRPr kumimoji="0" lang="en-US" b="0" i="0" u="none" strike="noStrike" kern="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15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85725"/>
            <a:ext cx="12192000" cy="6858000"/>
          </a:xfrm>
          <a:prstGeom prst="rect">
            <a:avLst/>
          </a:prstGeom>
          <a:solidFill>
            <a:srgbClr val="00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 smtClean="0"/>
          </a:p>
          <a:p>
            <a:pPr algn="ctr"/>
            <a:endParaRPr lang="pt-BR" sz="3200" dirty="0" smtClean="0"/>
          </a:p>
        </p:txBody>
      </p:sp>
      <p:sp>
        <p:nvSpPr>
          <p:cNvPr id="11" name="Retângulo 10"/>
          <p:cNvSpPr/>
          <p:nvPr/>
        </p:nvSpPr>
        <p:spPr>
          <a:xfrm>
            <a:off x="182882" y="169818"/>
            <a:ext cx="11808823" cy="65444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182882" y="622814"/>
            <a:ext cx="1814205" cy="10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22" y="1177786"/>
            <a:ext cx="8590008" cy="107298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009650" y="2334868"/>
            <a:ext cx="8565776" cy="339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lang="en-US" sz="3600" b="1" kern="0" dirty="0" err="1" smtClean="0">
                <a:solidFill>
                  <a:schemeClr val="bg1"/>
                </a:solidFill>
                <a:latin typeface="Calibri"/>
              </a:rPr>
              <a:t>Pacto</a:t>
            </a:r>
            <a:r>
              <a:rPr lang="en-US" sz="3600" b="1" kern="0" dirty="0" smtClean="0">
                <a:solidFill>
                  <a:schemeClr val="bg1"/>
                </a:solidFill>
                <a:latin typeface="Calibri"/>
              </a:rPr>
              <a:t> para </a:t>
            </a:r>
            <a:r>
              <a:rPr lang="en-US" sz="3600" b="1" kern="0" dirty="0" err="1" smtClean="0">
                <a:solidFill>
                  <a:schemeClr val="bg1"/>
                </a:solidFill>
                <a:latin typeface="Calibri"/>
              </a:rPr>
              <a:t>Inovação</a:t>
            </a:r>
            <a:r>
              <a:rPr lang="en-US" sz="3600" b="1" kern="0" dirty="0" smtClean="0">
                <a:solidFill>
                  <a:schemeClr val="bg1"/>
                </a:solidFill>
                <a:latin typeface="Calibri"/>
              </a:rPr>
              <a:t> de POA</a:t>
            </a:r>
          </a:p>
          <a:p>
            <a:pPr marL="742950" marR="0" lvl="0" indent="-74295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AutoNum type="arabicPeriod"/>
              <a:tabLst/>
              <a:defRPr/>
            </a:pPr>
            <a:endParaRPr lang="en-US" kern="0" dirty="0" smtClean="0">
              <a:solidFill>
                <a:schemeClr val="bg1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Grupos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 de 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Trabalhos</a:t>
            </a:r>
            <a:endParaRPr kumimoji="0" lang="en-US" b="0" i="0" u="none" strike="noStrike" kern="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kumimoji="0" lang="en-US" b="0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Grupos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 </a:t>
            </a:r>
            <a:r>
              <a:rPr kumimoji="0" lang="en-US" b="0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Técnicos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 (</a:t>
            </a:r>
            <a:r>
              <a:rPr kumimoji="0" lang="en-US" b="0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Doutorandos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 das </a:t>
            </a:r>
            <a:r>
              <a:rPr kumimoji="0" lang="en-US" b="0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Universidades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, PMPA)</a:t>
            </a: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Gestão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 de </a:t>
            </a: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Projetos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 (Kelly e Aline – PMPA)</a:t>
            </a: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kumimoji="0" lang="en-US" b="0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Secretaria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 e Internet (PROCERGS)</a:t>
            </a: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Prefeitura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 de POA (Gabinete </a:t>
            </a: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Prefeito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 e </a:t>
            </a: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Diretoria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Inovação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)</a:t>
            </a:r>
            <a:endParaRPr kumimoji="0" lang="en-US" b="0" i="0" u="none" strike="noStrike" kern="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126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85725"/>
            <a:ext cx="12192000" cy="6858000"/>
          </a:xfrm>
          <a:prstGeom prst="rect">
            <a:avLst/>
          </a:prstGeom>
          <a:solidFill>
            <a:srgbClr val="00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 smtClean="0"/>
          </a:p>
          <a:p>
            <a:pPr algn="ctr"/>
            <a:endParaRPr lang="pt-BR" sz="3200" dirty="0" smtClean="0"/>
          </a:p>
        </p:txBody>
      </p:sp>
      <p:sp>
        <p:nvSpPr>
          <p:cNvPr id="11" name="Retângulo 10"/>
          <p:cNvSpPr/>
          <p:nvPr/>
        </p:nvSpPr>
        <p:spPr>
          <a:xfrm>
            <a:off x="182882" y="169818"/>
            <a:ext cx="11808823" cy="65444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182882" y="622814"/>
            <a:ext cx="1814205" cy="10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22" y="1177786"/>
            <a:ext cx="8590008" cy="107298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009650" y="2334868"/>
            <a:ext cx="8565776" cy="339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lang="en-US" sz="3600" b="1" kern="0" dirty="0" err="1" smtClean="0">
                <a:solidFill>
                  <a:schemeClr val="bg1"/>
                </a:solidFill>
                <a:latin typeface="Calibri"/>
              </a:rPr>
              <a:t>Pacto</a:t>
            </a:r>
            <a:r>
              <a:rPr lang="en-US" sz="3600" b="1" kern="0" dirty="0" smtClean="0">
                <a:solidFill>
                  <a:schemeClr val="bg1"/>
                </a:solidFill>
                <a:latin typeface="Calibri"/>
              </a:rPr>
              <a:t> para </a:t>
            </a:r>
            <a:r>
              <a:rPr lang="en-US" sz="3600" b="1" kern="0" dirty="0" err="1" smtClean="0">
                <a:solidFill>
                  <a:schemeClr val="bg1"/>
                </a:solidFill>
                <a:latin typeface="Calibri"/>
              </a:rPr>
              <a:t>Inovação</a:t>
            </a:r>
            <a:r>
              <a:rPr lang="en-US" sz="3600" b="1" kern="0" dirty="0" smtClean="0">
                <a:solidFill>
                  <a:schemeClr val="bg1"/>
                </a:solidFill>
                <a:latin typeface="Calibri"/>
              </a:rPr>
              <a:t> de POA</a:t>
            </a: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endParaRPr lang="en-US" kern="0" dirty="0" smtClean="0">
              <a:solidFill>
                <a:schemeClr val="bg1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Grupos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 de 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Trabalhos</a:t>
            </a:r>
            <a:endParaRPr kumimoji="0" lang="en-US" b="0" i="0" u="none" strike="noStrike" kern="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Comunicação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 (ASCOM PUCRS, UFRGS, PMPA e UNISINOS)</a:t>
            </a: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Criativos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 (Fabio </a:t>
            </a: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Bernardi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, Alfredo </a:t>
            </a: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Fedrizzi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, César Paz)</a:t>
            </a:r>
          </a:p>
        </p:txBody>
      </p:sp>
    </p:spTree>
    <p:extLst>
      <p:ext uri="{BB962C8B-B14F-4D97-AF65-F5344CB8AC3E}">
        <p14:creationId xmlns:p14="http://schemas.microsoft.com/office/powerpoint/2010/main" val="73680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85725"/>
            <a:ext cx="12192000" cy="6858000"/>
          </a:xfrm>
          <a:prstGeom prst="rect">
            <a:avLst/>
          </a:prstGeom>
          <a:solidFill>
            <a:srgbClr val="00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 smtClean="0"/>
          </a:p>
          <a:p>
            <a:pPr algn="ctr"/>
            <a:endParaRPr lang="pt-BR" sz="3200" dirty="0" smtClean="0"/>
          </a:p>
        </p:txBody>
      </p:sp>
      <p:sp>
        <p:nvSpPr>
          <p:cNvPr id="11" name="Retângulo 10"/>
          <p:cNvSpPr/>
          <p:nvPr/>
        </p:nvSpPr>
        <p:spPr>
          <a:xfrm>
            <a:off x="182882" y="169818"/>
            <a:ext cx="11808823" cy="65444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182882" y="622814"/>
            <a:ext cx="1814205" cy="10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22" y="1177786"/>
            <a:ext cx="8590008" cy="107298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009650" y="2334868"/>
            <a:ext cx="9810750" cy="339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lang="en-US" sz="3600" b="1" kern="0" dirty="0" err="1" smtClean="0">
                <a:solidFill>
                  <a:schemeClr val="bg1"/>
                </a:solidFill>
                <a:latin typeface="Calibri"/>
              </a:rPr>
              <a:t>Pacto</a:t>
            </a:r>
            <a:r>
              <a:rPr lang="en-US" sz="3600" b="1" kern="0" dirty="0" smtClean="0">
                <a:solidFill>
                  <a:schemeClr val="bg1"/>
                </a:solidFill>
                <a:latin typeface="Calibri"/>
              </a:rPr>
              <a:t> para </a:t>
            </a:r>
            <a:r>
              <a:rPr lang="en-US" sz="3600" b="1" kern="0" dirty="0" err="1" smtClean="0">
                <a:solidFill>
                  <a:schemeClr val="bg1"/>
                </a:solidFill>
                <a:latin typeface="Calibri"/>
              </a:rPr>
              <a:t>Inovação</a:t>
            </a:r>
            <a:r>
              <a:rPr lang="en-US" sz="3600" b="1" kern="0" dirty="0" smtClean="0">
                <a:solidFill>
                  <a:schemeClr val="bg1"/>
                </a:solidFill>
                <a:latin typeface="Calibri"/>
              </a:rPr>
              <a:t> de POA</a:t>
            </a: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endParaRPr lang="en-US" kern="0" dirty="0" smtClean="0">
              <a:solidFill>
                <a:schemeClr val="bg1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Atividades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 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Atuais</a:t>
            </a: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Metodologia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 (</a:t>
            </a: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junho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, </a:t>
            </a: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julho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 e </a:t>
            </a: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agosto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)</a:t>
            </a:r>
            <a:endParaRPr kumimoji="0" lang="en-US" i="0" u="none" strike="noStrike" kern="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Composição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 da Mesa do </a:t>
            </a: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Pacto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 (</a:t>
            </a: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agosto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)</a:t>
            </a: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Ações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Pactuadas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 da Mesa (</a:t>
            </a: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setembro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 e </a:t>
            </a: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outubro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)</a:t>
            </a: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Composição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 da Mesa e </a:t>
            </a: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Assinatura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Contrato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 Pique (</a:t>
            </a: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novembro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50192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85725"/>
            <a:ext cx="12192000" cy="6858000"/>
          </a:xfrm>
          <a:prstGeom prst="rect">
            <a:avLst/>
          </a:prstGeom>
          <a:solidFill>
            <a:srgbClr val="00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 smtClean="0"/>
          </a:p>
          <a:p>
            <a:pPr algn="ctr"/>
            <a:endParaRPr lang="pt-BR" sz="3200" dirty="0" smtClean="0"/>
          </a:p>
        </p:txBody>
      </p:sp>
      <p:sp>
        <p:nvSpPr>
          <p:cNvPr id="11" name="Retângulo 10"/>
          <p:cNvSpPr/>
          <p:nvPr/>
        </p:nvSpPr>
        <p:spPr>
          <a:xfrm>
            <a:off x="182882" y="169818"/>
            <a:ext cx="11808823" cy="65444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182882" y="622814"/>
            <a:ext cx="1814205" cy="10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22" y="1177786"/>
            <a:ext cx="8590008" cy="107298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009650" y="2334868"/>
            <a:ext cx="9810750" cy="339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lang="en-US" sz="3600" b="1" kern="0" dirty="0" err="1" smtClean="0">
                <a:solidFill>
                  <a:schemeClr val="bg1"/>
                </a:solidFill>
                <a:latin typeface="Calibri"/>
              </a:rPr>
              <a:t>Pacto</a:t>
            </a:r>
            <a:r>
              <a:rPr lang="en-US" sz="3600" b="1" kern="0" dirty="0" smtClean="0">
                <a:solidFill>
                  <a:schemeClr val="bg1"/>
                </a:solidFill>
                <a:latin typeface="Calibri"/>
              </a:rPr>
              <a:t> para </a:t>
            </a:r>
            <a:r>
              <a:rPr lang="en-US" sz="3600" b="1" kern="0" dirty="0" err="1" smtClean="0">
                <a:solidFill>
                  <a:schemeClr val="bg1"/>
                </a:solidFill>
                <a:latin typeface="Calibri"/>
              </a:rPr>
              <a:t>Inovação</a:t>
            </a:r>
            <a:r>
              <a:rPr lang="en-US" sz="3600" b="1" kern="0" dirty="0" smtClean="0">
                <a:solidFill>
                  <a:schemeClr val="bg1"/>
                </a:solidFill>
                <a:latin typeface="Calibri"/>
              </a:rPr>
              <a:t> de POA</a:t>
            </a: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endParaRPr lang="en-US" kern="0" dirty="0" smtClean="0">
              <a:solidFill>
                <a:schemeClr val="bg1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Assinatura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Contrato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 Pique (</a:t>
            </a: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novembro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)</a:t>
            </a: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endParaRPr lang="en-US" kern="0" dirty="0">
              <a:solidFill>
                <a:schemeClr val="bg1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Valor </a:t>
            </a: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mídia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 partner (RBS): R$ 750 mil</a:t>
            </a: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Quotas </a:t>
            </a: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patrocínio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: R$ 180 mil (x4) </a:t>
            </a: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Valor Pique (3 </a:t>
            </a: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anos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): R$ 600 mil</a:t>
            </a: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Tx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adm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 + </a:t>
            </a: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Custeio</a:t>
            </a:r>
            <a:endParaRPr lang="en-US" kern="0" dirty="0" smtClean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090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85725"/>
            <a:ext cx="12192000" cy="6858000"/>
          </a:xfrm>
          <a:prstGeom prst="rect">
            <a:avLst/>
          </a:prstGeom>
          <a:solidFill>
            <a:srgbClr val="00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 smtClean="0"/>
          </a:p>
          <a:p>
            <a:pPr algn="ctr"/>
            <a:endParaRPr lang="pt-BR" sz="3200" dirty="0" smtClean="0"/>
          </a:p>
        </p:txBody>
      </p:sp>
      <p:sp>
        <p:nvSpPr>
          <p:cNvPr id="11" name="Retângulo 10"/>
          <p:cNvSpPr/>
          <p:nvPr/>
        </p:nvSpPr>
        <p:spPr>
          <a:xfrm>
            <a:off x="182882" y="169818"/>
            <a:ext cx="11808823" cy="65444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182882" y="622814"/>
            <a:ext cx="1814205" cy="10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22" y="1177786"/>
            <a:ext cx="8590008" cy="107298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009650" y="2334868"/>
            <a:ext cx="9810750" cy="339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lang="en-US" sz="3600" b="1" kern="0" dirty="0" err="1" smtClean="0">
                <a:solidFill>
                  <a:schemeClr val="bg1"/>
                </a:solidFill>
                <a:latin typeface="Calibri"/>
              </a:rPr>
              <a:t>Pacto</a:t>
            </a:r>
            <a:r>
              <a:rPr lang="en-US" sz="3600" b="1" kern="0" dirty="0" smtClean="0">
                <a:solidFill>
                  <a:schemeClr val="bg1"/>
                </a:solidFill>
                <a:latin typeface="Calibri"/>
              </a:rPr>
              <a:t> para </a:t>
            </a:r>
            <a:r>
              <a:rPr lang="en-US" sz="3600" b="1" kern="0" dirty="0" err="1" smtClean="0">
                <a:solidFill>
                  <a:schemeClr val="bg1"/>
                </a:solidFill>
                <a:latin typeface="Calibri"/>
              </a:rPr>
              <a:t>Inovação</a:t>
            </a:r>
            <a:r>
              <a:rPr lang="en-US" sz="3600" b="1" kern="0" dirty="0" smtClean="0">
                <a:solidFill>
                  <a:schemeClr val="bg1"/>
                </a:solidFill>
                <a:latin typeface="Calibri"/>
              </a:rPr>
              <a:t> de POA</a:t>
            </a: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endParaRPr lang="en-US" kern="0" dirty="0" smtClean="0">
              <a:solidFill>
                <a:schemeClr val="bg1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Atividades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 </a:t>
            </a:r>
            <a:r>
              <a:rPr kumimoji="0" 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Atuais</a:t>
            </a: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Criativos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 (Fabio </a:t>
            </a: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Bernardi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, Alfredo </a:t>
            </a: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Fedrizzi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, César Paz)</a:t>
            </a: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endParaRPr lang="en-US" kern="0" dirty="0">
              <a:solidFill>
                <a:schemeClr val="bg1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Visão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 de </a:t>
            </a: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Futuro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, Logo e </a:t>
            </a: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Marca</a:t>
            </a:r>
            <a:endParaRPr lang="en-US" kern="0" dirty="0" smtClean="0">
              <a:solidFill>
                <a:schemeClr val="bg1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(</a:t>
            </a: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P</a:t>
            </a:r>
            <a:r>
              <a:rPr lang="en-US" kern="0" dirty="0" err="1" smtClean="0">
                <a:solidFill>
                  <a:srgbClr val="00B050"/>
                </a:solidFill>
                <a:latin typeface="Calibri"/>
              </a:rPr>
              <a:t>ac</a:t>
            </a: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to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 Alegre)</a:t>
            </a: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lang="en-US" kern="0" dirty="0" err="1" smtClean="0">
                <a:solidFill>
                  <a:srgbClr val="00B050"/>
                </a:solidFill>
                <a:latin typeface="Calibri"/>
              </a:rPr>
              <a:t>Ação</a:t>
            </a:r>
            <a:r>
              <a:rPr lang="en-US" kern="0" dirty="0" smtClean="0">
                <a:solidFill>
                  <a:srgbClr val="00B050"/>
                </a:solidFill>
                <a:latin typeface="Calibri"/>
              </a:rPr>
              <a:t> + </a:t>
            </a:r>
            <a:r>
              <a:rPr lang="en-US" kern="0" dirty="0" err="1" smtClean="0">
                <a:solidFill>
                  <a:srgbClr val="00B050"/>
                </a:solidFill>
                <a:latin typeface="Calibri"/>
              </a:rPr>
              <a:t>Criatividade</a:t>
            </a:r>
            <a:endParaRPr lang="en-US" kern="0" dirty="0" smtClean="0">
              <a:solidFill>
                <a:srgbClr val="00B05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051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85725"/>
            <a:ext cx="12192000" cy="6858000"/>
          </a:xfrm>
          <a:prstGeom prst="rect">
            <a:avLst/>
          </a:prstGeom>
          <a:solidFill>
            <a:srgbClr val="00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82882" y="169818"/>
            <a:ext cx="11808823" cy="65444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82882" y="622814"/>
            <a:ext cx="1814205" cy="10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22" y="1177786"/>
            <a:ext cx="8590008" cy="107298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875" y="2467898"/>
            <a:ext cx="3010250" cy="358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82882" y="169818"/>
            <a:ext cx="11808823" cy="65444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182882" y="3499364"/>
            <a:ext cx="1814205" cy="10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4" name="Picture 2" descr="Imagem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7" b="43416"/>
          <a:stretch/>
        </p:blipFill>
        <p:spPr bwMode="auto">
          <a:xfrm>
            <a:off x="-2" y="-1"/>
            <a:ext cx="12192001" cy="350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32" y="3866482"/>
            <a:ext cx="11376122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82882" y="169818"/>
            <a:ext cx="11808823" cy="65444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82882" y="622814"/>
            <a:ext cx="1814205" cy="10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29" y="1097412"/>
            <a:ext cx="8590008" cy="1072989"/>
          </a:xfrm>
          <a:prstGeom prst="rect">
            <a:avLst/>
          </a:prstGeom>
        </p:spPr>
      </p:pic>
      <p:pic>
        <p:nvPicPr>
          <p:cNvPr id="8" name="Imagem 7" descr="Uma imagem contendo pessoa, chão, interior, parede&#10;&#10;Descrição gerada com muito alta confiança">
            <a:extLst>
              <a:ext uri="{FF2B5EF4-FFF2-40B4-BE49-F238E27FC236}">
                <a16:creationId xmlns:a16="http://schemas.microsoft.com/office/drawing/2014/main" id="{3EBC3372-36FF-4D47-855B-24243BCD88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7189" y="2248915"/>
            <a:ext cx="5316876" cy="398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2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85725"/>
            <a:ext cx="12192000" cy="6858000"/>
          </a:xfrm>
          <a:prstGeom prst="rect">
            <a:avLst/>
          </a:prstGeom>
          <a:solidFill>
            <a:srgbClr val="00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82882" y="169818"/>
            <a:ext cx="11808823" cy="65444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82882" y="622814"/>
            <a:ext cx="1814205" cy="10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22" y="1177786"/>
            <a:ext cx="8590008" cy="1072989"/>
          </a:xfrm>
          <a:prstGeom prst="rect">
            <a:avLst/>
          </a:prstGeom>
        </p:spPr>
      </p:pic>
      <p:pic>
        <p:nvPicPr>
          <p:cNvPr id="6" name="Imagem 5" descr="Uma imagem contendo texto, quadro de comunicações&#10;&#10;Descrição gerada com muito alta confiança">
            <a:extLst>
              <a:ext uri="{FF2B5EF4-FFF2-40B4-BE49-F238E27FC236}">
                <a16:creationId xmlns:a16="http://schemas.microsoft.com/office/drawing/2014/main" id="{6E519E2D-86BA-417F-AA9F-51FE5A4255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8622" y="2334868"/>
            <a:ext cx="8580538" cy="375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8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/>
        </p:nvSpPr>
        <p:spPr>
          <a:xfrm>
            <a:off x="8401400" y="162000"/>
            <a:ext cx="3532400" cy="5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 defTabSz="1219170">
              <a:buClr>
                <a:srgbClr val="000000"/>
              </a:buClr>
              <a:defRPr/>
            </a:pPr>
            <a:r>
              <a:rPr lang="en" sz="2400" b="1" kern="0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METODOLOGIA</a:t>
            </a:r>
            <a:endParaRPr sz="2400" b="1" kern="0" dirty="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79" name="Google Shape;79;p16"/>
          <p:cNvCxnSpPr/>
          <p:nvPr/>
        </p:nvCxnSpPr>
        <p:spPr>
          <a:xfrm>
            <a:off x="0" y="528400"/>
            <a:ext cx="9193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Google Shape;77;p16">
            <a:extLst>
              <a:ext uri="{FF2B5EF4-FFF2-40B4-BE49-F238E27FC236}">
                <a16:creationId xmlns:a16="http://schemas.microsoft.com/office/drawing/2014/main" id="{DA00AB17-267A-410E-BB10-67E426CA8CF6}"/>
              </a:ext>
            </a:extLst>
          </p:cNvPr>
          <p:cNvSpPr txBox="1"/>
          <p:nvPr/>
        </p:nvSpPr>
        <p:spPr>
          <a:xfrm>
            <a:off x="214321" y="383487"/>
            <a:ext cx="8357200" cy="1429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buSzPts val="1100"/>
              <a:defRPr/>
            </a:pPr>
            <a:r>
              <a:rPr lang="pt-BR" sz="3467" b="1" kern="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Grupos de Trabalho</a:t>
            </a:r>
            <a:endParaRPr lang="en" sz="3467" b="1" kern="0" dirty="0">
              <a:solidFill>
                <a:srgbClr val="000000"/>
              </a:solidFill>
              <a:latin typeface="+mj-lt"/>
              <a:ea typeface="Open Sans"/>
              <a:cs typeface="Open Sans"/>
              <a:sym typeface="Open Sans"/>
            </a:endParaRPr>
          </a:p>
          <a:p>
            <a:pPr defTabSz="1219170">
              <a:buClr>
                <a:srgbClr val="000000"/>
              </a:buClr>
              <a:buSzPts val="1100"/>
              <a:defRPr/>
            </a:pPr>
            <a:endParaRPr lang="en" sz="3467" b="1" kern="0" dirty="0">
              <a:solidFill>
                <a:srgbClr val="000000"/>
              </a:solidFill>
              <a:latin typeface="+mj-lt"/>
              <a:ea typeface="Open Sans"/>
              <a:cs typeface="Open Sans"/>
              <a:sym typeface="Open Sans"/>
            </a:endParaRPr>
          </a:p>
          <a:p>
            <a:pPr defTabSz="1219170">
              <a:buClr>
                <a:srgbClr val="000000"/>
              </a:buClr>
              <a:buSzPts val="1100"/>
              <a:defRPr/>
            </a:pPr>
            <a:endParaRPr lang="en" sz="3467" b="1" kern="0" dirty="0">
              <a:solidFill>
                <a:srgbClr val="000000"/>
              </a:solidFill>
              <a:latin typeface="+mj-lt"/>
              <a:ea typeface="Open Sans"/>
              <a:cs typeface="Open Sans"/>
              <a:sym typeface="Open Sans"/>
            </a:endParaRPr>
          </a:p>
        </p:txBody>
      </p:sp>
      <p:grpSp>
        <p:nvGrpSpPr>
          <p:cNvPr id="136" name="Google Shape;84;p13">
            <a:extLst>
              <a:ext uri="{FF2B5EF4-FFF2-40B4-BE49-F238E27FC236}">
                <a16:creationId xmlns:a16="http://schemas.microsoft.com/office/drawing/2014/main" id="{A3F23DD5-DC3A-45CC-A0D7-C3AD2D9DAD18}"/>
              </a:ext>
            </a:extLst>
          </p:cNvPr>
          <p:cNvGrpSpPr/>
          <p:nvPr/>
        </p:nvGrpSpPr>
        <p:grpSpPr>
          <a:xfrm>
            <a:off x="620722" y="1957809"/>
            <a:ext cx="10597577" cy="2985183"/>
            <a:chOff x="537" y="58697"/>
            <a:chExt cx="11316211" cy="1203539"/>
          </a:xfrm>
        </p:grpSpPr>
        <p:sp>
          <p:nvSpPr>
            <p:cNvPr id="140" name="Google Shape;88;p13">
              <a:extLst>
                <a:ext uri="{FF2B5EF4-FFF2-40B4-BE49-F238E27FC236}">
                  <a16:creationId xmlns:a16="http://schemas.microsoft.com/office/drawing/2014/main" id="{60E2E72B-889B-4F62-8986-1E8D33EC1E9E}"/>
                </a:ext>
              </a:extLst>
            </p:cNvPr>
            <p:cNvSpPr/>
            <p:nvPr/>
          </p:nvSpPr>
          <p:spPr>
            <a:xfrm>
              <a:off x="6336703" y="417649"/>
              <a:ext cx="4355622" cy="19658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65341"/>
                  </a:lnTo>
                  <a:lnTo>
                    <a:pt x="120000" y="65341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44" name="Google Shape;92;p13">
              <a:extLst>
                <a:ext uri="{FF2B5EF4-FFF2-40B4-BE49-F238E27FC236}">
                  <a16:creationId xmlns:a16="http://schemas.microsoft.com/office/drawing/2014/main" id="{24092B1B-28EA-4F8F-B9B3-5B261B08C611}"/>
                </a:ext>
              </a:extLst>
            </p:cNvPr>
            <p:cNvSpPr/>
            <p:nvPr/>
          </p:nvSpPr>
          <p:spPr>
            <a:xfrm>
              <a:off x="6334378" y="417649"/>
              <a:ext cx="2886614" cy="19658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65341"/>
                  </a:lnTo>
                  <a:lnTo>
                    <a:pt x="120000" y="65341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47" name="Google Shape;95;p13">
              <a:extLst>
                <a:ext uri="{FF2B5EF4-FFF2-40B4-BE49-F238E27FC236}">
                  <a16:creationId xmlns:a16="http://schemas.microsoft.com/office/drawing/2014/main" id="{AD895142-4241-41AD-8465-3A379A54B5A0}"/>
                </a:ext>
              </a:extLst>
            </p:cNvPr>
            <p:cNvSpPr/>
            <p:nvPr/>
          </p:nvSpPr>
          <p:spPr>
            <a:xfrm>
              <a:off x="4156052" y="524694"/>
              <a:ext cx="3647852" cy="89545"/>
            </a:xfrm>
            <a:custGeom>
              <a:avLst/>
              <a:gdLst>
                <a:gd name="connsiteX0" fmla="*/ 0 w 153278"/>
                <a:gd name="connsiteY0" fmla="*/ 2169 h 54659"/>
                <a:gd name="connsiteX1" fmla="*/ 33278 w 153278"/>
                <a:gd name="connsiteY1" fmla="*/ 0 h 54659"/>
                <a:gd name="connsiteX2" fmla="*/ 153278 w 153278"/>
                <a:gd name="connsiteY2" fmla="*/ 0 h 54659"/>
                <a:gd name="connsiteX3" fmla="*/ 153278 w 153278"/>
                <a:gd name="connsiteY3" fmla="*/ 54659 h 54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278" h="54659" extrusionOk="0">
                  <a:moveTo>
                    <a:pt x="0" y="2169"/>
                  </a:moveTo>
                  <a:lnTo>
                    <a:pt x="33278" y="0"/>
                  </a:lnTo>
                  <a:lnTo>
                    <a:pt x="153278" y="0"/>
                  </a:lnTo>
                  <a:lnTo>
                    <a:pt x="153278" y="54659"/>
                  </a:lnTo>
                </a:path>
              </a:pathLst>
            </a:custGeom>
            <a:noFill/>
            <a:ln w="25400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56" name="Google Shape;104;p13">
              <a:extLst>
                <a:ext uri="{FF2B5EF4-FFF2-40B4-BE49-F238E27FC236}">
                  <a16:creationId xmlns:a16="http://schemas.microsoft.com/office/drawing/2014/main" id="{815F90E9-94D1-4EB7-B48D-997A55C7D870}"/>
                </a:ext>
              </a:extLst>
            </p:cNvPr>
            <p:cNvSpPr/>
            <p:nvPr/>
          </p:nvSpPr>
          <p:spPr>
            <a:xfrm>
              <a:off x="6290983" y="417649"/>
              <a:ext cx="91440" cy="19658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25400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61" name="Google Shape;109;p13">
              <a:extLst>
                <a:ext uri="{FF2B5EF4-FFF2-40B4-BE49-F238E27FC236}">
                  <a16:creationId xmlns:a16="http://schemas.microsoft.com/office/drawing/2014/main" id="{ADF4FC8F-16DE-41C6-9601-8329EC385D07}"/>
                </a:ext>
              </a:extLst>
            </p:cNvPr>
            <p:cNvSpPr/>
            <p:nvPr/>
          </p:nvSpPr>
          <p:spPr>
            <a:xfrm>
              <a:off x="4908768" y="417649"/>
              <a:ext cx="1427935" cy="19658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5341"/>
                  </a:lnTo>
                  <a:lnTo>
                    <a:pt x="0" y="65341"/>
                  </a:lnTo>
                  <a:lnTo>
                    <a:pt x="0" y="120000"/>
                  </a:lnTo>
                </a:path>
              </a:pathLst>
            </a:custGeom>
            <a:noFill/>
            <a:ln w="25400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66" name="Google Shape;114;p13">
              <a:extLst>
                <a:ext uri="{FF2B5EF4-FFF2-40B4-BE49-F238E27FC236}">
                  <a16:creationId xmlns:a16="http://schemas.microsoft.com/office/drawing/2014/main" id="{7E97B395-1DC2-4A8E-A809-D5D605AF62EC}"/>
                </a:ext>
              </a:extLst>
            </p:cNvPr>
            <p:cNvSpPr/>
            <p:nvPr/>
          </p:nvSpPr>
          <p:spPr>
            <a:xfrm>
              <a:off x="3480832" y="417649"/>
              <a:ext cx="2855871" cy="19658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5341"/>
                  </a:lnTo>
                  <a:lnTo>
                    <a:pt x="0" y="65341"/>
                  </a:lnTo>
                  <a:lnTo>
                    <a:pt x="0" y="120000"/>
                  </a:lnTo>
                </a:path>
              </a:pathLst>
            </a:custGeom>
            <a:noFill/>
            <a:ln w="25400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68" name="Google Shape;116;p13">
              <a:extLst>
                <a:ext uri="{FF2B5EF4-FFF2-40B4-BE49-F238E27FC236}">
                  <a16:creationId xmlns:a16="http://schemas.microsoft.com/office/drawing/2014/main" id="{3DE03F85-EA72-4FAF-B3A1-1998A5EACA3F}"/>
                </a:ext>
              </a:extLst>
            </p:cNvPr>
            <p:cNvSpPr/>
            <p:nvPr/>
          </p:nvSpPr>
          <p:spPr>
            <a:xfrm>
              <a:off x="2052896" y="524694"/>
              <a:ext cx="4283808" cy="89545"/>
            </a:xfrm>
            <a:custGeom>
              <a:avLst/>
              <a:gdLst>
                <a:gd name="connsiteX0" fmla="*/ 130941 w 130941"/>
                <a:gd name="connsiteY0" fmla="*/ 117186 h 117186"/>
                <a:gd name="connsiteX1" fmla="*/ 120000 w 130941"/>
                <a:gd name="connsiteY1" fmla="*/ 0 h 117186"/>
                <a:gd name="connsiteX2" fmla="*/ 0 w 130941"/>
                <a:gd name="connsiteY2" fmla="*/ 0 h 117186"/>
                <a:gd name="connsiteX3" fmla="*/ 0 w 130941"/>
                <a:gd name="connsiteY3" fmla="*/ 54659 h 117186"/>
                <a:gd name="connsiteX0" fmla="*/ 87179 w 120000"/>
                <a:gd name="connsiteY0" fmla="*/ 2169 h 54659"/>
                <a:gd name="connsiteX1" fmla="*/ 120000 w 120000"/>
                <a:gd name="connsiteY1" fmla="*/ 0 h 54659"/>
                <a:gd name="connsiteX2" fmla="*/ 0 w 120000"/>
                <a:gd name="connsiteY2" fmla="*/ 0 h 54659"/>
                <a:gd name="connsiteX3" fmla="*/ 0 w 120000"/>
                <a:gd name="connsiteY3" fmla="*/ 54659 h 54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00" h="54659" extrusionOk="0">
                  <a:moveTo>
                    <a:pt x="87179" y="2169"/>
                  </a:moveTo>
                  <a:lnTo>
                    <a:pt x="120000" y="0"/>
                  </a:lnTo>
                  <a:lnTo>
                    <a:pt x="0" y="0"/>
                  </a:lnTo>
                  <a:lnTo>
                    <a:pt x="0" y="54659"/>
                  </a:lnTo>
                </a:path>
              </a:pathLst>
            </a:custGeom>
            <a:noFill/>
            <a:ln w="25400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73" name="Google Shape;121;p13">
              <a:extLst>
                <a:ext uri="{FF2B5EF4-FFF2-40B4-BE49-F238E27FC236}">
                  <a16:creationId xmlns:a16="http://schemas.microsoft.com/office/drawing/2014/main" id="{1C8AD356-28C6-4B9A-8A67-1C3DDB9F78C4}"/>
                </a:ext>
              </a:extLst>
            </p:cNvPr>
            <p:cNvSpPr/>
            <p:nvPr/>
          </p:nvSpPr>
          <p:spPr>
            <a:xfrm>
              <a:off x="581566" y="524152"/>
              <a:ext cx="3864823" cy="90087"/>
            </a:xfrm>
            <a:custGeom>
              <a:avLst/>
              <a:gdLst>
                <a:gd name="connsiteX0" fmla="*/ 160565 w 160565"/>
                <a:gd name="connsiteY0" fmla="*/ 0 h 54990"/>
                <a:gd name="connsiteX1" fmla="*/ 120000 w 160565"/>
                <a:gd name="connsiteY1" fmla="*/ 331 h 54990"/>
                <a:gd name="connsiteX2" fmla="*/ 0 w 160565"/>
                <a:gd name="connsiteY2" fmla="*/ 331 h 54990"/>
                <a:gd name="connsiteX3" fmla="*/ 0 w 160565"/>
                <a:gd name="connsiteY3" fmla="*/ 54990 h 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565" h="54990" extrusionOk="0">
                  <a:moveTo>
                    <a:pt x="160565" y="0"/>
                  </a:moveTo>
                  <a:lnTo>
                    <a:pt x="120000" y="331"/>
                  </a:lnTo>
                  <a:lnTo>
                    <a:pt x="0" y="331"/>
                  </a:lnTo>
                  <a:lnTo>
                    <a:pt x="0" y="54990"/>
                  </a:lnTo>
                </a:path>
              </a:pathLst>
            </a:custGeom>
            <a:noFill/>
            <a:ln w="25400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74" name="Google Shape;122;p13">
              <a:extLst>
                <a:ext uri="{FF2B5EF4-FFF2-40B4-BE49-F238E27FC236}">
                  <a16:creationId xmlns:a16="http://schemas.microsoft.com/office/drawing/2014/main" id="{1FA0E74C-90D5-42DB-9EE4-92E6D5BCDC0C}"/>
                </a:ext>
              </a:extLst>
            </p:cNvPr>
            <p:cNvSpPr/>
            <p:nvPr/>
          </p:nvSpPr>
          <p:spPr>
            <a:xfrm>
              <a:off x="4541936" y="58697"/>
              <a:ext cx="3589535" cy="358951"/>
            </a:xfrm>
            <a:prstGeom prst="rect">
              <a:avLst/>
            </a:prstGeom>
            <a:solidFill>
              <a:srgbClr val="3660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175" name="Google Shape;123;p13">
              <a:extLst>
                <a:ext uri="{FF2B5EF4-FFF2-40B4-BE49-F238E27FC236}">
                  <a16:creationId xmlns:a16="http://schemas.microsoft.com/office/drawing/2014/main" id="{52C5C923-9363-4E40-9C6B-D22CA7A66B1A}"/>
                </a:ext>
              </a:extLst>
            </p:cNvPr>
            <p:cNvSpPr txBox="1"/>
            <p:nvPr/>
          </p:nvSpPr>
          <p:spPr>
            <a:xfrm>
              <a:off x="4541936" y="58697"/>
              <a:ext cx="3589535" cy="3589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533" tIns="13533" rIns="13533" bIns="13533" anchor="ctr" anchorCtr="0">
              <a:noAutofit/>
            </a:bodyPr>
            <a:lstStyle/>
            <a:p>
              <a:pPr algn="ctr" defTabSz="1219170">
                <a:lnSpc>
                  <a:spcPct val="90000"/>
                </a:lnSpc>
                <a:defRPr/>
              </a:pPr>
              <a:r>
                <a:rPr lang="pt-BR" sz="2400" b="1" kern="0" dirty="0">
                  <a:solidFill>
                    <a:srgbClr val="FFFFFF"/>
                  </a:solidFill>
                  <a:latin typeface="+mj-lt"/>
                  <a:ea typeface="Calibri"/>
                  <a:cs typeface="Calibri"/>
                  <a:sym typeface="Calibri"/>
                </a:rPr>
                <a:t>Pacto pela Inovação de </a:t>
              </a:r>
            </a:p>
            <a:p>
              <a:pPr algn="ctr" defTabSz="1219170">
                <a:lnSpc>
                  <a:spcPct val="90000"/>
                </a:lnSpc>
                <a:defRPr/>
              </a:pPr>
              <a:r>
                <a:rPr lang="pt-BR" sz="2400" b="1" kern="0" dirty="0">
                  <a:solidFill>
                    <a:srgbClr val="FFFFFF"/>
                  </a:solidFill>
                  <a:latin typeface="+mj-lt"/>
                  <a:ea typeface="Calibri"/>
                  <a:cs typeface="Calibri"/>
                  <a:sym typeface="Calibri"/>
                </a:rPr>
                <a:t>Porto Alegre</a:t>
              </a:r>
              <a:endParaRPr sz="2400" b="1" kern="0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24;p13">
              <a:extLst>
                <a:ext uri="{FF2B5EF4-FFF2-40B4-BE49-F238E27FC236}">
                  <a16:creationId xmlns:a16="http://schemas.microsoft.com/office/drawing/2014/main" id="{7C5DC487-A316-475C-8B39-4D80D6CDAAD4}"/>
                </a:ext>
              </a:extLst>
            </p:cNvPr>
            <p:cNvSpPr/>
            <p:nvPr/>
          </p:nvSpPr>
          <p:spPr>
            <a:xfrm>
              <a:off x="537" y="614238"/>
              <a:ext cx="1248845" cy="426404"/>
            </a:xfrm>
            <a:prstGeom prst="rect">
              <a:avLst/>
            </a:prstGeom>
            <a:solidFill>
              <a:srgbClr val="3660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177" name="Google Shape;125;p13">
              <a:extLst>
                <a:ext uri="{FF2B5EF4-FFF2-40B4-BE49-F238E27FC236}">
                  <a16:creationId xmlns:a16="http://schemas.microsoft.com/office/drawing/2014/main" id="{F8E9C227-D4FB-4F99-B0E2-077F34CD6BB3}"/>
                </a:ext>
              </a:extLst>
            </p:cNvPr>
            <p:cNvSpPr txBox="1"/>
            <p:nvPr/>
          </p:nvSpPr>
          <p:spPr>
            <a:xfrm>
              <a:off x="537" y="614238"/>
              <a:ext cx="1248845" cy="4264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300" tIns="9300" rIns="9300" bIns="9300" anchor="ctr" anchorCtr="0">
              <a:noAutofit/>
            </a:bodyPr>
            <a:lstStyle/>
            <a:p>
              <a:pPr algn="ctr" defTabSz="1219170">
                <a:lnSpc>
                  <a:spcPct val="90000"/>
                </a:lnSpc>
                <a:defRPr/>
              </a:pPr>
              <a:r>
                <a:rPr lang="pt-BR" sz="1200" b="1" kern="0">
                  <a:solidFill>
                    <a:srgbClr val="FFFFFF"/>
                  </a:solidFill>
                  <a:latin typeface="+mj-lt"/>
                  <a:ea typeface="Calibri"/>
                  <a:cs typeface="Calibri"/>
                  <a:sym typeface="Calibri"/>
                </a:rPr>
                <a:t>Definição do plano de implementação</a:t>
              </a:r>
              <a:endParaRPr sz="1200" b="1" kern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34;p13">
              <a:extLst>
                <a:ext uri="{FF2B5EF4-FFF2-40B4-BE49-F238E27FC236}">
                  <a16:creationId xmlns:a16="http://schemas.microsoft.com/office/drawing/2014/main" id="{43EBEAF1-0892-40E6-8697-FB808325FC52}"/>
                </a:ext>
              </a:extLst>
            </p:cNvPr>
            <p:cNvSpPr/>
            <p:nvPr/>
          </p:nvSpPr>
          <p:spPr>
            <a:xfrm>
              <a:off x="1428473" y="614238"/>
              <a:ext cx="1248845" cy="426404"/>
            </a:xfrm>
            <a:prstGeom prst="rect">
              <a:avLst/>
            </a:prstGeom>
            <a:solidFill>
              <a:srgbClr val="3660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187" name="Google Shape;135;p13">
              <a:extLst>
                <a:ext uri="{FF2B5EF4-FFF2-40B4-BE49-F238E27FC236}">
                  <a16:creationId xmlns:a16="http://schemas.microsoft.com/office/drawing/2014/main" id="{45DCBB89-B208-49F2-9494-7E26E02E3082}"/>
                </a:ext>
              </a:extLst>
            </p:cNvPr>
            <p:cNvSpPr txBox="1"/>
            <p:nvPr/>
          </p:nvSpPr>
          <p:spPr>
            <a:xfrm>
              <a:off x="1428473" y="614238"/>
              <a:ext cx="1248845" cy="4264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300" tIns="9300" rIns="9300" bIns="9300" anchor="ctr" anchorCtr="0">
              <a:noAutofit/>
            </a:bodyPr>
            <a:lstStyle/>
            <a:p>
              <a:pPr algn="ctr" defTabSz="1219170">
                <a:lnSpc>
                  <a:spcPct val="90000"/>
                </a:lnSpc>
                <a:defRPr/>
              </a:pPr>
              <a:r>
                <a:rPr lang="pt-BR" sz="1200" b="1" kern="0">
                  <a:solidFill>
                    <a:srgbClr val="FFFFFF"/>
                  </a:solidFill>
                  <a:latin typeface="+mj-lt"/>
                  <a:ea typeface="Calibri"/>
                  <a:cs typeface="Calibri"/>
                  <a:sym typeface="Calibri"/>
                </a:rPr>
                <a:t>Definição de visão</a:t>
              </a:r>
              <a:endParaRPr sz="1200" b="1" kern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38;p13">
              <a:extLst>
                <a:ext uri="{FF2B5EF4-FFF2-40B4-BE49-F238E27FC236}">
                  <a16:creationId xmlns:a16="http://schemas.microsoft.com/office/drawing/2014/main" id="{FE77F0D0-A2AD-4C65-AB99-ADBEC3773F88}"/>
                </a:ext>
              </a:extLst>
            </p:cNvPr>
            <p:cNvSpPr/>
            <p:nvPr/>
          </p:nvSpPr>
          <p:spPr>
            <a:xfrm>
              <a:off x="2856409" y="614238"/>
              <a:ext cx="1248845" cy="647998"/>
            </a:xfrm>
            <a:prstGeom prst="rect">
              <a:avLst/>
            </a:prstGeom>
            <a:solidFill>
              <a:srgbClr val="3660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191" name="Google Shape;139;p13">
              <a:extLst>
                <a:ext uri="{FF2B5EF4-FFF2-40B4-BE49-F238E27FC236}">
                  <a16:creationId xmlns:a16="http://schemas.microsoft.com/office/drawing/2014/main" id="{6B98EB0A-9D23-4B01-B8BA-F590DAFAF6C8}"/>
                </a:ext>
              </a:extLst>
            </p:cNvPr>
            <p:cNvSpPr txBox="1"/>
            <p:nvPr/>
          </p:nvSpPr>
          <p:spPr>
            <a:xfrm>
              <a:off x="2856409" y="614238"/>
              <a:ext cx="1248845" cy="647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300" tIns="9300" rIns="9300" bIns="9300" anchor="ctr" anchorCtr="0">
              <a:noAutofit/>
            </a:bodyPr>
            <a:lstStyle/>
            <a:p>
              <a:pPr algn="ctr" defTabSz="1219170">
                <a:lnSpc>
                  <a:spcPct val="90000"/>
                </a:lnSpc>
                <a:defRPr/>
              </a:pPr>
              <a:r>
                <a:rPr lang="pt-BR" sz="1200" b="1" kern="0" dirty="0">
                  <a:solidFill>
                    <a:srgbClr val="FFFFFF"/>
                  </a:solidFill>
                  <a:latin typeface="+mj-lt"/>
                  <a:ea typeface="Calibri"/>
                  <a:cs typeface="Calibri"/>
                  <a:sym typeface="Calibri"/>
                </a:rPr>
                <a:t>Diagnóstico do ecossistema de inovação de Porto Alegre</a:t>
              </a:r>
              <a:endParaRPr sz="1200" b="1" kern="0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148;p13">
              <a:extLst>
                <a:ext uri="{FF2B5EF4-FFF2-40B4-BE49-F238E27FC236}">
                  <a16:creationId xmlns:a16="http://schemas.microsoft.com/office/drawing/2014/main" id="{302FAD38-A4A9-4129-A80D-B121E3E3D7A8}"/>
                </a:ext>
              </a:extLst>
            </p:cNvPr>
            <p:cNvSpPr/>
            <p:nvPr/>
          </p:nvSpPr>
          <p:spPr>
            <a:xfrm>
              <a:off x="4284345" y="614238"/>
              <a:ext cx="1248845" cy="426404"/>
            </a:xfrm>
            <a:prstGeom prst="rect">
              <a:avLst/>
            </a:prstGeom>
            <a:solidFill>
              <a:srgbClr val="3660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201" name="Google Shape;149;p13">
              <a:extLst>
                <a:ext uri="{FF2B5EF4-FFF2-40B4-BE49-F238E27FC236}">
                  <a16:creationId xmlns:a16="http://schemas.microsoft.com/office/drawing/2014/main" id="{2C974CE6-33B4-49E5-9466-F76E261CE912}"/>
                </a:ext>
              </a:extLst>
            </p:cNvPr>
            <p:cNvSpPr txBox="1"/>
            <p:nvPr/>
          </p:nvSpPr>
          <p:spPr>
            <a:xfrm>
              <a:off x="4284345" y="614238"/>
              <a:ext cx="1248845" cy="4264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300" tIns="9300" rIns="9300" bIns="9300" anchor="ctr" anchorCtr="0">
              <a:noAutofit/>
            </a:bodyPr>
            <a:lstStyle/>
            <a:p>
              <a:pPr algn="ctr" defTabSz="1219170">
                <a:lnSpc>
                  <a:spcPct val="90000"/>
                </a:lnSpc>
                <a:defRPr/>
              </a:pPr>
              <a:r>
                <a:rPr lang="pt-BR" sz="1200" b="1" kern="0" dirty="0">
                  <a:solidFill>
                    <a:srgbClr val="FFFFFF"/>
                  </a:solidFill>
                  <a:latin typeface="+mj-lt"/>
                  <a:ea typeface="Calibri"/>
                  <a:cs typeface="Calibri"/>
                  <a:sym typeface="Calibri"/>
                </a:rPr>
                <a:t>Constituição da MESA</a:t>
              </a:r>
              <a:endParaRPr sz="1200" b="1" kern="0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158;p13">
              <a:extLst>
                <a:ext uri="{FF2B5EF4-FFF2-40B4-BE49-F238E27FC236}">
                  <a16:creationId xmlns:a16="http://schemas.microsoft.com/office/drawing/2014/main" id="{013ECC48-9B5E-4A3C-91B9-D268B572ADE1}"/>
                </a:ext>
              </a:extLst>
            </p:cNvPr>
            <p:cNvSpPr/>
            <p:nvPr/>
          </p:nvSpPr>
          <p:spPr>
            <a:xfrm>
              <a:off x="5712281" y="614238"/>
              <a:ext cx="1248845" cy="426404"/>
            </a:xfrm>
            <a:prstGeom prst="rect">
              <a:avLst/>
            </a:prstGeom>
            <a:solidFill>
              <a:srgbClr val="3660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211" name="Google Shape;159;p13">
              <a:extLst>
                <a:ext uri="{FF2B5EF4-FFF2-40B4-BE49-F238E27FC236}">
                  <a16:creationId xmlns:a16="http://schemas.microsoft.com/office/drawing/2014/main" id="{432F3306-E44D-4E84-B6B1-F17C53C0E23E}"/>
                </a:ext>
              </a:extLst>
            </p:cNvPr>
            <p:cNvSpPr txBox="1"/>
            <p:nvPr/>
          </p:nvSpPr>
          <p:spPr>
            <a:xfrm>
              <a:off x="5712281" y="614238"/>
              <a:ext cx="1248845" cy="4264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300" tIns="9300" rIns="9300" bIns="9300" anchor="ctr" anchorCtr="0">
              <a:noAutofit/>
            </a:bodyPr>
            <a:lstStyle/>
            <a:p>
              <a:pPr algn="ctr" defTabSz="1219170">
                <a:lnSpc>
                  <a:spcPct val="90000"/>
                </a:lnSpc>
                <a:defRPr/>
              </a:pPr>
              <a:r>
                <a:rPr lang="pt-BR" sz="1200" b="1" kern="0" dirty="0">
                  <a:solidFill>
                    <a:srgbClr val="FFFFFF"/>
                  </a:solidFill>
                  <a:latin typeface="+mj-lt"/>
                  <a:ea typeface="Calibri"/>
                  <a:cs typeface="Calibri"/>
                  <a:sym typeface="Calibri"/>
                </a:rPr>
                <a:t>Definição de comunicação Geral</a:t>
              </a:r>
              <a:endParaRPr sz="1200" b="1" kern="0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176;p13">
              <a:extLst>
                <a:ext uri="{FF2B5EF4-FFF2-40B4-BE49-F238E27FC236}">
                  <a16:creationId xmlns:a16="http://schemas.microsoft.com/office/drawing/2014/main" id="{25BBCB6F-2B77-4F8B-87E0-0ED594F377DB}"/>
                </a:ext>
              </a:extLst>
            </p:cNvPr>
            <p:cNvSpPr/>
            <p:nvPr/>
          </p:nvSpPr>
          <p:spPr>
            <a:xfrm>
              <a:off x="7179484" y="614238"/>
              <a:ext cx="1248845" cy="426404"/>
            </a:xfrm>
            <a:prstGeom prst="rect">
              <a:avLst/>
            </a:prstGeom>
            <a:solidFill>
              <a:srgbClr val="3660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229" name="Google Shape;177;p13">
              <a:extLst>
                <a:ext uri="{FF2B5EF4-FFF2-40B4-BE49-F238E27FC236}">
                  <a16:creationId xmlns:a16="http://schemas.microsoft.com/office/drawing/2014/main" id="{AA50E2DB-494A-4817-9C8F-235CEC31C04B}"/>
                </a:ext>
              </a:extLst>
            </p:cNvPr>
            <p:cNvSpPr txBox="1"/>
            <p:nvPr/>
          </p:nvSpPr>
          <p:spPr>
            <a:xfrm>
              <a:off x="7179484" y="614238"/>
              <a:ext cx="1248845" cy="4264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300" tIns="9300" rIns="9300" bIns="9300" anchor="ctr" anchorCtr="0">
              <a:noAutofit/>
            </a:bodyPr>
            <a:lstStyle/>
            <a:p>
              <a:pPr algn="ctr" defTabSz="1219170">
                <a:lnSpc>
                  <a:spcPct val="90000"/>
                </a:lnSpc>
                <a:defRPr/>
              </a:pPr>
              <a:r>
                <a:rPr lang="pt-BR" sz="1200" b="1" kern="0" dirty="0">
                  <a:solidFill>
                    <a:srgbClr val="FFFFFF"/>
                  </a:solidFill>
                  <a:latin typeface="+mj-lt"/>
                  <a:ea typeface="Calibri"/>
                  <a:cs typeface="Calibri"/>
                  <a:sym typeface="Calibri"/>
                </a:rPr>
                <a:t>Preparação lançamento</a:t>
              </a:r>
            </a:p>
            <a:p>
              <a:pPr algn="ctr" defTabSz="1219170">
                <a:lnSpc>
                  <a:spcPct val="90000"/>
                </a:lnSpc>
                <a:defRPr/>
              </a:pPr>
              <a:r>
                <a:rPr lang="pt-BR" sz="1200" b="1" dirty="0">
                  <a:solidFill>
                    <a:srgbClr val="FFFFFF"/>
                  </a:solidFill>
                  <a:latin typeface="+mj-lt"/>
                  <a:ea typeface="Calibri"/>
                  <a:cs typeface="Calibri"/>
                  <a:sym typeface="Calibri"/>
                </a:rPr>
                <a:t>MESA</a:t>
              </a:r>
              <a:endParaRPr sz="1200" b="1" kern="0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182;p13">
              <a:extLst>
                <a:ext uri="{FF2B5EF4-FFF2-40B4-BE49-F238E27FC236}">
                  <a16:creationId xmlns:a16="http://schemas.microsoft.com/office/drawing/2014/main" id="{33E3F4A1-FCAD-4AAE-ADA4-D6F7948DADC6}"/>
                </a:ext>
              </a:extLst>
            </p:cNvPr>
            <p:cNvSpPr/>
            <p:nvPr/>
          </p:nvSpPr>
          <p:spPr>
            <a:xfrm>
              <a:off x="8607420" y="614238"/>
              <a:ext cx="1248845" cy="426404"/>
            </a:xfrm>
            <a:prstGeom prst="rect">
              <a:avLst/>
            </a:prstGeom>
            <a:solidFill>
              <a:srgbClr val="3660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235" name="Google Shape;183;p13">
              <a:extLst>
                <a:ext uri="{FF2B5EF4-FFF2-40B4-BE49-F238E27FC236}">
                  <a16:creationId xmlns:a16="http://schemas.microsoft.com/office/drawing/2014/main" id="{2227F9CE-3A9E-4708-9008-F173F094B3B4}"/>
                </a:ext>
              </a:extLst>
            </p:cNvPr>
            <p:cNvSpPr txBox="1"/>
            <p:nvPr/>
          </p:nvSpPr>
          <p:spPr>
            <a:xfrm>
              <a:off x="8596571" y="614238"/>
              <a:ext cx="1248845" cy="4264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300" tIns="9300" rIns="9300" bIns="9300" anchor="ctr" anchorCtr="0">
              <a:noAutofit/>
            </a:bodyPr>
            <a:lstStyle/>
            <a:p>
              <a:pPr algn="ctr" defTabSz="1219170">
                <a:lnSpc>
                  <a:spcPct val="90000"/>
                </a:lnSpc>
                <a:defRPr/>
              </a:pPr>
              <a:r>
                <a:rPr lang="pt-BR" sz="1200" b="1" kern="0" dirty="0">
                  <a:solidFill>
                    <a:srgbClr val="FFFFFF"/>
                  </a:solidFill>
                  <a:latin typeface="+mj-lt"/>
                  <a:ea typeface="Calibri"/>
                  <a:cs typeface="Calibri"/>
                  <a:sym typeface="Calibri"/>
                </a:rPr>
                <a:t>Mapeamento dos desafios</a:t>
              </a:r>
              <a:endParaRPr sz="1200" b="1" kern="0" dirty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190;p13">
              <a:extLst>
                <a:ext uri="{FF2B5EF4-FFF2-40B4-BE49-F238E27FC236}">
                  <a16:creationId xmlns:a16="http://schemas.microsoft.com/office/drawing/2014/main" id="{3126537E-2946-467B-89FA-2BD00C8D5DFF}"/>
                </a:ext>
              </a:extLst>
            </p:cNvPr>
            <p:cNvSpPr/>
            <p:nvPr/>
          </p:nvSpPr>
          <p:spPr>
            <a:xfrm>
              <a:off x="10067899" y="614238"/>
              <a:ext cx="1248845" cy="426404"/>
            </a:xfrm>
            <a:prstGeom prst="rect">
              <a:avLst/>
            </a:prstGeom>
            <a:solidFill>
              <a:srgbClr val="3660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1600" kern="0">
                <a:solidFill>
                  <a:sysClr val="windowText" lastClr="000000"/>
                </a:solidFill>
                <a:latin typeface="+mj-lt"/>
              </a:endParaRPr>
            </a:p>
          </p:txBody>
        </p:sp>
        <p:sp>
          <p:nvSpPr>
            <p:cNvPr id="243" name="Google Shape;191;p13">
              <a:extLst>
                <a:ext uri="{FF2B5EF4-FFF2-40B4-BE49-F238E27FC236}">
                  <a16:creationId xmlns:a16="http://schemas.microsoft.com/office/drawing/2014/main" id="{3AAC0191-FE2D-4F76-80FF-91C31A231823}"/>
                </a:ext>
              </a:extLst>
            </p:cNvPr>
            <p:cNvSpPr txBox="1"/>
            <p:nvPr/>
          </p:nvSpPr>
          <p:spPr>
            <a:xfrm>
              <a:off x="10067903" y="614238"/>
              <a:ext cx="1248845" cy="4264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300" tIns="9300" rIns="9300" bIns="9300" anchor="ctr" anchorCtr="0">
              <a:noAutofit/>
            </a:bodyPr>
            <a:lstStyle/>
            <a:p>
              <a:pPr algn="ctr" defTabSz="1219170">
                <a:lnSpc>
                  <a:spcPct val="90000"/>
                </a:lnSpc>
                <a:defRPr/>
              </a:pPr>
              <a:r>
                <a:rPr lang="pt-BR" sz="1200" b="1" kern="0">
                  <a:solidFill>
                    <a:srgbClr val="FFFFFF"/>
                  </a:solidFill>
                  <a:latin typeface="+mj-lt"/>
                  <a:ea typeface="Calibri"/>
                  <a:cs typeface="Calibri"/>
                  <a:sym typeface="Calibri"/>
                </a:rPr>
                <a:t>Gestão do portfólio de projetos</a:t>
              </a:r>
              <a:endParaRPr sz="1200" b="1" kern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9" name="Google Shape;199;p13">
            <a:extLst>
              <a:ext uri="{FF2B5EF4-FFF2-40B4-BE49-F238E27FC236}">
                <a16:creationId xmlns:a16="http://schemas.microsoft.com/office/drawing/2014/main" id="{844AD895-3FBF-417E-B12A-40A6059BD88C}"/>
              </a:ext>
            </a:extLst>
          </p:cNvPr>
          <p:cNvSpPr/>
          <p:nvPr/>
        </p:nvSpPr>
        <p:spPr>
          <a:xfrm>
            <a:off x="644313" y="5216023"/>
            <a:ext cx="10509824" cy="214575"/>
          </a:xfrm>
          <a:prstGeom prst="rect">
            <a:avLst/>
          </a:prstGeom>
          <a:solidFill>
            <a:srgbClr val="4F81BD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defTabSz="1219170">
              <a:defRPr/>
            </a:pPr>
            <a:r>
              <a:rPr lang="pt-BR" sz="2133" b="1" kern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G0</a:t>
            </a:r>
            <a:endParaRPr sz="2133" b="1" kern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00;p13">
            <a:extLst>
              <a:ext uri="{FF2B5EF4-FFF2-40B4-BE49-F238E27FC236}">
                <a16:creationId xmlns:a16="http://schemas.microsoft.com/office/drawing/2014/main" id="{50221AA6-316C-4DFC-B84E-B7030A455E4B}"/>
              </a:ext>
            </a:extLst>
          </p:cNvPr>
          <p:cNvSpPr/>
          <p:nvPr/>
        </p:nvSpPr>
        <p:spPr>
          <a:xfrm>
            <a:off x="2094337" y="5600067"/>
            <a:ext cx="1079519" cy="256987"/>
          </a:xfrm>
          <a:prstGeom prst="rect">
            <a:avLst/>
          </a:prstGeom>
          <a:solidFill>
            <a:srgbClr val="C0504D"/>
          </a:solidFill>
          <a:ln w="254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defTabSz="1219170">
              <a:defRPr/>
            </a:pPr>
            <a:r>
              <a:rPr lang="pt-BR" sz="2133" b="1" kern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G1</a:t>
            </a:r>
            <a:endParaRPr sz="2133" b="1" kern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01;p13">
            <a:extLst>
              <a:ext uri="{FF2B5EF4-FFF2-40B4-BE49-F238E27FC236}">
                <a16:creationId xmlns:a16="http://schemas.microsoft.com/office/drawing/2014/main" id="{802AD999-8886-420D-A7B9-D0F8FE5D3486}"/>
              </a:ext>
            </a:extLst>
          </p:cNvPr>
          <p:cNvSpPr/>
          <p:nvPr/>
        </p:nvSpPr>
        <p:spPr>
          <a:xfrm>
            <a:off x="3450703" y="5600067"/>
            <a:ext cx="1079519" cy="256987"/>
          </a:xfrm>
          <a:prstGeom prst="rect">
            <a:avLst/>
          </a:prstGeom>
          <a:solidFill>
            <a:srgbClr val="9BBB59"/>
          </a:solidFill>
          <a:ln w="25400" cap="flat" cmpd="sng">
            <a:solidFill>
              <a:srgbClr val="7188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defTabSz="1219170">
              <a:defRPr/>
            </a:pPr>
            <a:r>
              <a:rPr lang="pt-BR" sz="2133" b="1" kern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G2</a:t>
            </a:r>
            <a:endParaRPr sz="2133" b="1" kern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02;p13">
            <a:extLst>
              <a:ext uri="{FF2B5EF4-FFF2-40B4-BE49-F238E27FC236}">
                <a16:creationId xmlns:a16="http://schemas.microsoft.com/office/drawing/2014/main" id="{B83FEF7E-9405-46BF-9E9E-5B834F576683}"/>
              </a:ext>
            </a:extLst>
          </p:cNvPr>
          <p:cNvSpPr/>
          <p:nvPr/>
        </p:nvSpPr>
        <p:spPr>
          <a:xfrm>
            <a:off x="4761306" y="5600067"/>
            <a:ext cx="1079519" cy="256987"/>
          </a:xfrm>
          <a:prstGeom prst="rect">
            <a:avLst/>
          </a:prstGeom>
          <a:solidFill>
            <a:srgbClr val="8064A2"/>
          </a:solidFill>
          <a:ln w="25400" cap="flat" cmpd="sng">
            <a:solidFill>
              <a:srgbClr val="5D487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defTabSz="1219170">
              <a:defRPr/>
            </a:pPr>
            <a:r>
              <a:rPr lang="pt-BR" sz="2133" b="1" kern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G3</a:t>
            </a:r>
            <a:endParaRPr sz="2133" b="1" kern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03;p13">
            <a:extLst>
              <a:ext uri="{FF2B5EF4-FFF2-40B4-BE49-F238E27FC236}">
                <a16:creationId xmlns:a16="http://schemas.microsoft.com/office/drawing/2014/main" id="{16D2F2BE-093C-483D-8198-85ABBF45493C}"/>
              </a:ext>
            </a:extLst>
          </p:cNvPr>
          <p:cNvSpPr/>
          <p:nvPr/>
        </p:nvSpPr>
        <p:spPr>
          <a:xfrm>
            <a:off x="6071915" y="5600067"/>
            <a:ext cx="1079519" cy="256987"/>
          </a:xfrm>
          <a:prstGeom prst="rect">
            <a:avLst/>
          </a:prstGeom>
          <a:solidFill>
            <a:srgbClr val="4BACC6"/>
          </a:solidFill>
          <a:ln w="25400" cap="flat" cmpd="sng">
            <a:solidFill>
              <a:srgbClr val="367D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defTabSz="1219170">
              <a:defRPr/>
            </a:pPr>
            <a:r>
              <a:rPr lang="pt-BR" sz="2133" b="1" kern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G4</a:t>
            </a:r>
            <a:endParaRPr sz="2133" b="1" kern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04;p13">
            <a:extLst>
              <a:ext uri="{FF2B5EF4-FFF2-40B4-BE49-F238E27FC236}">
                <a16:creationId xmlns:a16="http://schemas.microsoft.com/office/drawing/2014/main" id="{3F652C33-10CF-4FC4-9905-52F9D4B856ED}"/>
              </a:ext>
            </a:extLst>
          </p:cNvPr>
          <p:cNvSpPr/>
          <p:nvPr/>
        </p:nvSpPr>
        <p:spPr>
          <a:xfrm>
            <a:off x="7410709" y="5600067"/>
            <a:ext cx="1079519" cy="256987"/>
          </a:xfrm>
          <a:prstGeom prst="rect">
            <a:avLst/>
          </a:prstGeom>
          <a:solidFill>
            <a:srgbClr val="F79646"/>
          </a:solidFill>
          <a:ln w="25400" cap="flat" cmpd="sng">
            <a:solidFill>
              <a:srgbClr val="B46D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defTabSz="1219170">
              <a:defRPr/>
            </a:pPr>
            <a:r>
              <a:rPr lang="pt-BR" sz="2133" b="1" kern="0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G5</a:t>
            </a:r>
            <a:endParaRPr sz="2133" b="1" kern="0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05;p13">
            <a:extLst>
              <a:ext uri="{FF2B5EF4-FFF2-40B4-BE49-F238E27FC236}">
                <a16:creationId xmlns:a16="http://schemas.microsoft.com/office/drawing/2014/main" id="{A8EE543D-0C57-4DC1-A6A7-D8F1A2A6BF08}"/>
              </a:ext>
            </a:extLst>
          </p:cNvPr>
          <p:cNvSpPr/>
          <p:nvPr/>
        </p:nvSpPr>
        <p:spPr>
          <a:xfrm>
            <a:off x="8764018" y="5600067"/>
            <a:ext cx="1079519" cy="256987"/>
          </a:xfrm>
          <a:prstGeom prst="rect">
            <a:avLst/>
          </a:prstGeom>
          <a:solidFill>
            <a:srgbClr val="938953"/>
          </a:solidFill>
          <a:ln w="25400" cap="flat" cmpd="sng">
            <a:solidFill>
              <a:srgbClr val="4944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pt-BR" sz="1600" b="1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G6</a:t>
            </a:r>
            <a:endParaRPr sz="1600" b="1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06;p13">
            <a:extLst>
              <a:ext uri="{FF2B5EF4-FFF2-40B4-BE49-F238E27FC236}">
                <a16:creationId xmlns:a16="http://schemas.microsoft.com/office/drawing/2014/main" id="{0CA1614C-C2A0-4FC1-BDE2-D02D4520A144}"/>
              </a:ext>
            </a:extLst>
          </p:cNvPr>
          <p:cNvSpPr/>
          <p:nvPr/>
        </p:nvSpPr>
        <p:spPr>
          <a:xfrm>
            <a:off x="10074619" y="5600067"/>
            <a:ext cx="1079519" cy="256987"/>
          </a:xfrm>
          <a:prstGeom prst="rect">
            <a:avLst/>
          </a:prstGeom>
          <a:solidFill>
            <a:srgbClr val="366092"/>
          </a:solidFill>
          <a:ln w="25400" cap="flat" cmpd="sng">
            <a:solidFill>
              <a:srgbClr val="2440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r>
              <a:rPr lang="pt-BR" sz="1600" b="1">
                <a:solidFill>
                  <a:srgbClr val="FFFFFF"/>
                </a:solidFill>
                <a:latin typeface="+mj-lt"/>
                <a:ea typeface="Calibri"/>
                <a:cs typeface="Calibri"/>
                <a:sym typeface="Calibri"/>
              </a:rPr>
              <a:t>G7</a:t>
            </a:r>
            <a:endParaRPr sz="1600" b="1">
              <a:solidFill>
                <a:srgbClr val="FFFFFF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200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/>
        </p:nvSpPr>
        <p:spPr>
          <a:xfrm>
            <a:off x="8401400" y="162000"/>
            <a:ext cx="3532400" cy="5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 defTabSz="1219170">
              <a:buClr>
                <a:srgbClr val="000000"/>
              </a:buClr>
              <a:defRPr/>
            </a:pPr>
            <a:r>
              <a:rPr lang="en" sz="2400" b="1" kern="0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METODOLOGIA</a:t>
            </a:r>
            <a:endParaRPr sz="2400" b="1" kern="0" dirty="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79" name="Google Shape;79;p16"/>
          <p:cNvCxnSpPr/>
          <p:nvPr/>
        </p:nvCxnSpPr>
        <p:spPr>
          <a:xfrm>
            <a:off x="0" y="528400"/>
            <a:ext cx="9193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Google Shape;77;p16">
            <a:extLst>
              <a:ext uri="{FF2B5EF4-FFF2-40B4-BE49-F238E27FC236}">
                <a16:creationId xmlns:a16="http://schemas.microsoft.com/office/drawing/2014/main" id="{DA00AB17-267A-410E-BB10-67E426CA8CF6}"/>
              </a:ext>
            </a:extLst>
          </p:cNvPr>
          <p:cNvSpPr txBox="1"/>
          <p:nvPr/>
        </p:nvSpPr>
        <p:spPr>
          <a:xfrm>
            <a:off x="214321" y="511083"/>
            <a:ext cx="11481492" cy="1429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>
              <a:buSzPts val="1100"/>
              <a:defRPr/>
            </a:pPr>
            <a:r>
              <a:rPr lang="pt-BR" sz="3467" dirty="0">
                <a:latin typeface="+mj-lt"/>
                <a:ea typeface="Open Sans"/>
                <a:cs typeface="Open Sans"/>
                <a:sym typeface="Open Sans"/>
              </a:rPr>
              <a:t>Diagnóstico Ecossistema Inovação de Porto Alegre</a:t>
            </a:r>
            <a:endParaRPr lang="en" sz="3467" kern="0" dirty="0">
              <a:solidFill>
                <a:srgbClr val="000000"/>
              </a:solidFill>
              <a:latin typeface="+mj-lt"/>
              <a:ea typeface="Open Sans"/>
              <a:cs typeface="Open Sans"/>
              <a:sym typeface="Open Sans"/>
            </a:endParaRPr>
          </a:p>
          <a:p>
            <a:pPr defTabSz="1219170">
              <a:buClr>
                <a:srgbClr val="000000"/>
              </a:buClr>
              <a:buSzPts val="1100"/>
              <a:defRPr/>
            </a:pPr>
            <a:endParaRPr lang="en" sz="3467" kern="0" dirty="0">
              <a:solidFill>
                <a:srgbClr val="000000"/>
              </a:solidFill>
              <a:latin typeface="+mj-lt"/>
              <a:ea typeface="Open Sans"/>
              <a:cs typeface="Open Sans"/>
              <a:sym typeface="Open Sans"/>
            </a:endParaRPr>
          </a:p>
          <a:p>
            <a:pPr defTabSz="1219170">
              <a:buClr>
                <a:srgbClr val="000000"/>
              </a:buClr>
              <a:buSzPts val="1100"/>
              <a:defRPr/>
            </a:pPr>
            <a:endParaRPr lang="en" sz="3467" kern="0" dirty="0">
              <a:solidFill>
                <a:srgbClr val="000000"/>
              </a:solidFill>
              <a:latin typeface="+mj-lt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B4C0803F-9214-487F-8692-2C4137A021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9136291"/>
              </p:ext>
            </p:extLst>
          </p:nvPr>
        </p:nvGraphicFramePr>
        <p:xfrm>
          <a:off x="-193820" y="1534866"/>
          <a:ext cx="10591539" cy="5115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Imagem 13">
            <a:extLst>
              <a:ext uri="{FF2B5EF4-FFF2-40B4-BE49-F238E27FC236}">
                <a16:creationId xmlns:a16="http://schemas.microsoft.com/office/drawing/2014/main" id="{7CC14F3C-578A-4959-8EDE-795A8A27A9A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2666" y="4227225"/>
            <a:ext cx="651036" cy="559591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84C3C748-362C-40F1-817E-6841D600489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1096" y="4239782"/>
            <a:ext cx="627833" cy="559591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28703A8F-F4BB-45ED-99B2-1FFA8E4B632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8930" y="4239781"/>
            <a:ext cx="863421" cy="1195168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FE2BB688-FA4C-4F47-8656-8406312BFFB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7627" y="4867619"/>
            <a:ext cx="481112" cy="571192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FA039976-D05C-4451-85BD-5E6C6074F18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6136" y="4905341"/>
            <a:ext cx="627833" cy="536388"/>
          </a:xfrm>
          <a:prstGeom prst="rect">
            <a:avLst/>
          </a:prstGeom>
        </p:spPr>
      </p:pic>
      <p:pic>
        <p:nvPicPr>
          <p:cNvPr id="2" name="Picture 2" descr="Imagem relacionada">
            <a:extLst>
              <a:ext uri="{FF2B5EF4-FFF2-40B4-BE49-F238E27FC236}">
                <a16:creationId xmlns:a16="http://schemas.microsoft.com/office/drawing/2014/main" id="{E6007013-3AC6-473F-BDA8-7A3B2CFD4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0099" y="4204659"/>
            <a:ext cx="1141067" cy="11410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AE149CA-B1B1-422B-AFE5-FFAF9B933F86}"/>
              </a:ext>
            </a:extLst>
          </p:cNvPr>
          <p:cNvSpPr txBox="1"/>
          <p:nvPr/>
        </p:nvSpPr>
        <p:spPr>
          <a:xfrm>
            <a:off x="7258517" y="3887450"/>
            <a:ext cx="1818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u="sng" dirty="0"/>
              <a:t>Personas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47C64EF-47DC-464A-A722-F144494FA18F}"/>
              </a:ext>
            </a:extLst>
          </p:cNvPr>
          <p:cNvSpPr txBox="1"/>
          <p:nvPr/>
        </p:nvSpPr>
        <p:spPr>
          <a:xfrm>
            <a:off x="1592236" y="3890783"/>
            <a:ext cx="2165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u="sng" dirty="0"/>
              <a:t>Quadrupla Hélice</a:t>
            </a:r>
          </a:p>
        </p:txBody>
      </p:sp>
    </p:spTree>
    <p:extLst>
      <p:ext uri="{BB962C8B-B14F-4D97-AF65-F5344CB8AC3E}">
        <p14:creationId xmlns:p14="http://schemas.microsoft.com/office/powerpoint/2010/main" val="146092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/>
        </p:nvSpPr>
        <p:spPr>
          <a:xfrm>
            <a:off x="702000" y="579979"/>
            <a:ext cx="8357200" cy="866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>
              <a:buSzPts val="1100"/>
              <a:defRPr/>
            </a:pPr>
            <a:r>
              <a:rPr lang="pt-BR" sz="3467" b="1" dirty="0">
                <a:latin typeface="+mj-lt"/>
                <a:ea typeface="Open Sans"/>
                <a:cs typeface="Open Sans"/>
                <a:sym typeface="Open Sans"/>
              </a:rPr>
              <a:t>Dimensões Ecossistema de Inovação</a:t>
            </a:r>
            <a:endParaRPr lang="en" sz="3467" b="1" dirty="0">
              <a:latin typeface="+mj-lt"/>
              <a:ea typeface="Open Sans"/>
              <a:cs typeface="Open Sans"/>
              <a:sym typeface="Open Sans"/>
            </a:endParaRPr>
          </a:p>
        </p:txBody>
      </p:sp>
      <p:sp>
        <p:nvSpPr>
          <p:cNvPr id="78" name="Google Shape;78;p16"/>
          <p:cNvSpPr txBox="1"/>
          <p:nvPr/>
        </p:nvSpPr>
        <p:spPr>
          <a:xfrm>
            <a:off x="8401400" y="162000"/>
            <a:ext cx="3532400" cy="5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 defTabSz="1219170">
              <a:buClr>
                <a:srgbClr val="000000"/>
              </a:buClr>
              <a:defRPr/>
            </a:pPr>
            <a:r>
              <a:rPr lang="en" sz="2400" b="1" kern="0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METODOLOGIA</a:t>
            </a:r>
            <a:endParaRPr sz="2400" b="1" kern="0" dirty="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79" name="Google Shape;79;p16"/>
          <p:cNvCxnSpPr/>
          <p:nvPr/>
        </p:nvCxnSpPr>
        <p:spPr>
          <a:xfrm>
            <a:off x="0" y="528400"/>
            <a:ext cx="9193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47D5D7C4-D5C4-40F3-9C7F-3C77F132B5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l="2390" t="7305" r="9572" b="3615"/>
          <a:stretch/>
        </p:blipFill>
        <p:spPr>
          <a:xfrm>
            <a:off x="2756960" y="1497592"/>
            <a:ext cx="6173681" cy="510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4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/>
        </p:nvSpPr>
        <p:spPr>
          <a:xfrm>
            <a:off x="7711440" y="252600"/>
            <a:ext cx="4232520" cy="5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 defTabSz="1219170">
              <a:buClr>
                <a:srgbClr val="000000"/>
              </a:buClr>
              <a:defRPr/>
            </a:pPr>
            <a:r>
              <a:rPr lang="en" sz="2133" b="1" kern="0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WS 1 </a:t>
            </a:r>
            <a:r>
              <a:rPr lang="mr-IN" sz="2133" b="1" kern="0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–</a:t>
            </a:r>
            <a:r>
              <a:rPr lang="en" sz="2133" b="1" kern="0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 Talentos e Conhecimento</a:t>
            </a:r>
          </a:p>
          <a:p>
            <a:pPr algn="r" defTabSz="1219170">
              <a:buClr>
                <a:srgbClr val="000000"/>
              </a:buClr>
              <a:defRPr/>
            </a:pPr>
            <a:r>
              <a:rPr lang="en" sz="2133" b="1" kern="0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14/08/2018</a:t>
            </a:r>
            <a:endParaRPr sz="2133" b="1" kern="0" dirty="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79" name="Google Shape;79;p16"/>
          <p:cNvCxnSpPr/>
          <p:nvPr/>
        </p:nvCxnSpPr>
        <p:spPr>
          <a:xfrm>
            <a:off x="0" y="528400"/>
            <a:ext cx="7979877" cy="4896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" name="Imagem 12">
            <a:extLst>
              <a:ext uri="{FF2B5EF4-FFF2-40B4-BE49-F238E27FC236}">
                <a16:creationId xmlns:a16="http://schemas.microsoft.com/office/drawing/2014/main" id="{F9F82CF1-2889-4145-AEF0-6746784AFE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215" y="1883357"/>
            <a:ext cx="4692911" cy="352118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: Cantos Arredondados 1">
            <a:extLst>
              <a:ext uri="{FF2B5EF4-FFF2-40B4-BE49-F238E27FC236}">
                <a16:creationId xmlns:a16="http://schemas.microsoft.com/office/drawing/2014/main" id="{F3985208-DB95-4BF7-970C-23DEE45263CC}"/>
              </a:ext>
            </a:extLst>
          </p:cNvPr>
          <p:cNvSpPr/>
          <p:nvPr/>
        </p:nvSpPr>
        <p:spPr>
          <a:xfrm>
            <a:off x="6142417" y="3043369"/>
            <a:ext cx="3677920" cy="1463040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Público Total: 44</a:t>
            </a:r>
          </a:p>
          <a:p>
            <a:pPr algn="ctr"/>
            <a:r>
              <a:rPr lang="pt-BR" sz="2400" dirty="0"/>
              <a:t>Academia: 39%</a:t>
            </a:r>
          </a:p>
          <a:p>
            <a:pPr algn="ctr"/>
            <a:r>
              <a:rPr lang="pt-BR" sz="2400" dirty="0"/>
              <a:t>Empresas: 10%</a:t>
            </a:r>
          </a:p>
          <a:p>
            <a:pPr algn="ctr"/>
            <a:r>
              <a:rPr lang="pt-BR" sz="2400" dirty="0"/>
              <a:t>Governo: 22%</a:t>
            </a:r>
          </a:p>
          <a:p>
            <a:pPr algn="ctr"/>
            <a:r>
              <a:rPr lang="pt-BR" sz="2400" dirty="0"/>
              <a:t>Sociedade: 29%</a:t>
            </a:r>
          </a:p>
        </p:txBody>
      </p:sp>
    </p:spTree>
    <p:extLst>
      <p:ext uri="{BB962C8B-B14F-4D97-AF65-F5344CB8AC3E}">
        <p14:creationId xmlns:p14="http://schemas.microsoft.com/office/powerpoint/2010/main" val="84579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Google Shape;79;p16"/>
          <p:cNvCxnSpPr/>
          <p:nvPr/>
        </p:nvCxnSpPr>
        <p:spPr>
          <a:xfrm flipV="1">
            <a:off x="1" y="523941"/>
            <a:ext cx="7764711" cy="446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" name="Imagem 4" descr="Uma imagem contendo pessoa, interior, mesa, criança&#10;&#10;Descrição gerada com muito alta confiança">
            <a:extLst>
              <a:ext uri="{FF2B5EF4-FFF2-40B4-BE49-F238E27FC236}">
                <a16:creationId xmlns:a16="http://schemas.microsoft.com/office/drawing/2014/main" id="{F0CB71C4-75AF-4A2A-9306-A2E4475A57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1013" y="1378760"/>
            <a:ext cx="3487483" cy="4649976"/>
          </a:xfrm>
          <a:prstGeom prst="rect">
            <a:avLst/>
          </a:prstGeom>
        </p:spPr>
      </p:pic>
      <p:sp>
        <p:nvSpPr>
          <p:cNvPr id="8" name="Google Shape;78;p16">
            <a:extLst>
              <a:ext uri="{FF2B5EF4-FFF2-40B4-BE49-F238E27FC236}">
                <a16:creationId xmlns:a16="http://schemas.microsoft.com/office/drawing/2014/main" id="{395B8C6E-C65D-4B39-9779-BA6307340076}"/>
              </a:ext>
            </a:extLst>
          </p:cNvPr>
          <p:cNvSpPr txBox="1"/>
          <p:nvPr/>
        </p:nvSpPr>
        <p:spPr>
          <a:xfrm>
            <a:off x="8401400" y="263600"/>
            <a:ext cx="3532400" cy="5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 defTabSz="1219170">
              <a:buClr>
                <a:srgbClr val="000000"/>
              </a:buClr>
              <a:defRPr/>
            </a:pPr>
            <a:r>
              <a:rPr lang="en" sz="2133" b="1" dirty="0">
                <a:latin typeface="Oswald"/>
                <a:ea typeface="Oswald"/>
                <a:cs typeface="Oswald"/>
                <a:sym typeface="Oswald"/>
              </a:rPr>
              <a:t>WS 2 </a:t>
            </a:r>
            <a:r>
              <a:rPr lang="mr-IN" sz="2133" b="1" dirty="0">
                <a:latin typeface="Oswald"/>
                <a:ea typeface="Oswald"/>
                <a:cs typeface="Oswald"/>
                <a:sym typeface="Oswald"/>
              </a:rPr>
              <a:t>–</a:t>
            </a:r>
            <a:r>
              <a:rPr lang="en" sz="2133" b="1" dirty="0">
                <a:latin typeface="Oswald"/>
                <a:ea typeface="Oswald"/>
                <a:cs typeface="Oswald"/>
                <a:sym typeface="Oswald"/>
              </a:rPr>
              <a:t> Financiamento</a:t>
            </a:r>
          </a:p>
          <a:p>
            <a:pPr algn="r" defTabSz="1219170">
              <a:buClr>
                <a:srgbClr val="000000"/>
              </a:buClr>
              <a:defRPr/>
            </a:pPr>
            <a:r>
              <a:rPr lang="en" sz="2133" b="1" dirty="0">
                <a:latin typeface="Oswald"/>
                <a:ea typeface="Oswald"/>
                <a:cs typeface="Oswald"/>
                <a:sym typeface="Oswald"/>
              </a:rPr>
              <a:t>04</a:t>
            </a:r>
            <a:r>
              <a:rPr lang="en" sz="2133" b="1" kern="0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/09/2018</a:t>
            </a:r>
            <a:endParaRPr sz="2133" b="1" kern="0" dirty="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" name="Retângulo: Cantos Arredondados 3">
            <a:extLst>
              <a:ext uri="{FF2B5EF4-FFF2-40B4-BE49-F238E27FC236}">
                <a16:creationId xmlns:a16="http://schemas.microsoft.com/office/drawing/2014/main" id="{271E4B15-4EF3-4238-A89A-A5AA576CA281}"/>
              </a:ext>
            </a:extLst>
          </p:cNvPr>
          <p:cNvSpPr/>
          <p:nvPr/>
        </p:nvSpPr>
        <p:spPr>
          <a:xfrm>
            <a:off x="6862757" y="2790756"/>
            <a:ext cx="3677920" cy="1463040"/>
          </a:xfrm>
          <a:prstGeom prst="roundRect">
            <a:avLst/>
          </a:prstGeom>
          <a:solidFill>
            <a:srgbClr val="262626">
              <a:alpha val="80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Público Total: 14</a:t>
            </a:r>
          </a:p>
          <a:p>
            <a:pPr algn="ctr"/>
            <a:r>
              <a:rPr lang="pt-BR" sz="2400" dirty="0"/>
              <a:t>Academia: 14%</a:t>
            </a:r>
          </a:p>
          <a:p>
            <a:pPr algn="ctr"/>
            <a:r>
              <a:rPr lang="pt-BR" sz="2400" dirty="0"/>
              <a:t>Empresas: 43%</a:t>
            </a:r>
          </a:p>
          <a:p>
            <a:pPr algn="ctr"/>
            <a:r>
              <a:rPr lang="pt-BR" sz="2400" dirty="0"/>
              <a:t>Governo: 29%</a:t>
            </a:r>
          </a:p>
          <a:p>
            <a:pPr algn="ctr"/>
            <a:r>
              <a:rPr lang="pt-BR" sz="2400" dirty="0"/>
              <a:t>Sociedade: 14%</a:t>
            </a:r>
          </a:p>
        </p:txBody>
      </p:sp>
    </p:spTree>
    <p:extLst>
      <p:ext uri="{BB962C8B-B14F-4D97-AF65-F5344CB8AC3E}">
        <p14:creationId xmlns:p14="http://schemas.microsoft.com/office/powerpoint/2010/main" val="92306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Google Shape;79;p16"/>
          <p:cNvCxnSpPr/>
          <p:nvPr/>
        </p:nvCxnSpPr>
        <p:spPr>
          <a:xfrm>
            <a:off x="1" y="528400"/>
            <a:ext cx="8541183" cy="4896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" name="Imagem 6" descr="Uma imagem contendo texto&#10;&#10;Descrição gerada com muito alta confiança">
            <a:extLst>
              <a:ext uri="{FF2B5EF4-FFF2-40B4-BE49-F238E27FC236}">
                <a16:creationId xmlns:a16="http://schemas.microsoft.com/office/drawing/2014/main" id="{D4CDCF39-D7D9-4436-9646-DC9FA19F0E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199" y="1749586"/>
            <a:ext cx="4351351" cy="3263513"/>
          </a:xfrm>
          <a:prstGeom prst="rect">
            <a:avLst/>
          </a:prstGeom>
        </p:spPr>
      </p:pic>
      <p:sp>
        <p:nvSpPr>
          <p:cNvPr id="9" name="Google Shape;78;p16">
            <a:extLst>
              <a:ext uri="{FF2B5EF4-FFF2-40B4-BE49-F238E27FC236}">
                <a16:creationId xmlns:a16="http://schemas.microsoft.com/office/drawing/2014/main" id="{7DCAD768-B0C3-4350-93F1-1345A63EB0E8}"/>
              </a:ext>
            </a:extLst>
          </p:cNvPr>
          <p:cNvSpPr txBox="1"/>
          <p:nvPr/>
        </p:nvSpPr>
        <p:spPr>
          <a:xfrm>
            <a:off x="8401400" y="162000"/>
            <a:ext cx="3532400" cy="5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 defTabSz="1219170">
              <a:buClr>
                <a:srgbClr val="000000"/>
              </a:buClr>
              <a:defRPr/>
            </a:pPr>
            <a:r>
              <a:rPr lang="en" sz="2133" b="1" kern="0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WS 3 - Estrutural</a:t>
            </a:r>
          </a:p>
          <a:p>
            <a:pPr algn="r" defTabSz="1219170">
              <a:buClr>
                <a:srgbClr val="000000"/>
              </a:buClr>
              <a:defRPr/>
            </a:pPr>
            <a:r>
              <a:rPr lang="en" sz="2133" b="1" kern="0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18/09/2018</a:t>
            </a:r>
            <a:endParaRPr sz="2133" b="1" kern="0" dirty="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" name="Retângulo: Cantos Arredondados 3">
            <a:extLst>
              <a:ext uri="{FF2B5EF4-FFF2-40B4-BE49-F238E27FC236}">
                <a16:creationId xmlns:a16="http://schemas.microsoft.com/office/drawing/2014/main" id="{58245D12-9A92-447F-9004-0D7673437596}"/>
              </a:ext>
            </a:extLst>
          </p:cNvPr>
          <p:cNvSpPr/>
          <p:nvPr/>
        </p:nvSpPr>
        <p:spPr>
          <a:xfrm>
            <a:off x="7068568" y="2594279"/>
            <a:ext cx="3677920" cy="1463040"/>
          </a:xfrm>
          <a:prstGeom prst="roundRect">
            <a:avLst/>
          </a:prstGeom>
          <a:solidFill>
            <a:srgbClr val="262626">
              <a:alpha val="80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Público Total: 25</a:t>
            </a:r>
          </a:p>
          <a:p>
            <a:pPr algn="ctr"/>
            <a:r>
              <a:rPr lang="pt-BR" sz="2400" dirty="0"/>
              <a:t>Academia: 31%</a:t>
            </a:r>
          </a:p>
          <a:p>
            <a:pPr algn="ctr"/>
            <a:r>
              <a:rPr lang="pt-BR" sz="2400" dirty="0"/>
              <a:t>Empresas: 0%</a:t>
            </a:r>
          </a:p>
          <a:p>
            <a:pPr algn="ctr"/>
            <a:r>
              <a:rPr lang="pt-BR" sz="2400" dirty="0"/>
              <a:t>Governo: 34%</a:t>
            </a:r>
          </a:p>
          <a:p>
            <a:pPr algn="ctr"/>
            <a:r>
              <a:rPr lang="pt-BR" sz="2400" dirty="0"/>
              <a:t>Sociedade: 34%</a:t>
            </a:r>
          </a:p>
        </p:txBody>
      </p:sp>
    </p:spTree>
    <p:extLst>
      <p:ext uri="{BB962C8B-B14F-4D97-AF65-F5344CB8AC3E}">
        <p14:creationId xmlns:p14="http://schemas.microsoft.com/office/powerpoint/2010/main" val="219305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Google Shape;79;p16"/>
          <p:cNvCxnSpPr/>
          <p:nvPr/>
        </p:nvCxnSpPr>
        <p:spPr>
          <a:xfrm>
            <a:off x="1" y="528400"/>
            <a:ext cx="8485052" cy="4896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" name="Imagem 4" descr="Uma imagem contendo pessoa, pessoas, grupo, interior&#10;&#10;Descrição gerada com muito alta confiança">
            <a:extLst>
              <a:ext uri="{FF2B5EF4-FFF2-40B4-BE49-F238E27FC236}">
                <a16:creationId xmlns:a16="http://schemas.microsoft.com/office/drawing/2014/main" id="{8213E71E-EFD0-4499-A5A3-81EC266DB0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195" y="1984057"/>
            <a:ext cx="3853941" cy="2890456"/>
          </a:xfrm>
          <a:prstGeom prst="rect">
            <a:avLst/>
          </a:prstGeom>
        </p:spPr>
      </p:pic>
      <p:sp>
        <p:nvSpPr>
          <p:cNvPr id="9" name="Google Shape;78;p16">
            <a:extLst>
              <a:ext uri="{FF2B5EF4-FFF2-40B4-BE49-F238E27FC236}">
                <a16:creationId xmlns:a16="http://schemas.microsoft.com/office/drawing/2014/main" id="{A322161B-BBA3-4997-911F-CAB26B0BE4B1}"/>
              </a:ext>
            </a:extLst>
          </p:cNvPr>
          <p:cNvSpPr txBox="1"/>
          <p:nvPr/>
        </p:nvSpPr>
        <p:spPr>
          <a:xfrm>
            <a:off x="8578603" y="162000"/>
            <a:ext cx="3355196" cy="5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 defTabSz="1219170">
              <a:buClr>
                <a:srgbClr val="000000"/>
              </a:buClr>
              <a:defRPr/>
            </a:pPr>
            <a:r>
              <a:rPr lang="en" sz="2400" b="1" kern="0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WS 4 </a:t>
            </a:r>
            <a:r>
              <a:rPr lang="mr-IN" sz="2400" b="1" kern="0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–</a:t>
            </a:r>
            <a:r>
              <a:rPr lang="en" sz="2400" b="1" kern="0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 Institucional &amp; Legal</a:t>
            </a:r>
          </a:p>
          <a:p>
            <a:pPr algn="r" defTabSz="1219170">
              <a:buClr>
                <a:srgbClr val="000000"/>
              </a:buClr>
              <a:defRPr/>
            </a:pPr>
            <a:r>
              <a:rPr lang="en" sz="2400" b="1" kern="0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16/10/2018</a:t>
            </a:r>
            <a:endParaRPr sz="2400" b="1" kern="0" dirty="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" name="Retângulo: Cantos Arredondados 3">
            <a:extLst>
              <a:ext uri="{FF2B5EF4-FFF2-40B4-BE49-F238E27FC236}">
                <a16:creationId xmlns:a16="http://schemas.microsoft.com/office/drawing/2014/main" id="{39004072-B8C9-4B1D-A25E-BCAE7911B31B}"/>
              </a:ext>
            </a:extLst>
          </p:cNvPr>
          <p:cNvSpPr/>
          <p:nvPr/>
        </p:nvSpPr>
        <p:spPr>
          <a:xfrm>
            <a:off x="6516619" y="2734620"/>
            <a:ext cx="3677920" cy="1463040"/>
          </a:xfrm>
          <a:prstGeom prst="roundRect">
            <a:avLst/>
          </a:prstGeom>
          <a:solidFill>
            <a:srgbClr val="262626">
              <a:alpha val="80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Público Total: 24</a:t>
            </a:r>
          </a:p>
          <a:p>
            <a:pPr algn="ctr"/>
            <a:r>
              <a:rPr lang="pt-BR" sz="2400" dirty="0"/>
              <a:t>Academia: 5%</a:t>
            </a:r>
          </a:p>
          <a:p>
            <a:pPr algn="ctr"/>
            <a:r>
              <a:rPr lang="pt-BR" sz="2400" dirty="0"/>
              <a:t>Empresas: 14%</a:t>
            </a:r>
          </a:p>
          <a:p>
            <a:pPr algn="ctr"/>
            <a:r>
              <a:rPr lang="pt-BR" sz="2400" dirty="0"/>
              <a:t>Governo: 82%</a:t>
            </a:r>
          </a:p>
          <a:p>
            <a:pPr algn="ctr"/>
            <a:r>
              <a:rPr lang="pt-BR" sz="2400" dirty="0"/>
              <a:t>Sociedade: 0%</a:t>
            </a:r>
          </a:p>
        </p:txBody>
      </p:sp>
    </p:spTree>
    <p:extLst>
      <p:ext uri="{BB962C8B-B14F-4D97-AF65-F5344CB8AC3E}">
        <p14:creationId xmlns:p14="http://schemas.microsoft.com/office/powerpoint/2010/main" val="428442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Google Shape;79;p16"/>
          <p:cNvCxnSpPr/>
          <p:nvPr/>
        </p:nvCxnSpPr>
        <p:spPr>
          <a:xfrm>
            <a:off x="0" y="528400"/>
            <a:ext cx="8260531" cy="4896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78;p16">
            <a:extLst>
              <a:ext uri="{FF2B5EF4-FFF2-40B4-BE49-F238E27FC236}">
                <a16:creationId xmlns:a16="http://schemas.microsoft.com/office/drawing/2014/main" id="{A322161B-BBA3-4997-911F-CAB26B0BE4B1}"/>
              </a:ext>
            </a:extLst>
          </p:cNvPr>
          <p:cNvSpPr txBox="1"/>
          <p:nvPr/>
        </p:nvSpPr>
        <p:spPr>
          <a:xfrm>
            <a:off x="8559893" y="162000"/>
            <a:ext cx="3373907" cy="5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 defTabSz="1219170">
              <a:buClr>
                <a:srgbClr val="000000"/>
              </a:buClr>
              <a:defRPr/>
            </a:pPr>
            <a:r>
              <a:rPr lang="en" sz="2400" b="1" kern="0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WS 5 </a:t>
            </a:r>
            <a:r>
              <a:rPr lang="mr-IN" sz="2400" b="1" kern="0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–</a:t>
            </a:r>
            <a:r>
              <a:rPr lang="en" sz="2400" b="1" kern="0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 Interação &amp; Qualidade de Vida</a:t>
            </a:r>
          </a:p>
          <a:p>
            <a:pPr algn="r" defTabSz="1219170">
              <a:buClr>
                <a:srgbClr val="000000"/>
              </a:buClr>
              <a:defRPr/>
            </a:pPr>
            <a:r>
              <a:rPr lang="en" sz="2400" b="1" kern="0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30/10/2018</a:t>
            </a:r>
            <a:endParaRPr sz="2400" b="1" kern="0" dirty="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" name="Retângulo: Cantos Arredondados 2">
            <a:extLst>
              <a:ext uri="{FF2B5EF4-FFF2-40B4-BE49-F238E27FC236}">
                <a16:creationId xmlns:a16="http://schemas.microsoft.com/office/drawing/2014/main" id="{C37C1A48-ACD8-4AB9-9E56-09234174F24A}"/>
              </a:ext>
            </a:extLst>
          </p:cNvPr>
          <p:cNvSpPr/>
          <p:nvPr/>
        </p:nvSpPr>
        <p:spPr>
          <a:xfrm>
            <a:off x="4131076" y="2697196"/>
            <a:ext cx="3677920" cy="1463040"/>
          </a:xfrm>
          <a:prstGeom prst="roundRect">
            <a:avLst/>
          </a:prstGeom>
          <a:solidFill>
            <a:srgbClr val="262626">
              <a:alpha val="80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Público Total Convidado: 75 </a:t>
            </a:r>
          </a:p>
          <a:p>
            <a:pPr algn="ctr"/>
            <a:r>
              <a:rPr lang="pt-BR" sz="2400" dirty="0"/>
              <a:t>Academia: XX%</a:t>
            </a:r>
          </a:p>
          <a:p>
            <a:pPr algn="ctr"/>
            <a:r>
              <a:rPr lang="pt-BR" sz="2400" dirty="0"/>
              <a:t>Empresas: XX%</a:t>
            </a:r>
          </a:p>
          <a:p>
            <a:pPr algn="ctr"/>
            <a:r>
              <a:rPr lang="pt-BR" sz="2400" dirty="0"/>
              <a:t>Governo: XX%</a:t>
            </a:r>
          </a:p>
          <a:p>
            <a:pPr algn="ctr"/>
            <a:r>
              <a:rPr lang="pt-BR" sz="2400" dirty="0"/>
              <a:t>Sociedade: XX%</a:t>
            </a:r>
          </a:p>
        </p:txBody>
      </p:sp>
    </p:spTree>
    <p:extLst>
      <p:ext uri="{BB962C8B-B14F-4D97-AF65-F5344CB8AC3E}">
        <p14:creationId xmlns:p14="http://schemas.microsoft.com/office/powerpoint/2010/main" val="339166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85725"/>
            <a:ext cx="12192000" cy="6858000"/>
          </a:xfrm>
          <a:prstGeom prst="rect">
            <a:avLst/>
          </a:prstGeom>
          <a:solidFill>
            <a:srgbClr val="00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82882" y="169818"/>
            <a:ext cx="11808823" cy="65444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82882" y="622814"/>
            <a:ext cx="1814205" cy="10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22" y="1177786"/>
            <a:ext cx="8590008" cy="1072989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009650" y="2334868"/>
            <a:ext cx="8565776" cy="339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Calibri"/>
              </a:rPr>
              <a:t>LIDERANÇA</a:t>
            </a: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  <a:sym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en-US" kern="0" dirty="0" err="1" smtClean="0">
                <a:solidFill>
                  <a:prstClr val="white"/>
                </a:solidFill>
                <a:latin typeface="Calibri"/>
              </a:rPr>
              <a:t>Reitor</a:t>
            </a:r>
            <a:r>
              <a:rPr lang="en-US" kern="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kern="0" dirty="0" err="1" smtClean="0">
                <a:solidFill>
                  <a:prstClr val="white"/>
                </a:solidFill>
                <a:latin typeface="Calibri"/>
              </a:rPr>
              <a:t>Pe</a:t>
            </a:r>
            <a:r>
              <a:rPr lang="en-US" kern="0" dirty="0" smtClean="0">
                <a:solidFill>
                  <a:prstClr val="white"/>
                </a:solidFill>
                <a:latin typeface="Calibri"/>
              </a:rPr>
              <a:t>. Marcelo Aquino, UNISINOS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  <a:sym typeface="Calibri"/>
            </a:endParaRPr>
          </a:p>
          <a:p>
            <a:pPr marL="0" indent="0" algn="ctr" hangingPunct="0">
              <a:buNone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Calibri"/>
              </a:rPr>
              <a:t>Reitor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Calibri"/>
              </a:rPr>
              <a:t> Ir.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Calibri"/>
              </a:rPr>
              <a:t>Evilázio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  <a:sym typeface="Calibri"/>
              </a:rPr>
              <a:t> Teixeira, </a:t>
            </a:r>
            <a:r>
              <a:rPr lang="en-US" kern="0" dirty="0" smtClean="0">
                <a:solidFill>
                  <a:prstClr val="white"/>
                </a:solidFill>
                <a:latin typeface="Calibri"/>
              </a:rPr>
              <a:t>PUCRS</a:t>
            </a:r>
          </a:p>
          <a:p>
            <a:pPr marL="0" indent="0" algn="ctr" hangingPunct="0">
              <a:buNone/>
              <a:defRPr/>
            </a:pPr>
            <a:r>
              <a:rPr lang="en-US" kern="0" dirty="0" err="1" smtClean="0">
                <a:solidFill>
                  <a:prstClr val="white"/>
                </a:solidFill>
                <a:latin typeface="Calibri"/>
              </a:rPr>
              <a:t>Reitor</a:t>
            </a:r>
            <a:r>
              <a:rPr lang="en-US" kern="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kern="0" dirty="0">
                <a:solidFill>
                  <a:prstClr val="white"/>
                </a:solidFill>
                <a:latin typeface="Calibri"/>
              </a:rPr>
              <a:t>Rui </a:t>
            </a:r>
            <a:r>
              <a:rPr lang="en-US" kern="0" dirty="0" err="1">
                <a:solidFill>
                  <a:prstClr val="white"/>
                </a:solidFill>
                <a:latin typeface="Calibri"/>
              </a:rPr>
              <a:t>Oppermann</a:t>
            </a:r>
            <a:r>
              <a:rPr lang="en-US" kern="0" dirty="0">
                <a:solidFill>
                  <a:prstClr val="white"/>
                </a:solidFill>
                <a:latin typeface="Calibri"/>
              </a:rPr>
              <a:t>, UFRGS</a:t>
            </a: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393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/>
        </p:nvSpPr>
        <p:spPr>
          <a:xfrm>
            <a:off x="960200" y="1784071"/>
            <a:ext cx="11231800" cy="5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buSzPts val="1100"/>
              <a:defRPr/>
            </a:pPr>
            <a:r>
              <a:rPr lang="pt-BR" sz="3200" kern="0" dirty="0" smtClean="0">
                <a:latin typeface="+mj-lt"/>
                <a:ea typeface="Open Sans"/>
                <a:cs typeface="Open Sans"/>
                <a:sym typeface="Open Sans"/>
              </a:rPr>
              <a:t>14/11</a:t>
            </a:r>
            <a:r>
              <a:rPr lang="pt-BR" sz="3200" kern="0" dirty="0">
                <a:latin typeface="+mj-lt"/>
                <a:ea typeface="Open Sans"/>
                <a:cs typeface="Open Sans"/>
                <a:sym typeface="Open Sans"/>
              </a:rPr>
              <a:t>: WS Interno Prefeitura de Porto Alegre</a:t>
            </a:r>
          </a:p>
          <a:p>
            <a:pPr defTabSz="1219170">
              <a:buClr>
                <a:srgbClr val="000000"/>
              </a:buClr>
              <a:buSzPts val="1100"/>
              <a:defRPr/>
            </a:pPr>
            <a:endParaRPr lang="pt-BR" sz="3200" dirty="0">
              <a:latin typeface="+mj-lt"/>
              <a:ea typeface="Open Sans"/>
              <a:cs typeface="Open Sans"/>
              <a:sym typeface="Open Sans"/>
            </a:endParaRPr>
          </a:p>
          <a:p>
            <a:pPr defTabSz="1219170">
              <a:buClr>
                <a:srgbClr val="000000"/>
              </a:buClr>
              <a:buSzPts val="1100"/>
              <a:defRPr/>
            </a:pPr>
            <a:r>
              <a:rPr lang="pt-BR" sz="3200" dirty="0">
                <a:latin typeface="+mj-lt"/>
                <a:ea typeface="Open Sans"/>
                <a:cs typeface="Open Sans"/>
                <a:sym typeface="Open Sans"/>
              </a:rPr>
              <a:t>04/12: WS </a:t>
            </a:r>
            <a:r>
              <a:rPr lang="pt-BR" sz="3200" dirty="0" err="1">
                <a:latin typeface="+mj-lt"/>
                <a:ea typeface="Open Sans"/>
                <a:cs typeface="Open Sans"/>
                <a:sym typeface="Open Sans"/>
              </a:rPr>
              <a:t>Millenials</a:t>
            </a:r>
            <a:r>
              <a:rPr lang="pt-BR" sz="3200" dirty="0">
                <a:latin typeface="+mj-lt"/>
                <a:ea typeface="Open Sans"/>
                <a:cs typeface="Open Sans"/>
                <a:sym typeface="Open Sans"/>
              </a:rPr>
              <a:t> (Empreendedores do Futuro)</a:t>
            </a:r>
            <a:r>
              <a:rPr lang="pt-BR" sz="3200" kern="0" dirty="0">
                <a:latin typeface="+mj-lt"/>
                <a:ea typeface="Open Sans"/>
                <a:cs typeface="Open Sans"/>
                <a:sym typeface="Open Sans"/>
              </a:rPr>
              <a:t>  </a:t>
            </a:r>
          </a:p>
          <a:p>
            <a:pPr defTabSz="1219170">
              <a:buClr>
                <a:srgbClr val="000000"/>
              </a:buClr>
              <a:buSzPts val="1100"/>
              <a:defRPr/>
            </a:pPr>
            <a:endParaRPr lang="pt-BR" sz="3200" dirty="0">
              <a:latin typeface="+mj-lt"/>
              <a:ea typeface="Open Sans"/>
              <a:cs typeface="Open Sans"/>
              <a:sym typeface="Open Sans"/>
            </a:endParaRPr>
          </a:p>
          <a:p>
            <a:pPr defTabSz="1219170">
              <a:buClr>
                <a:srgbClr val="000000"/>
              </a:buClr>
              <a:buSzPts val="1100"/>
              <a:defRPr/>
            </a:pPr>
            <a:r>
              <a:rPr lang="pt-BR" sz="3200" dirty="0">
                <a:latin typeface="+mj-lt"/>
                <a:ea typeface="Open Sans"/>
                <a:cs typeface="Open Sans"/>
                <a:sym typeface="Open Sans"/>
              </a:rPr>
              <a:t>Março </a:t>
            </a:r>
            <a:r>
              <a:rPr lang="pt-BR" sz="3200" kern="0" dirty="0">
                <a:latin typeface="+mj-lt"/>
                <a:ea typeface="Open Sans"/>
                <a:cs typeface="Open Sans"/>
                <a:sym typeface="Open Sans"/>
              </a:rPr>
              <a:t>2019: Entrega do Relatório Executivo</a:t>
            </a:r>
            <a:endParaRPr lang="en" sz="3200" kern="0" dirty="0">
              <a:latin typeface="+mj-lt"/>
              <a:ea typeface="Open Sans"/>
              <a:cs typeface="Open Sans"/>
              <a:sym typeface="Open Sans"/>
            </a:endParaRPr>
          </a:p>
          <a:p>
            <a:pPr defTabSz="1219170">
              <a:buClr>
                <a:srgbClr val="000000"/>
              </a:buClr>
              <a:buSzPts val="1100"/>
              <a:defRPr/>
            </a:pPr>
            <a:endParaRPr lang="en" sz="3200" kern="0" dirty="0">
              <a:latin typeface="+mj-lt"/>
              <a:ea typeface="Open Sans"/>
              <a:cs typeface="Open Sans"/>
              <a:sym typeface="Open Sans"/>
            </a:endParaRPr>
          </a:p>
          <a:p>
            <a:pPr defTabSz="1219170">
              <a:buClr>
                <a:srgbClr val="000000"/>
              </a:buClr>
              <a:buSzPts val="1100"/>
              <a:defRPr/>
            </a:pPr>
            <a:endParaRPr lang="en" sz="3200" kern="0" dirty="0">
              <a:latin typeface="+mj-lt"/>
              <a:ea typeface="Open Sans"/>
              <a:cs typeface="Open Sans"/>
              <a:sym typeface="Open Sans"/>
            </a:endParaRPr>
          </a:p>
        </p:txBody>
      </p:sp>
      <p:sp>
        <p:nvSpPr>
          <p:cNvPr id="78" name="Google Shape;78;p16"/>
          <p:cNvSpPr txBox="1"/>
          <p:nvPr/>
        </p:nvSpPr>
        <p:spPr>
          <a:xfrm>
            <a:off x="8401400" y="162000"/>
            <a:ext cx="3532400" cy="5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 defTabSz="1219170">
              <a:buClr>
                <a:srgbClr val="000000"/>
              </a:buClr>
              <a:defRPr/>
            </a:pPr>
            <a:r>
              <a:rPr lang="pt-BR" sz="2133" b="1" kern="0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PRÓXIMAS ATIVIDADES</a:t>
            </a:r>
            <a:br>
              <a:rPr lang="pt-BR" sz="2133" b="1" kern="0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pt-BR" sz="2133" b="1" kern="0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DA METODOLOGIA</a:t>
            </a:r>
            <a:endParaRPr sz="2133" b="1" kern="0" dirty="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79" name="Google Shape;79;p16"/>
          <p:cNvCxnSpPr/>
          <p:nvPr/>
        </p:nvCxnSpPr>
        <p:spPr>
          <a:xfrm>
            <a:off x="1" y="542577"/>
            <a:ext cx="8357455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00434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/>
        </p:nvSpPr>
        <p:spPr>
          <a:xfrm>
            <a:off x="797794" y="713600"/>
            <a:ext cx="9533609" cy="5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buSzPts val="1100"/>
              <a:defRPr/>
            </a:pPr>
            <a:r>
              <a:rPr lang="en" sz="3200" kern="0" dirty="0" smtClean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12/11 </a:t>
            </a:r>
            <a:r>
              <a:rPr lang="en" sz="3200" kern="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– </a:t>
            </a:r>
            <a:r>
              <a:rPr lang="pt-BR" sz="3200" kern="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Instituto</a:t>
            </a:r>
            <a:r>
              <a:rPr lang="en" sz="3200" kern="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Ling</a:t>
            </a:r>
          </a:p>
          <a:p>
            <a:pPr defTabSz="1219170">
              <a:buClr>
                <a:srgbClr val="000000"/>
              </a:buClr>
              <a:buSzPts val="1100"/>
              <a:defRPr/>
            </a:pPr>
            <a:r>
              <a:rPr lang="pt-BR" sz="3200" dirty="0">
                <a:latin typeface="+mj-lt"/>
                <a:ea typeface="Open Sans"/>
                <a:cs typeface="Open Sans"/>
                <a:sym typeface="Open Sans"/>
              </a:rPr>
              <a:t>M</a:t>
            </a:r>
            <a:r>
              <a:rPr lang="en" sz="3200" dirty="0">
                <a:latin typeface="+mj-lt"/>
                <a:ea typeface="Open Sans"/>
                <a:cs typeface="Open Sans"/>
                <a:sym typeface="Open Sans"/>
              </a:rPr>
              <a:t>esa Permanente + Comitê Executivo</a:t>
            </a:r>
            <a:endParaRPr lang="en" sz="3200" kern="0" dirty="0">
              <a:solidFill>
                <a:srgbClr val="000000"/>
              </a:solidFill>
              <a:latin typeface="+mj-lt"/>
              <a:ea typeface="Open Sans"/>
              <a:cs typeface="Open Sans"/>
              <a:sym typeface="Open Sans"/>
            </a:endParaRPr>
          </a:p>
          <a:p>
            <a:pPr defTabSz="1219170">
              <a:buClr>
                <a:srgbClr val="000000"/>
              </a:buClr>
              <a:buSzPts val="1100"/>
              <a:defRPr/>
            </a:pPr>
            <a:endParaRPr lang="en" sz="3200" kern="0" dirty="0">
              <a:solidFill>
                <a:srgbClr val="000000"/>
              </a:solidFill>
              <a:latin typeface="+mj-lt"/>
              <a:ea typeface="Open Sans"/>
              <a:cs typeface="Open Sans"/>
              <a:sym typeface="Open Sans"/>
            </a:endParaRPr>
          </a:p>
          <a:p>
            <a:pPr defTabSz="1219170">
              <a:buClr>
                <a:srgbClr val="000000"/>
              </a:buClr>
              <a:buSzPts val="1100"/>
              <a:defRPr/>
            </a:pPr>
            <a:r>
              <a:rPr lang="en" sz="3200" dirty="0">
                <a:latin typeface="+mj-lt"/>
                <a:ea typeface="Open Sans"/>
                <a:cs typeface="Open Sans"/>
                <a:sym typeface="Open Sans"/>
              </a:rPr>
              <a:t>20/11 a 22/11 – </a:t>
            </a:r>
            <a:r>
              <a:rPr lang="en" sz="3200" dirty="0" smtClean="0">
                <a:latin typeface="+mj-lt"/>
                <a:ea typeface="Open Sans"/>
                <a:cs typeface="Open Sans"/>
                <a:sym typeface="Open Sans"/>
              </a:rPr>
              <a:t>Centro Cultural Quimica - UFRGS</a:t>
            </a:r>
            <a:endParaRPr lang="en" sz="3200" dirty="0">
              <a:latin typeface="+mj-lt"/>
              <a:ea typeface="Open Sans"/>
              <a:cs typeface="Open Sans"/>
              <a:sym typeface="Open Sans"/>
            </a:endParaRPr>
          </a:p>
          <a:p>
            <a:pPr defTabSz="1219170">
              <a:buClr>
                <a:srgbClr val="000000"/>
              </a:buClr>
              <a:buSzPts val="1100"/>
              <a:defRPr/>
            </a:pPr>
            <a:r>
              <a:rPr lang="en" sz="3200" dirty="0">
                <a:latin typeface="+mj-lt"/>
                <a:ea typeface="Open Sans"/>
                <a:cs typeface="Open Sans"/>
                <a:sym typeface="Open Sans"/>
              </a:rPr>
              <a:t>Assinatura Contrato Josep Pique</a:t>
            </a:r>
          </a:p>
          <a:p>
            <a:pPr defTabSz="1219170">
              <a:buClr>
                <a:srgbClr val="000000"/>
              </a:buClr>
              <a:buSzPts val="1100"/>
              <a:defRPr/>
            </a:pPr>
            <a:r>
              <a:rPr lang="en" sz="3200" dirty="0">
                <a:latin typeface="+mj-lt"/>
                <a:ea typeface="Open Sans"/>
                <a:cs typeface="Open Sans"/>
                <a:sym typeface="Open Sans"/>
              </a:rPr>
              <a:t>Reunião da Mesa do Pacto </a:t>
            </a:r>
          </a:p>
          <a:p>
            <a:pPr defTabSz="1219170">
              <a:buClr>
                <a:srgbClr val="000000"/>
              </a:buClr>
              <a:buSzPts val="1100"/>
              <a:defRPr/>
            </a:pPr>
            <a:r>
              <a:rPr lang="en" sz="3200" kern="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Reunião da Mesa P</a:t>
            </a:r>
            <a:r>
              <a:rPr lang="en" sz="3200" dirty="0">
                <a:latin typeface="+mj-lt"/>
                <a:ea typeface="Open Sans"/>
                <a:cs typeface="Open Sans"/>
                <a:sym typeface="Open Sans"/>
              </a:rPr>
              <a:t>ermanente</a:t>
            </a:r>
            <a:endParaRPr lang="en" sz="3200" kern="0" dirty="0">
              <a:solidFill>
                <a:srgbClr val="000000"/>
              </a:solidFill>
              <a:latin typeface="+mj-lt"/>
              <a:ea typeface="Open Sans"/>
              <a:cs typeface="Open Sans"/>
              <a:sym typeface="Open Sans"/>
            </a:endParaRPr>
          </a:p>
          <a:p>
            <a:pPr defTabSz="1219170">
              <a:buClr>
                <a:srgbClr val="000000"/>
              </a:buClr>
              <a:buSzPts val="1100"/>
              <a:defRPr/>
            </a:pPr>
            <a:r>
              <a:rPr lang="pt-BR" sz="3200" kern="0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Workshop Governo</a:t>
            </a:r>
          </a:p>
          <a:p>
            <a:pPr defTabSz="1219170">
              <a:buClr>
                <a:srgbClr val="000000"/>
              </a:buClr>
              <a:buSzPts val="1100"/>
              <a:defRPr/>
            </a:pPr>
            <a:r>
              <a:rPr lang="pt-BR" sz="3200" dirty="0">
                <a:latin typeface="+mj-lt"/>
                <a:ea typeface="Open Sans"/>
                <a:cs typeface="Open Sans"/>
                <a:sym typeface="Open Sans"/>
              </a:rPr>
              <a:t>Reunião de </a:t>
            </a:r>
            <a:r>
              <a:rPr lang="pt-BR" sz="3200" dirty="0" smtClean="0">
                <a:latin typeface="+mj-lt"/>
                <a:ea typeface="Open Sans"/>
                <a:cs typeface="Open Sans"/>
                <a:sym typeface="Open Sans"/>
              </a:rPr>
              <a:t>Trabalho</a:t>
            </a:r>
          </a:p>
          <a:p>
            <a:pPr defTabSz="1219170">
              <a:buClr>
                <a:srgbClr val="000000"/>
              </a:buClr>
              <a:buSzPts val="1100"/>
              <a:defRPr/>
            </a:pPr>
            <a:endParaRPr lang="pt-BR" sz="3200" kern="0" dirty="0">
              <a:solidFill>
                <a:srgbClr val="000000"/>
              </a:solidFill>
              <a:latin typeface="+mj-lt"/>
              <a:ea typeface="Open Sans"/>
              <a:cs typeface="Open Sans"/>
              <a:sym typeface="Open Sans"/>
            </a:endParaRPr>
          </a:p>
          <a:p>
            <a:pPr defTabSz="1219170">
              <a:buClr>
                <a:srgbClr val="000000"/>
              </a:buClr>
              <a:buSzPts val="1100"/>
              <a:defRPr/>
            </a:pPr>
            <a:r>
              <a:rPr lang="pt-BR" sz="3200" kern="0" dirty="0" smtClean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Abril 2018 – Implantação da Mesa do Pacto</a:t>
            </a:r>
            <a:endParaRPr sz="3200" kern="0" dirty="0">
              <a:solidFill>
                <a:srgbClr val="000000"/>
              </a:solidFill>
              <a:latin typeface="+mj-lt"/>
              <a:ea typeface="Open Sans"/>
              <a:cs typeface="Open Sans"/>
              <a:sym typeface="Open Sans"/>
            </a:endParaRPr>
          </a:p>
        </p:txBody>
      </p:sp>
      <p:sp>
        <p:nvSpPr>
          <p:cNvPr id="78" name="Google Shape;78;p16"/>
          <p:cNvSpPr txBox="1"/>
          <p:nvPr/>
        </p:nvSpPr>
        <p:spPr>
          <a:xfrm>
            <a:off x="8401400" y="162000"/>
            <a:ext cx="3532400" cy="5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 defTabSz="1219170">
              <a:buClr>
                <a:srgbClr val="000000"/>
              </a:buClr>
              <a:defRPr/>
            </a:pPr>
            <a:r>
              <a:rPr lang="en" sz="2133" b="1" kern="0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ETAPAS</a:t>
            </a:r>
            <a:br>
              <a:rPr lang="en" sz="2133" b="1" kern="0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pt-BR" sz="2133" b="1" kern="0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FORMAÇÃO DA MESA</a:t>
            </a:r>
            <a:endParaRPr sz="2133" b="1" kern="0" dirty="0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79" name="Google Shape;79;p16"/>
          <p:cNvCxnSpPr/>
          <p:nvPr/>
        </p:nvCxnSpPr>
        <p:spPr>
          <a:xfrm>
            <a:off x="0" y="528400"/>
            <a:ext cx="9193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97084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85725"/>
            <a:ext cx="12192000" cy="6858000"/>
          </a:xfrm>
          <a:prstGeom prst="rect">
            <a:avLst/>
          </a:prstGeom>
          <a:solidFill>
            <a:srgbClr val="00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 smtClean="0"/>
          </a:p>
          <a:p>
            <a:pPr algn="ctr"/>
            <a:endParaRPr lang="pt-BR" sz="3200" dirty="0" smtClean="0"/>
          </a:p>
        </p:txBody>
      </p:sp>
      <p:sp>
        <p:nvSpPr>
          <p:cNvPr id="11" name="Retângulo 10"/>
          <p:cNvSpPr/>
          <p:nvPr/>
        </p:nvSpPr>
        <p:spPr>
          <a:xfrm>
            <a:off x="182882" y="169818"/>
            <a:ext cx="11808823" cy="65444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182882" y="622814"/>
            <a:ext cx="1814205" cy="10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22" y="1177786"/>
            <a:ext cx="8590008" cy="1072989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009650" y="2334868"/>
            <a:ext cx="8565776" cy="339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lang="en-US" sz="3600" b="1" kern="0" dirty="0" smtClean="0">
                <a:solidFill>
                  <a:schemeClr val="bg1"/>
                </a:solidFill>
                <a:latin typeface="Calibri"/>
              </a:rPr>
              <a:t>2. </a:t>
            </a:r>
            <a:r>
              <a:rPr lang="en-US" sz="3600" b="1" kern="0" dirty="0" err="1" smtClean="0">
                <a:solidFill>
                  <a:schemeClr val="bg1"/>
                </a:solidFill>
                <a:latin typeface="Calibri"/>
              </a:rPr>
              <a:t>Cooperação</a:t>
            </a:r>
            <a:r>
              <a:rPr lang="en-US" sz="3600" b="1" kern="0" dirty="0" smtClean="0">
                <a:solidFill>
                  <a:schemeClr val="bg1"/>
                </a:solidFill>
                <a:latin typeface="Calibri"/>
              </a:rPr>
              <a:t> entre </a:t>
            </a:r>
            <a:r>
              <a:rPr lang="en-US" sz="3600" b="1" kern="0" dirty="0" err="1" smtClean="0">
                <a:solidFill>
                  <a:schemeClr val="bg1"/>
                </a:solidFill>
                <a:latin typeface="Calibri"/>
              </a:rPr>
              <a:t>os</a:t>
            </a:r>
            <a:r>
              <a:rPr lang="en-US" sz="3600" b="1" kern="0" dirty="0" smtClean="0">
                <a:solidFill>
                  <a:schemeClr val="bg1"/>
                </a:solidFill>
                <a:latin typeface="Calibri"/>
              </a:rPr>
              <a:t> PCTs e </a:t>
            </a:r>
            <a:r>
              <a:rPr lang="en-US" sz="3600" b="1" kern="0" dirty="0" err="1" smtClean="0">
                <a:solidFill>
                  <a:schemeClr val="bg1"/>
                </a:solidFill>
                <a:latin typeface="Calibri"/>
              </a:rPr>
              <a:t>Incubadoras</a:t>
            </a:r>
            <a:endParaRPr lang="en-US" sz="3600" b="1" kern="0" dirty="0" smtClean="0">
              <a:solidFill>
                <a:schemeClr val="bg1"/>
              </a:solidFill>
              <a:latin typeface="Calibri"/>
            </a:endParaRPr>
          </a:p>
          <a:p>
            <a:pPr marL="742950" marR="0" lvl="0" indent="-74295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AutoNum type="arabicPeriod"/>
              <a:tabLst/>
              <a:defRPr/>
            </a:pPr>
            <a:endParaRPr lang="en-US" kern="0" dirty="0" smtClean="0">
              <a:solidFill>
                <a:schemeClr val="bg1"/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Grupo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 de </a:t>
            </a: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Trabalho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:</a:t>
            </a: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kumimoji="0" lang="en-US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Rafael</a:t>
            </a:r>
            <a:r>
              <a:rPr kumimoji="0" lang="en-US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 Prikladnicki, </a:t>
            </a:r>
            <a:r>
              <a:rPr kumimoji="0" lang="en-US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Tecnopuc</a:t>
            </a:r>
            <a:r>
              <a:rPr kumimoji="0" lang="en-US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sym typeface="Calibri"/>
              </a:rPr>
              <a:t>, PUCRS</a:t>
            </a: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lang="en-US" kern="0" noProof="0" dirty="0" smtClean="0">
                <a:solidFill>
                  <a:schemeClr val="bg1"/>
                </a:solidFill>
                <a:latin typeface="Calibri"/>
              </a:rPr>
              <a:t>Marcelo Lubaszewski, </a:t>
            </a:r>
            <a:r>
              <a:rPr lang="en-US" kern="0" noProof="0" dirty="0" err="1" smtClean="0">
                <a:solidFill>
                  <a:schemeClr val="bg1"/>
                </a:solidFill>
                <a:latin typeface="Calibri"/>
              </a:rPr>
              <a:t>Zenit</a:t>
            </a:r>
            <a:r>
              <a:rPr lang="en-US" kern="0" noProof="0" dirty="0" smtClean="0">
                <a:solidFill>
                  <a:schemeClr val="bg1"/>
                </a:solidFill>
                <a:latin typeface="Calibri"/>
              </a:rPr>
              <a:t>, UFRGS</a:t>
            </a: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Maldaner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, </a:t>
            </a:r>
            <a:r>
              <a:rPr lang="en-US" kern="0" dirty="0" err="1" smtClean="0">
                <a:solidFill>
                  <a:schemeClr val="bg1"/>
                </a:solidFill>
                <a:latin typeface="Calibri"/>
              </a:rPr>
              <a:t>Tecnosinos</a:t>
            </a:r>
            <a:r>
              <a:rPr lang="en-US" kern="0" dirty="0" smtClean="0">
                <a:solidFill>
                  <a:schemeClr val="bg1"/>
                </a:solidFill>
                <a:latin typeface="Calibri"/>
              </a:rPr>
              <a:t>, UNISINOS</a:t>
            </a: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194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85725"/>
            <a:ext cx="12192000" cy="6858000"/>
          </a:xfrm>
          <a:prstGeom prst="rect">
            <a:avLst/>
          </a:prstGeom>
          <a:solidFill>
            <a:srgbClr val="00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 smtClean="0">
              <a:solidFill>
                <a:prstClr val="white"/>
              </a:solidFill>
            </a:endParaRPr>
          </a:p>
          <a:p>
            <a:pPr algn="ctr"/>
            <a:endParaRPr lang="pt-BR" sz="3200" dirty="0" smtClean="0">
              <a:solidFill>
                <a:prstClr val="white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82882" y="169818"/>
            <a:ext cx="11808823" cy="65444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82882" y="622814"/>
            <a:ext cx="1814205" cy="10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22" y="1177786"/>
            <a:ext cx="8590008" cy="107298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806" y="2703771"/>
            <a:ext cx="3980604" cy="29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4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85725"/>
            <a:ext cx="12192000" cy="6858000"/>
          </a:xfrm>
          <a:prstGeom prst="rect">
            <a:avLst/>
          </a:prstGeom>
          <a:solidFill>
            <a:srgbClr val="00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 smtClean="0">
              <a:solidFill>
                <a:prstClr val="white"/>
              </a:solidFill>
            </a:endParaRPr>
          </a:p>
          <a:p>
            <a:pPr algn="ctr"/>
            <a:endParaRPr lang="pt-BR" sz="3200" dirty="0" smtClean="0">
              <a:solidFill>
                <a:prstClr val="white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82882" y="169818"/>
            <a:ext cx="11808823" cy="65444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82882" y="622814"/>
            <a:ext cx="1814205" cy="10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22" y="1177786"/>
            <a:ext cx="8590008" cy="107298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78" y="2604934"/>
            <a:ext cx="4134602" cy="311343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311" y="4878308"/>
            <a:ext cx="1820168" cy="121165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8396" y="2419179"/>
            <a:ext cx="3067459" cy="203698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8541" y="4063677"/>
            <a:ext cx="3342731" cy="222848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6243" y="1012659"/>
            <a:ext cx="3312266" cy="220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8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85725"/>
            <a:ext cx="12192000" cy="6858000"/>
          </a:xfrm>
          <a:prstGeom prst="rect">
            <a:avLst/>
          </a:prstGeom>
          <a:solidFill>
            <a:srgbClr val="00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 smtClean="0">
              <a:solidFill>
                <a:prstClr val="white"/>
              </a:solidFill>
            </a:endParaRPr>
          </a:p>
          <a:p>
            <a:pPr algn="ctr"/>
            <a:endParaRPr lang="pt-BR" sz="3200" dirty="0" smtClean="0">
              <a:solidFill>
                <a:prstClr val="white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82882" y="169818"/>
            <a:ext cx="11808823" cy="65444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82882" y="622814"/>
            <a:ext cx="1814205" cy="10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22" y="1177786"/>
            <a:ext cx="8590008" cy="107298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553" y="353568"/>
            <a:ext cx="2756345" cy="346573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42" y="3172890"/>
            <a:ext cx="2782824" cy="208711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09" y="2092887"/>
            <a:ext cx="2902649" cy="364969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389" y="4513891"/>
            <a:ext cx="2758440" cy="206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7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85725"/>
            <a:ext cx="12192000" cy="6858000"/>
          </a:xfrm>
          <a:prstGeom prst="rect">
            <a:avLst/>
          </a:prstGeom>
          <a:solidFill>
            <a:srgbClr val="00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 smtClean="0">
              <a:solidFill>
                <a:prstClr val="white"/>
              </a:solidFill>
            </a:endParaRPr>
          </a:p>
          <a:p>
            <a:pPr algn="ctr"/>
            <a:endParaRPr lang="pt-BR" sz="3200" dirty="0" smtClean="0">
              <a:solidFill>
                <a:prstClr val="white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82882" y="169818"/>
            <a:ext cx="11808823" cy="65444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82882" y="622814"/>
            <a:ext cx="1814205" cy="10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305" y="645595"/>
            <a:ext cx="8590008" cy="107298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1" b="16923"/>
          <a:stretch/>
        </p:blipFill>
        <p:spPr>
          <a:xfrm>
            <a:off x="3824482" y="1459998"/>
            <a:ext cx="2311710" cy="271346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036" y="2275433"/>
            <a:ext cx="885548" cy="88554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80" y="3437637"/>
            <a:ext cx="1934336" cy="257911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887" y="757448"/>
            <a:ext cx="3573585" cy="268018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104" y="3700509"/>
            <a:ext cx="4882896" cy="275092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427" y="4402875"/>
            <a:ext cx="2851765" cy="213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5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85725"/>
            <a:ext cx="12192000" cy="6858000"/>
          </a:xfrm>
          <a:prstGeom prst="rect">
            <a:avLst/>
          </a:prstGeom>
          <a:solidFill>
            <a:srgbClr val="00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 smtClean="0">
              <a:solidFill>
                <a:prstClr val="white"/>
              </a:solidFill>
            </a:endParaRPr>
          </a:p>
          <a:p>
            <a:pPr algn="ctr"/>
            <a:endParaRPr lang="pt-BR" sz="3200" dirty="0" smtClean="0">
              <a:solidFill>
                <a:prstClr val="white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82882" y="169818"/>
            <a:ext cx="11808823" cy="65444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82882" y="622814"/>
            <a:ext cx="1814205" cy="10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22" y="1177786"/>
            <a:ext cx="8590008" cy="107298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64" y="2643951"/>
            <a:ext cx="4035552" cy="302666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985" y="1215498"/>
            <a:ext cx="2757839" cy="489516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84" y="4299537"/>
            <a:ext cx="2121408" cy="212140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77" y="2250775"/>
            <a:ext cx="2085860" cy="156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85725"/>
            <a:ext cx="12192000" cy="6858000"/>
          </a:xfrm>
          <a:prstGeom prst="rect">
            <a:avLst/>
          </a:prstGeom>
          <a:solidFill>
            <a:srgbClr val="00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 smtClean="0">
              <a:solidFill>
                <a:prstClr val="white"/>
              </a:solidFill>
            </a:endParaRPr>
          </a:p>
          <a:p>
            <a:pPr algn="ctr"/>
            <a:endParaRPr lang="pt-BR" sz="3200" dirty="0" smtClean="0">
              <a:solidFill>
                <a:prstClr val="white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82882" y="169818"/>
            <a:ext cx="11808823" cy="65444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82882" y="622814"/>
            <a:ext cx="1814205" cy="10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89" y="833662"/>
            <a:ext cx="8590008" cy="107298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065" y="2250775"/>
            <a:ext cx="5562600" cy="417195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448" y="4246453"/>
            <a:ext cx="2901696" cy="217627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564" y="1699179"/>
            <a:ext cx="4273837" cy="181554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40" y="2172891"/>
            <a:ext cx="2375971" cy="178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86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85725"/>
            <a:ext cx="12192000" cy="6858000"/>
          </a:xfrm>
          <a:prstGeom prst="rect">
            <a:avLst/>
          </a:prstGeom>
          <a:solidFill>
            <a:srgbClr val="00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 smtClean="0">
              <a:solidFill>
                <a:prstClr val="white"/>
              </a:solidFill>
            </a:endParaRPr>
          </a:p>
          <a:p>
            <a:pPr algn="ctr"/>
            <a:endParaRPr lang="pt-BR" sz="3200" dirty="0" smtClean="0">
              <a:solidFill>
                <a:prstClr val="white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82882" y="169818"/>
            <a:ext cx="11808823" cy="65444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82882" y="622814"/>
            <a:ext cx="1814205" cy="10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22" y="1177786"/>
            <a:ext cx="8590008" cy="107298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844" y="2250775"/>
            <a:ext cx="2769010" cy="171678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43" y="4720801"/>
            <a:ext cx="2497156" cy="187286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151" y="4499702"/>
            <a:ext cx="2995211" cy="185703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461" y="2604800"/>
            <a:ext cx="3690651" cy="228820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80" y="2028855"/>
            <a:ext cx="2826415" cy="282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3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82882" y="169818"/>
            <a:ext cx="11808823" cy="65444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182882" y="622814"/>
            <a:ext cx="1814205" cy="10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380" y="3463761"/>
            <a:ext cx="2273343" cy="57410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464" y="2557039"/>
            <a:ext cx="2750353" cy="1570729"/>
          </a:xfrm>
          <a:prstGeom prst="rect">
            <a:avLst/>
          </a:prstGeom>
        </p:spPr>
      </p:pic>
      <p:pic>
        <p:nvPicPr>
          <p:cNvPr id="4100" name="Picture 4" descr="Resultado de imagem para unisinos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1A2370"/>
              </a:clrFrom>
              <a:clrTo>
                <a:srgbClr val="1A237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577" y="3042662"/>
            <a:ext cx="3254855" cy="133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829" y="1097412"/>
            <a:ext cx="8590008" cy="107298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464" y="4336022"/>
            <a:ext cx="10083658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6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85725"/>
            <a:ext cx="12192000" cy="6858000"/>
          </a:xfrm>
          <a:prstGeom prst="rect">
            <a:avLst/>
          </a:prstGeom>
          <a:solidFill>
            <a:srgbClr val="00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 smtClean="0">
              <a:solidFill>
                <a:prstClr val="white"/>
              </a:solidFill>
            </a:endParaRPr>
          </a:p>
          <a:p>
            <a:pPr algn="ctr"/>
            <a:endParaRPr lang="pt-BR" sz="3200" dirty="0" smtClean="0">
              <a:solidFill>
                <a:prstClr val="white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82882" y="169818"/>
            <a:ext cx="11808823" cy="65444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82882" y="622814"/>
            <a:ext cx="1814205" cy="10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22" y="1177786"/>
            <a:ext cx="8590008" cy="107298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765" y="1242931"/>
            <a:ext cx="2290922" cy="439826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896" y="2532888"/>
            <a:ext cx="3096768" cy="232257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394" y="5028716"/>
            <a:ext cx="2346353" cy="156362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54" y="4358443"/>
            <a:ext cx="2499360" cy="187452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087" y="2217092"/>
            <a:ext cx="2536055" cy="190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4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85725"/>
            <a:ext cx="12192000" cy="6858000"/>
          </a:xfrm>
          <a:prstGeom prst="rect">
            <a:avLst/>
          </a:prstGeom>
          <a:solidFill>
            <a:srgbClr val="00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 smtClean="0">
              <a:solidFill>
                <a:prstClr val="white"/>
              </a:solidFill>
            </a:endParaRPr>
          </a:p>
          <a:p>
            <a:pPr algn="ctr"/>
            <a:endParaRPr lang="pt-BR" sz="3200" dirty="0" smtClean="0">
              <a:solidFill>
                <a:prstClr val="white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82882" y="169818"/>
            <a:ext cx="11808823" cy="65444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82882" y="622814"/>
            <a:ext cx="1814205" cy="10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22" y="1177786"/>
            <a:ext cx="8590008" cy="107298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715" y="1515051"/>
            <a:ext cx="3169920" cy="237744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705" y="4175547"/>
            <a:ext cx="2673096" cy="200482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927" y="2448680"/>
            <a:ext cx="3367351" cy="3367351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480" y="3006967"/>
            <a:ext cx="3001033" cy="225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0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85725"/>
            <a:ext cx="12192000" cy="6858000"/>
          </a:xfrm>
          <a:prstGeom prst="rect">
            <a:avLst/>
          </a:prstGeom>
          <a:solidFill>
            <a:srgbClr val="00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 smtClean="0">
              <a:solidFill>
                <a:prstClr val="white"/>
              </a:solidFill>
            </a:endParaRPr>
          </a:p>
          <a:p>
            <a:pPr algn="ctr"/>
            <a:endParaRPr lang="pt-BR" sz="3200" dirty="0" smtClean="0">
              <a:solidFill>
                <a:prstClr val="white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82882" y="169818"/>
            <a:ext cx="11808823" cy="65444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82882" y="622814"/>
            <a:ext cx="1814205" cy="10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22" y="1177786"/>
            <a:ext cx="8590008" cy="107298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240" y="2565100"/>
            <a:ext cx="6017272" cy="323562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23" y="3280885"/>
            <a:ext cx="2173077" cy="289743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503" y="1397258"/>
            <a:ext cx="1751763" cy="233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5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85725"/>
            <a:ext cx="12192000" cy="6858000"/>
          </a:xfrm>
          <a:prstGeom prst="rect">
            <a:avLst/>
          </a:prstGeom>
          <a:solidFill>
            <a:srgbClr val="00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 smtClean="0">
              <a:solidFill>
                <a:prstClr val="white"/>
              </a:solidFill>
            </a:endParaRPr>
          </a:p>
          <a:p>
            <a:pPr algn="ctr"/>
            <a:endParaRPr lang="pt-BR" sz="3200" dirty="0" smtClean="0">
              <a:solidFill>
                <a:prstClr val="white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82882" y="169818"/>
            <a:ext cx="11808823" cy="65444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82882" y="622814"/>
            <a:ext cx="1814205" cy="10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22" y="1177786"/>
            <a:ext cx="8590008" cy="107298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277" y="2560896"/>
            <a:ext cx="4612298" cy="346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6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85725"/>
            <a:ext cx="12192000" cy="6858000"/>
          </a:xfrm>
          <a:prstGeom prst="rect">
            <a:avLst/>
          </a:prstGeom>
          <a:solidFill>
            <a:srgbClr val="00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 smtClean="0">
              <a:solidFill>
                <a:prstClr val="white"/>
              </a:solidFill>
            </a:endParaRPr>
          </a:p>
          <a:p>
            <a:pPr algn="ctr"/>
            <a:endParaRPr lang="pt-BR" sz="3200" dirty="0" smtClean="0">
              <a:solidFill>
                <a:prstClr val="white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82882" y="169818"/>
            <a:ext cx="11808823" cy="65444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82882" y="622814"/>
            <a:ext cx="1814205" cy="10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22" y="1177786"/>
            <a:ext cx="8590008" cy="107298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555" y="2334868"/>
            <a:ext cx="2561493" cy="268312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55" r="4370"/>
          <a:stretch/>
        </p:blipFill>
        <p:spPr>
          <a:xfrm>
            <a:off x="8745416" y="1153990"/>
            <a:ext cx="2110154" cy="472146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622" y="3062527"/>
            <a:ext cx="970833" cy="327880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91" y="2537376"/>
            <a:ext cx="1773260" cy="236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5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85725"/>
            <a:ext cx="12192000" cy="6858000"/>
          </a:xfrm>
          <a:prstGeom prst="rect">
            <a:avLst/>
          </a:prstGeom>
          <a:solidFill>
            <a:srgbClr val="00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 smtClean="0">
              <a:solidFill>
                <a:prstClr val="white"/>
              </a:solidFill>
            </a:endParaRPr>
          </a:p>
          <a:p>
            <a:pPr algn="ctr"/>
            <a:endParaRPr lang="pt-BR" sz="3200" dirty="0" smtClean="0">
              <a:solidFill>
                <a:prstClr val="white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82882" y="169818"/>
            <a:ext cx="11808823" cy="65444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82882" y="622814"/>
            <a:ext cx="1814205" cy="10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22" y="1177786"/>
            <a:ext cx="8590008" cy="107298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" t="21409" r="5962" b="12436"/>
          <a:stretch/>
        </p:blipFill>
        <p:spPr>
          <a:xfrm>
            <a:off x="1089984" y="2595801"/>
            <a:ext cx="4913671" cy="263013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29" y="4205977"/>
            <a:ext cx="3844244" cy="216425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276" y="460680"/>
            <a:ext cx="2550911" cy="340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0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85725"/>
            <a:ext cx="12192000" cy="6858000"/>
          </a:xfrm>
          <a:prstGeom prst="rect">
            <a:avLst/>
          </a:prstGeom>
          <a:solidFill>
            <a:srgbClr val="00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 smtClean="0">
              <a:solidFill>
                <a:prstClr val="white"/>
              </a:solidFill>
            </a:endParaRPr>
          </a:p>
          <a:p>
            <a:pPr algn="ctr"/>
            <a:endParaRPr lang="pt-BR" sz="3200" dirty="0" smtClean="0">
              <a:solidFill>
                <a:prstClr val="white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82882" y="169818"/>
            <a:ext cx="11808823" cy="65444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82882" y="622814"/>
            <a:ext cx="1814205" cy="10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22" y="1177786"/>
            <a:ext cx="8590008" cy="107298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155" y="2857213"/>
            <a:ext cx="2487384" cy="249348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288" y="2603825"/>
            <a:ext cx="1216096" cy="225077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4231" y="4413927"/>
            <a:ext cx="1981005" cy="161006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984" y="2250775"/>
            <a:ext cx="3566098" cy="401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85725"/>
            <a:ext cx="12192000" cy="6858000"/>
          </a:xfrm>
          <a:prstGeom prst="rect">
            <a:avLst/>
          </a:prstGeom>
          <a:solidFill>
            <a:srgbClr val="00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 smtClean="0">
              <a:solidFill>
                <a:prstClr val="white"/>
              </a:solidFill>
            </a:endParaRPr>
          </a:p>
          <a:p>
            <a:pPr algn="ctr"/>
            <a:endParaRPr lang="pt-BR" sz="3200" dirty="0" smtClean="0">
              <a:solidFill>
                <a:prstClr val="white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82882" y="169818"/>
            <a:ext cx="11808823" cy="65444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82882" y="622814"/>
            <a:ext cx="1814205" cy="10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22" y="1177786"/>
            <a:ext cx="8590008" cy="107298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735" y="3070931"/>
            <a:ext cx="6785436" cy="217036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291" y="2703771"/>
            <a:ext cx="4023709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7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85725"/>
            <a:ext cx="12192000" cy="6858000"/>
          </a:xfrm>
          <a:prstGeom prst="rect">
            <a:avLst/>
          </a:prstGeom>
          <a:solidFill>
            <a:srgbClr val="00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200" dirty="0" smtClean="0">
              <a:solidFill>
                <a:prstClr val="white"/>
              </a:solidFill>
            </a:endParaRPr>
          </a:p>
          <a:p>
            <a:pPr algn="ctr"/>
            <a:endParaRPr lang="pt-BR" sz="3200" dirty="0" smtClean="0">
              <a:solidFill>
                <a:prstClr val="white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82882" y="169818"/>
            <a:ext cx="11808823" cy="65444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82882" y="622814"/>
            <a:ext cx="1814205" cy="10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516" y="420312"/>
            <a:ext cx="8327226" cy="624541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087" y="3514725"/>
            <a:ext cx="4545565" cy="282128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622" y="1177786"/>
            <a:ext cx="661827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2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85725"/>
            <a:ext cx="12192000" cy="6858000"/>
          </a:xfrm>
          <a:prstGeom prst="rect">
            <a:avLst/>
          </a:prstGeom>
          <a:solidFill>
            <a:srgbClr val="00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82882" y="169818"/>
            <a:ext cx="11808823" cy="65444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82882" y="622814"/>
            <a:ext cx="1814205" cy="10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22" y="1177786"/>
            <a:ext cx="8590008" cy="107298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5"/>
          <a:stretch/>
        </p:blipFill>
        <p:spPr>
          <a:xfrm>
            <a:off x="9088630" y="1038449"/>
            <a:ext cx="1852387" cy="5066260"/>
          </a:xfrm>
          <a:prstGeom prst="rect">
            <a:avLst/>
          </a:prstGeom>
        </p:spPr>
      </p:pic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0016430"/>
              </p:ext>
            </p:extLst>
          </p:nvPr>
        </p:nvGraphicFramePr>
        <p:xfrm>
          <a:off x="5708064" y="2152145"/>
          <a:ext cx="2789401" cy="3946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Acrobat Document" r:id="rId5" imgW="4533723" imgH="6415694" progId="AcroExch.Document.DC">
                  <p:embed/>
                </p:oleObj>
              </mc:Choice>
              <mc:Fallback>
                <p:oleObj name="Acrobat Document" r:id="rId5" imgW="4533723" imgH="641569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08064" y="2152145"/>
                        <a:ext cx="2789401" cy="3946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388" y="2429380"/>
            <a:ext cx="1963647" cy="349092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791" y="2094659"/>
            <a:ext cx="1929886" cy="436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5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85725"/>
            <a:ext cx="12192000" cy="6858000"/>
          </a:xfrm>
          <a:prstGeom prst="rect">
            <a:avLst/>
          </a:prstGeom>
          <a:solidFill>
            <a:srgbClr val="00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82882" y="169818"/>
            <a:ext cx="11808823" cy="65444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82882" y="622814"/>
            <a:ext cx="1814205" cy="10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22" y="1177786"/>
            <a:ext cx="8590008" cy="107298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20" y="2703772"/>
            <a:ext cx="6934365" cy="310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0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85725"/>
            <a:ext cx="12192000" cy="6858000"/>
          </a:xfrm>
          <a:prstGeom prst="rect">
            <a:avLst/>
          </a:prstGeom>
          <a:solidFill>
            <a:srgbClr val="00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82882" y="169818"/>
            <a:ext cx="11808823" cy="65444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82882" y="622814"/>
            <a:ext cx="1814205" cy="10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22" y="1177786"/>
            <a:ext cx="8590008" cy="107298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023" y="2334868"/>
            <a:ext cx="3825537" cy="382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8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85725"/>
            <a:ext cx="12192000" cy="6858000"/>
          </a:xfrm>
          <a:prstGeom prst="rect">
            <a:avLst/>
          </a:prstGeom>
          <a:solidFill>
            <a:srgbClr val="00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82882" y="169818"/>
            <a:ext cx="11808823" cy="65444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82882" y="622814"/>
            <a:ext cx="1814205" cy="10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22" y="1177786"/>
            <a:ext cx="8590008" cy="1072989"/>
          </a:xfrm>
          <a:prstGeom prst="rect">
            <a:avLst/>
          </a:prstGeom>
        </p:spPr>
      </p:pic>
      <p:pic>
        <p:nvPicPr>
          <p:cNvPr id="7" name="Shape 900"/>
          <p:cNvPicPr preferRelativeResize="0"/>
          <p:nvPr/>
        </p:nvPicPr>
        <p:blipFill rotWithShape="1">
          <a:blip r:embed="rId3">
            <a:alphaModFix/>
          </a:blip>
          <a:srcRect b="24245"/>
          <a:stretch/>
        </p:blipFill>
        <p:spPr>
          <a:xfrm>
            <a:off x="5609938" y="2703771"/>
            <a:ext cx="4533569" cy="284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6339" y="3058541"/>
            <a:ext cx="2127688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5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85725"/>
            <a:ext cx="12192000" cy="6858000"/>
          </a:xfrm>
          <a:prstGeom prst="rect">
            <a:avLst/>
          </a:prstGeom>
          <a:solidFill>
            <a:srgbClr val="00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5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5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t>VI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t>Fórum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t> de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t>Gestão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t> e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t>Inovação</a:t>
            </a:r>
            <a:endParaRPr kumimoji="0" lang="en-US" sz="4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  <a:p>
            <a:pPr marL="0" marR="0" lvl="0" indent="0" algn="ctr" defTabSz="914400" rtl="0" eaLnBrk="1" fontAlgn="auto" latinLnBrk="0" hangingPunct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/>
              </a:rPr>
              <a:t>do COMUNG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82882" y="169818"/>
            <a:ext cx="11808823" cy="65444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82882" y="622814"/>
            <a:ext cx="1814205" cy="10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7187" y="5932239"/>
            <a:ext cx="2152075" cy="57917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969" y="486665"/>
            <a:ext cx="1714500" cy="47625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745" y="1391934"/>
            <a:ext cx="2455077" cy="24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7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flipV="1">
            <a:off x="838200" y="152400"/>
            <a:ext cx="10515600" cy="212725"/>
          </a:xfrm>
        </p:spPr>
        <p:txBody>
          <a:bodyPr>
            <a:normAutofit fontScale="90000"/>
          </a:bodyPr>
          <a:lstStyle/>
          <a:p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036" y="365125"/>
            <a:ext cx="6648924" cy="6648924"/>
          </a:xfrm>
        </p:spPr>
      </p:pic>
    </p:spTree>
    <p:extLst>
      <p:ext uri="{BB962C8B-B14F-4D97-AF65-F5344CB8AC3E}">
        <p14:creationId xmlns:p14="http://schemas.microsoft.com/office/powerpoint/2010/main" val="283236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85725"/>
            <a:ext cx="12192000" cy="6858000"/>
          </a:xfrm>
          <a:prstGeom prst="rect">
            <a:avLst/>
          </a:prstGeom>
          <a:solidFill>
            <a:srgbClr val="00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82882" y="169818"/>
            <a:ext cx="11808823" cy="65444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82882" y="622814"/>
            <a:ext cx="1814205" cy="10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22" y="1177786"/>
            <a:ext cx="8590008" cy="1072989"/>
          </a:xfrm>
          <a:prstGeom prst="rect">
            <a:avLst/>
          </a:prstGeom>
        </p:spPr>
      </p:pic>
      <p:sp>
        <p:nvSpPr>
          <p:cNvPr id="8" name="Google Shape;61;p14"/>
          <p:cNvSpPr txBox="1"/>
          <p:nvPr/>
        </p:nvSpPr>
        <p:spPr>
          <a:xfrm>
            <a:off x="2640435" y="2884591"/>
            <a:ext cx="8145552" cy="2808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dirty="0" smtClean="0">
                <a:solidFill>
                  <a:srgbClr val="0070C0"/>
                </a:solidFill>
                <a:latin typeface="Open Sans"/>
                <a:ea typeface="Open Sans"/>
                <a:cs typeface="Open Sans"/>
                <a:sym typeface="Open Sans"/>
              </a:rPr>
              <a:t>PROPÓSITO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sz="2600" dirty="0">
              <a:solidFill>
                <a:srgbClr val="0070C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dirty="0" smtClean="0">
                <a:solidFill>
                  <a:srgbClr val="0070C0"/>
                </a:solidFill>
                <a:latin typeface="Open Sans"/>
                <a:ea typeface="Open Sans"/>
                <a:cs typeface="Open Sans"/>
                <a:sym typeface="Open Sans"/>
              </a:rPr>
              <a:t>Colaborar </a:t>
            </a:r>
            <a:r>
              <a:rPr lang="en" sz="2600" dirty="0">
                <a:solidFill>
                  <a:srgbClr val="0070C0"/>
                </a:solidFill>
                <a:latin typeface="Open Sans"/>
                <a:ea typeface="Open Sans"/>
                <a:cs typeface="Open Sans"/>
                <a:sym typeface="Open Sans"/>
              </a:rPr>
              <a:t>para transformar conhecimento em desenvolvimento.</a:t>
            </a:r>
            <a:endParaRPr sz="2600" dirty="0">
              <a:solidFill>
                <a:srgbClr val="0070C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rgbClr val="0070C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26813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85725"/>
            <a:ext cx="12192000" cy="6858000"/>
          </a:xfrm>
          <a:prstGeom prst="rect">
            <a:avLst/>
          </a:prstGeom>
          <a:solidFill>
            <a:srgbClr val="00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82882" y="169818"/>
            <a:ext cx="11808823" cy="65444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82882" y="622814"/>
            <a:ext cx="1814205" cy="10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22" y="1177786"/>
            <a:ext cx="8590008" cy="1072989"/>
          </a:xfrm>
          <a:prstGeom prst="rect">
            <a:avLst/>
          </a:prstGeom>
        </p:spPr>
      </p:pic>
      <p:sp>
        <p:nvSpPr>
          <p:cNvPr id="6" name="Google Shape;69;p15"/>
          <p:cNvSpPr txBox="1"/>
          <p:nvPr/>
        </p:nvSpPr>
        <p:spPr>
          <a:xfrm>
            <a:off x="1828800" y="2250775"/>
            <a:ext cx="9596284" cy="4317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b="1" dirty="0" smtClean="0">
                <a:solidFill>
                  <a:srgbClr val="0070C0"/>
                </a:solidFill>
                <a:latin typeface="+mj-lt"/>
                <a:ea typeface="Open Sans"/>
                <a:cs typeface="Open Sans"/>
                <a:sym typeface="Open Sans"/>
              </a:rPr>
              <a:t>OBJETIVOS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sz="3200" b="1" dirty="0">
              <a:solidFill>
                <a:srgbClr val="0070C0"/>
              </a:solidFill>
              <a:latin typeface="+mj-lt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b="1" dirty="0" smtClean="0">
                <a:solidFill>
                  <a:srgbClr val="0070C0"/>
                </a:solidFill>
                <a:latin typeface="+mj-lt"/>
                <a:ea typeface="Open Sans"/>
                <a:cs typeface="Open Sans"/>
                <a:sym typeface="Open Sans"/>
              </a:rPr>
              <a:t>Articular </a:t>
            </a:r>
            <a:r>
              <a:rPr lang="en" sz="3200" dirty="0">
                <a:solidFill>
                  <a:srgbClr val="0070C0"/>
                </a:solidFill>
                <a:latin typeface="+mj-lt"/>
                <a:ea typeface="Open Sans"/>
                <a:cs typeface="Open Sans"/>
                <a:sym typeface="Open Sans"/>
              </a:rPr>
              <a:t>pessoas e recursos de modo disruptivo para: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200" dirty="0">
              <a:solidFill>
                <a:srgbClr val="0070C0"/>
              </a:solidFill>
              <a:latin typeface="+mj-lt"/>
              <a:ea typeface="Open Sans"/>
              <a:cs typeface="Open Sans"/>
              <a:sym typeface="Open Sans"/>
            </a:endParaRPr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" sz="3200" dirty="0">
                <a:solidFill>
                  <a:srgbClr val="0070C0"/>
                </a:solidFill>
                <a:latin typeface="+mj-lt"/>
                <a:ea typeface="Open Sans"/>
                <a:cs typeface="Open Sans"/>
                <a:sym typeface="Open Sans"/>
              </a:rPr>
              <a:t>· formar talentos e desenvolver competências e atitudes;</a:t>
            </a:r>
            <a:endParaRPr sz="3200" dirty="0">
              <a:solidFill>
                <a:srgbClr val="0070C0"/>
              </a:solidFill>
              <a:latin typeface="+mj-lt"/>
              <a:ea typeface="Open Sans"/>
              <a:cs typeface="Open Sans"/>
              <a:sym typeface="Open Sans"/>
            </a:endParaRPr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" sz="3200" dirty="0" smtClean="0">
                <a:solidFill>
                  <a:srgbClr val="0070C0"/>
                </a:solidFill>
                <a:latin typeface="+mj-lt"/>
                <a:ea typeface="Open Sans"/>
                <a:cs typeface="Open Sans"/>
                <a:sym typeface="Open Sans"/>
              </a:rPr>
              <a:t>· </a:t>
            </a:r>
            <a:r>
              <a:rPr lang="en" sz="3200" dirty="0">
                <a:solidFill>
                  <a:srgbClr val="0070C0"/>
                </a:solidFill>
                <a:latin typeface="+mj-lt"/>
                <a:ea typeface="Open Sans"/>
                <a:cs typeface="Open Sans"/>
                <a:sym typeface="Open Sans"/>
              </a:rPr>
              <a:t>avançar o conhecimento científico e tecnológico;</a:t>
            </a:r>
            <a:endParaRPr sz="3200" dirty="0">
              <a:solidFill>
                <a:srgbClr val="0070C0"/>
              </a:solidFill>
              <a:latin typeface="+mj-lt"/>
              <a:ea typeface="Open Sans"/>
              <a:cs typeface="Open Sans"/>
              <a:sym typeface="Open Sans"/>
            </a:endParaRPr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" sz="3200" dirty="0" smtClean="0">
                <a:solidFill>
                  <a:srgbClr val="0070C0"/>
                </a:solidFill>
                <a:latin typeface="+mj-lt"/>
                <a:ea typeface="Open Sans"/>
                <a:cs typeface="Open Sans"/>
                <a:sym typeface="Open Sans"/>
              </a:rPr>
              <a:t>· </a:t>
            </a:r>
            <a:r>
              <a:rPr lang="en" sz="3200" dirty="0">
                <a:solidFill>
                  <a:srgbClr val="0070C0"/>
                </a:solidFill>
                <a:latin typeface="+mj-lt"/>
                <a:ea typeface="Open Sans"/>
                <a:cs typeface="Open Sans"/>
                <a:sym typeface="Open Sans"/>
              </a:rPr>
              <a:t>conectar e impulsionar os ecossistemas de inovação;</a:t>
            </a:r>
            <a:endParaRPr sz="3200" dirty="0">
              <a:solidFill>
                <a:srgbClr val="0070C0"/>
              </a:solidFill>
              <a:latin typeface="+mj-lt"/>
              <a:ea typeface="Open Sans"/>
              <a:cs typeface="Open Sans"/>
              <a:sym typeface="Open Sans"/>
            </a:endParaRPr>
          </a:p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" sz="3200" dirty="0" smtClean="0">
                <a:solidFill>
                  <a:srgbClr val="0070C0"/>
                </a:solidFill>
                <a:latin typeface="+mj-lt"/>
                <a:ea typeface="Open Sans"/>
                <a:cs typeface="Open Sans"/>
                <a:sym typeface="Open Sans"/>
              </a:rPr>
              <a:t>· </a:t>
            </a:r>
            <a:r>
              <a:rPr lang="en" sz="3200" dirty="0">
                <a:solidFill>
                  <a:srgbClr val="0070C0"/>
                </a:solidFill>
                <a:latin typeface="+mj-lt"/>
                <a:ea typeface="Open Sans"/>
                <a:cs typeface="Open Sans"/>
                <a:sym typeface="Open Sans"/>
              </a:rPr>
              <a:t>contribuir para o desenvolvimento da sociedade.</a:t>
            </a:r>
            <a:endParaRPr sz="3200" dirty="0">
              <a:solidFill>
                <a:srgbClr val="0070C0"/>
              </a:solidFill>
              <a:latin typeface="+mj-lt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600" dirty="0">
              <a:solidFill>
                <a:srgbClr val="0070C0"/>
              </a:solidFill>
              <a:latin typeface="+mj-lt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54063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85725"/>
            <a:ext cx="12192000" cy="6858000"/>
          </a:xfrm>
          <a:prstGeom prst="rect">
            <a:avLst/>
          </a:prstGeom>
          <a:solidFill>
            <a:srgbClr val="00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82882" y="169818"/>
            <a:ext cx="11808823" cy="65444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82882" y="622814"/>
            <a:ext cx="1814205" cy="10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22" y="1177786"/>
            <a:ext cx="8590008" cy="1072989"/>
          </a:xfrm>
          <a:prstGeom prst="rect">
            <a:avLst/>
          </a:prstGeom>
        </p:spPr>
      </p:pic>
      <p:sp>
        <p:nvSpPr>
          <p:cNvPr id="6" name="Google Shape;77;p16"/>
          <p:cNvSpPr txBox="1"/>
          <p:nvPr/>
        </p:nvSpPr>
        <p:spPr>
          <a:xfrm>
            <a:off x="2953343" y="2516958"/>
            <a:ext cx="6267900" cy="2241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dirty="0" smtClean="0">
                <a:solidFill>
                  <a:srgbClr val="0070C0"/>
                </a:solidFill>
                <a:latin typeface="+mj-lt"/>
                <a:ea typeface="Open Sans"/>
                <a:cs typeface="Open Sans"/>
                <a:sym typeface="Open Sans"/>
              </a:rPr>
              <a:t>VISÃO DE FUTURO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sz="3200" dirty="0">
              <a:solidFill>
                <a:srgbClr val="0070C0"/>
              </a:solidFill>
              <a:latin typeface="+mj-lt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dirty="0" smtClean="0">
                <a:solidFill>
                  <a:srgbClr val="0070C0"/>
                </a:solidFill>
                <a:latin typeface="+mj-lt"/>
                <a:ea typeface="Open Sans"/>
                <a:cs typeface="Open Sans"/>
                <a:sym typeface="Open Sans"/>
              </a:rPr>
              <a:t>Em </a:t>
            </a:r>
            <a:r>
              <a:rPr lang="en" sz="3200" dirty="0">
                <a:solidFill>
                  <a:srgbClr val="0070C0"/>
                </a:solidFill>
                <a:latin typeface="+mj-lt"/>
                <a:ea typeface="Open Sans"/>
                <a:cs typeface="Open Sans"/>
                <a:sym typeface="Open Sans"/>
              </a:rPr>
              <a:t>2025, ser reconhecida internacionalmente como um modelo de referência de colaboração e inovação de alto impacto.</a:t>
            </a:r>
            <a:endParaRPr sz="3200" dirty="0">
              <a:solidFill>
                <a:srgbClr val="0070C0"/>
              </a:solidFill>
              <a:latin typeface="+mj-lt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200" dirty="0">
              <a:solidFill>
                <a:srgbClr val="0070C0"/>
              </a:solidFill>
              <a:latin typeface="+mj-lt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4974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 smtClean="0"/>
              <a:t>Principais Projetos</a:t>
            </a:r>
          </a:p>
          <a:p>
            <a:pPr algn="ctr"/>
            <a:endParaRPr lang="pt-BR" sz="3200" dirty="0"/>
          </a:p>
          <a:p>
            <a:pPr marL="514350" indent="-514350" algn="ctr">
              <a:buAutoNum type="arabicPeriod"/>
            </a:pPr>
            <a:r>
              <a:rPr lang="pt-BR" sz="3200" dirty="0" smtClean="0"/>
              <a:t>Pacto Inovação de POA</a:t>
            </a:r>
          </a:p>
          <a:p>
            <a:pPr marL="514350" indent="-514350" algn="ctr">
              <a:buAutoNum type="arabicPeriod"/>
            </a:pPr>
            <a:r>
              <a:rPr lang="pt-BR" sz="3200" dirty="0" smtClean="0"/>
              <a:t>Cooperação entre os </a:t>
            </a:r>
            <a:r>
              <a:rPr lang="pt-BR" sz="3200" dirty="0" err="1" smtClean="0"/>
              <a:t>PCTs</a:t>
            </a:r>
            <a:r>
              <a:rPr lang="pt-BR" sz="3200" dirty="0" smtClean="0"/>
              <a:t> e Incubadoras</a:t>
            </a:r>
            <a:endParaRPr lang="pt-BR" sz="3200" dirty="0"/>
          </a:p>
        </p:txBody>
      </p:sp>
      <p:sp>
        <p:nvSpPr>
          <p:cNvPr id="11" name="Retângulo 10"/>
          <p:cNvSpPr/>
          <p:nvPr/>
        </p:nvSpPr>
        <p:spPr>
          <a:xfrm>
            <a:off x="182882" y="169818"/>
            <a:ext cx="11808823" cy="654449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182882" y="622814"/>
            <a:ext cx="1814205" cy="101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29" y="1097412"/>
            <a:ext cx="859000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6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5595</TotalTime>
  <Words>716</Words>
  <Application>Microsoft Office PowerPoint</Application>
  <PresentationFormat>Widescreen</PresentationFormat>
  <Paragraphs>179</Paragraphs>
  <Slides>53</Slides>
  <Notes>10</Notes>
  <HiddenSlides>0</HiddenSlides>
  <MMClips>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53</vt:i4>
      </vt:variant>
    </vt:vector>
  </HeadingPairs>
  <TitlesOfParts>
    <vt:vector size="61" baseType="lpstr">
      <vt:lpstr>Arial</vt:lpstr>
      <vt:lpstr>Calibri</vt:lpstr>
      <vt:lpstr>Calibri Light</vt:lpstr>
      <vt:lpstr>Open Sans</vt:lpstr>
      <vt:lpstr>Open Sans Light</vt:lpstr>
      <vt:lpstr>Oswald</vt:lpstr>
      <vt:lpstr>Tema do Office</vt:lpstr>
      <vt:lpstr>Acrobat Document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GTIT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Leonardo Dias Scherer</dc:creator>
  <cp:lastModifiedBy>Administrador</cp:lastModifiedBy>
  <cp:revision>106</cp:revision>
  <dcterms:created xsi:type="dcterms:W3CDTF">2018-05-08T14:17:42Z</dcterms:created>
  <dcterms:modified xsi:type="dcterms:W3CDTF">2018-11-06T18:24:34Z</dcterms:modified>
</cp:coreProperties>
</file>