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95" r:id="rId2"/>
    <p:sldId id="1812" r:id="rId3"/>
    <p:sldId id="1814" r:id="rId4"/>
    <p:sldId id="1811" r:id="rId5"/>
    <p:sldId id="296" r:id="rId6"/>
    <p:sldId id="632" r:id="rId7"/>
    <p:sldId id="1735" r:id="rId8"/>
    <p:sldId id="1792" r:id="rId9"/>
    <p:sldId id="257" r:id="rId10"/>
    <p:sldId id="1804" r:id="rId11"/>
    <p:sldId id="1603" r:id="rId12"/>
    <p:sldId id="1611" r:id="rId13"/>
    <p:sldId id="1807" r:id="rId14"/>
    <p:sldId id="1674" r:id="rId15"/>
    <p:sldId id="1808" r:id="rId16"/>
    <p:sldId id="298" r:id="rId17"/>
    <p:sldId id="1798" r:id="rId18"/>
    <p:sldId id="544" r:id="rId19"/>
    <p:sldId id="1810" r:id="rId20"/>
    <p:sldId id="300" r:id="rId21"/>
    <p:sldId id="1819" r:id="rId22"/>
    <p:sldId id="1820" r:id="rId23"/>
    <p:sldId id="674" r:id="rId24"/>
    <p:sldId id="301" r:id="rId25"/>
    <p:sldId id="682" r:id="rId26"/>
    <p:sldId id="1822" r:id="rId27"/>
    <p:sldId id="1809" r:id="rId28"/>
    <p:sldId id="1827" r:id="rId29"/>
    <p:sldId id="1801" r:id="rId30"/>
    <p:sldId id="1817" r:id="rId31"/>
    <p:sldId id="598" r:id="rId32"/>
    <p:sldId id="377" r:id="rId33"/>
    <p:sldId id="379" r:id="rId34"/>
    <p:sldId id="380" r:id="rId35"/>
    <p:sldId id="1816" r:id="rId36"/>
    <p:sldId id="268" r:id="rId37"/>
    <p:sldId id="1779" r:id="rId38"/>
    <p:sldId id="611" r:id="rId39"/>
    <p:sldId id="580" r:id="rId40"/>
    <p:sldId id="627" r:id="rId41"/>
    <p:sldId id="1775" r:id="rId42"/>
    <p:sldId id="530" r:id="rId43"/>
    <p:sldId id="1774" r:id="rId44"/>
    <p:sldId id="636" r:id="rId45"/>
    <p:sldId id="630" r:id="rId46"/>
    <p:sldId id="1776" r:id="rId47"/>
    <p:sldId id="1818" r:id="rId48"/>
    <p:sldId id="657" r:id="rId49"/>
    <p:sldId id="1558" r:id="rId50"/>
    <p:sldId id="677" r:id="rId51"/>
    <p:sldId id="1813" r:id="rId52"/>
    <p:sldId id="1689" r:id="rId53"/>
    <p:sldId id="1508" r:id="rId54"/>
    <p:sldId id="305" r:id="rId55"/>
    <p:sldId id="642" r:id="rId56"/>
    <p:sldId id="1826" r:id="rId57"/>
    <p:sldId id="675" r:id="rId58"/>
    <p:sldId id="1727" r:id="rId59"/>
    <p:sldId id="1747" r:id="rId60"/>
    <p:sldId id="678" r:id="rId61"/>
    <p:sldId id="1730" r:id="rId62"/>
    <p:sldId id="1821" r:id="rId63"/>
    <p:sldId id="1825" r:id="rId64"/>
    <p:sldId id="687" r:id="rId65"/>
    <p:sldId id="1778" r:id="rId66"/>
    <p:sldId id="1806" r:id="rId67"/>
    <p:sldId id="1780" r:id="rId68"/>
    <p:sldId id="1781" r:id="rId69"/>
    <p:sldId id="1783" r:id="rId70"/>
    <p:sldId id="1784" r:id="rId71"/>
    <p:sldId id="1785" r:id="rId72"/>
    <p:sldId id="1786" r:id="rId73"/>
    <p:sldId id="1787" r:id="rId74"/>
    <p:sldId id="1789" r:id="rId75"/>
    <p:sldId id="1790" r:id="rId76"/>
    <p:sldId id="1802" r:id="rId77"/>
    <p:sldId id="1803" r:id="rId78"/>
    <p:sldId id="656" r:id="rId7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BC08E-D34E-4302-8EC8-D1478830E27D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B4593-AA3D-49E9-8254-0A92EA25B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469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7722A-5D17-47F7-86B0-CC8282A9E5DB}" type="slidenum">
              <a:rPr lang="pt-BR" smtClean="0">
                <a:latin typeface="Arial" pitchFamily="34" charset="0"/>
              </a:rPr>
              <a:pPr/>
              <a:t>11</a:t>
            </a:fld>
            <a:endParaRPr lang="pt-BR">
              <a:latin typeface="Arial" pitchFamily="34" charset="0"/>
            </a:endParaRPr>
          </a:p>
        </p:txBody>
      </p:sp>
      <p:sp>
        <p:nvSpPr>
          <p:cNvPr id="380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80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805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36D029-ACFD-4F57-9D0A-217C36A52387}" type="slidenum">
              <a:rPr lang="pt-BR" smtClean="0">
                <a:latin typeface="Arial" pitchFamily="34" charset="0"/>
              </a:rPr>
              <a:pPr/>
              <a:t>12</a:t>
            </a:fld>
            <a:endParaRPr lang="pt-BR">
              <a:latin typeface="Arial" pitchFamily="34" charset="0"/>
            </a:endParaRPr>
          </a:p>
        </p:txBody>
      </p:sp>
      <p:sp>
        <p:nvSpPr>
          <p:cNvPr id="387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70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398B0-1C94-4F35-90CD-EDE475A31CCB}" type="slidenum">
              <a:rPr lang="pt-BR" smtClean="0">
                <a:latin typeface="Arial" pitchFamily="34" charset="0"/>
              </a:rPr>
              <a:pPr/>
              <a:t>25</a:t>
            </a:fld>
            <a:endParaRPr lang="pt-BR">
              <a:latin typeface="Arial" pitchFamily="34" charset="0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30788" cy="4114800"/>
          </a:xfrm>
          <a:noFill/>
          <a:ln/>
        </p:spPr>
        <p:txBody>
          <a:bodyPr/>
          <a:lstStyle/>
          <a:p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192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00B069-A2B1-473C-BFDB-CC215F44CD31}" type="slidenum">
              <a:rPr lang="pt-BR" smtClean="0"/>
              <a:pPr/>
              <a:t>39</a:t>
            </a:fld>
            <a:endParaRPr lang="pt-BR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86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63D942-BEBA-45D2-A837-96C573AB44D6}" type="slidenum">
              <a:rPr lang="pt-BR" smtClean="0">
                <a:latin typeface="Arial" pitchFamily="34" charset="0"/>
              </a:rPr>
              <a:pPr/>
              <a:t>40</a:t>
            </a:fld>
            <a:endParaRPr lang="pt-BR">
              <a:latin typeface="Arial" pitchFamily="34" charset="0"/>
            </a:endParaRPr>
          </a:p>
        </p:txBody>
      </p:sp>
      <p:sp>
        <p:nvSpPr>
          <p:cNvPr id="27238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93" tIns="43247" rIns="86493" bIns="43247" anchor="b"/>
          <a:lstStyle/>
          <a:p>
            <a:pPr algn="r" defTabSz="865188"/>
            <a:fld id="{899F43E2-AD37-45F7-9974-B6AD20849ABD}" type="slidenum">
              <a:rPr lang="es-CL" sz="1100">
                <a:latin typeface="Times New Roman" pitchFamily="18" charset="0"/>
              </a:rPr>
              <a:pPr algn="r" defTabSz="865188"/>
              <a:t>40</a:t>
            </a:fld>
            <a:endParaRPr lang="es-CL" sz="1100">
              <a:latin typeface="Times New Roman" pitchFamily="18" charset="0"/>
            </a:endParaRPr>
          </a:p>
        </p:txBody>
      </p:sp>
      <p:sp>
        <p:nvSpPr>
          <p:cNvPr id="272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72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86493" tIns="43247" rIns="86493" bIns="43247"/>
          <a:lstStyle/>
          <a:p>
            <a:pPr eaLnBrk="1" hangingPunct="1"/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1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44D3AB5B-FDF7-4453-9571-9FCD89291E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3874FA2-2821-42C4-BBDF-F3939F684C9D}" type="slidenum">
              <a:rPr lang="pt-BR" altLang="pt-BR" smtClean="0">
                <a:solidFill>
                  <a:srgbClr val="000000"/>
                </a:solidFill>
              </a:rPr>
              <a:pPr/>
              <a:t>50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A8BAE97-8EF2-4876-B8E9-F89D73F89C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6077F692-C22A-480D-9515-601CB49AD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006BA3-A206-4F1C-8F6F-B3F61F043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427C1-BCD8-4C17-BD9F-C7A2B11C7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CFBEC7-5E9D-40C7-860A-64952BF4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986B74-79C2-4A11-B2B3-FC2ED0DEE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D0FC8B-17D9-416B-BDC9-C668DB3A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406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680A5-E252-45DF-9519-EB8FED8B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B863C9-3176-4E83-98EE-B30E5D5F9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6A033A-5A7F-4E42-8071-EC1A322F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F88654-3918-49D4-833A-17A38FA9A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4F4201-64BE-44A8-9AE7-2F316A61E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29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86D218-EC39-4EEF-B92F-517B61237F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F311F31-3C36-4CAE-8708-0C7E1DFA7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C8893D-31E4-4528-8405-11F03C4B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3FCEA6-5831-405C-A336-7807B9DD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28C188-B35B-41F6-AA0A-7867BD71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473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68300" indent="-368300">
              <a:lnSpc>
                <a:spcPct val="120000"/>
              </a:lnSpc>
              <a:spcBef>
                <a:spcPts val="3250"/>
              </a:spcBef>
              <a:defRPr sz="3200"/>
            </a:lvl1pPr>
            <a:lvl2pPr marL="736600" indent="-368300">
              <a:lnSpc>
                <a:spcPct val="120000"/>
              </a:lnSpc>
              <a:spcBef>
                <a:spcPts val="3250"/>
              </a:spcBef>
              <a:defRPr sz="3200"/>
            </a:lvl2pPr>
            <a:lvl3pPr marL="1104900" indent="-368300">
              <a:lnSpc>
                <a:spcPct val="120000"/>
              </a:lnSpc>
              <a:spcBef>
                <a:spcPts val="3250"/>
              </a:spcBef>
              <a:defRPr sz="3200"/>
            </a:lvl3pPr>
            <a:lvl4pPr marL="1473200" indent="-368300">
              <a:lnSpc>
                <a:spcPct val="120000"/>
              </a:lnSpc>
              <a:spcBef>
                <a:spcPts val="3250"/>
              </a:spcBef>
              <a:defRPr sz="3200"/>
            </a:lvl4pPr>
            <a:lvl5pPr marL="1841500" indent="-368300">
              <a:lnSpc>
                <a:spcPct val="120000"/>
              </a:lnSpc>
              <a:spcBef>
                <a:spcPts val="3250"/>
              </a:spcBef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7782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D159FF-A386-4631-A0F1-2EA2F412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3428" y="6487614"/>
            <a:ext cx="108857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 dirty="0" err="1"/>
              <a:t>J.A.S.Aranha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446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CD3AC8-FFDA-48A2-8706-25946BB6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A982D7-F4C7-44BE-A481-3704C7FC0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EC7E08-29BA-4AE1-8C67-CA988C02C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7E68D8-FF04-49FB-B1F3-847A507C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3825DF-BE3D-4CBB-9076-600AFE5A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46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642E70-7A25-404E-91B7-4B1FA531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A97BA5-75C5-4939-A380-AC4657134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6658DF-CB95-4E29-B918-24966F9D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198AA7-4392-49A2-8537-7F7511E0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92DFF1-BEB8-4583-AE3F-BC57FEE4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4354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38D065-C014-4D29-8A6D-F38EC1F5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336F35-2365-4B8F-AFE5-DA9BD0BD9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302277-CFA9-4926-A777-8E63EF350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FC5292-7793-414F-BE43-13D4EFE1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7CEAD8-D9BF-4D9E-B2C3-8642A463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B50A2A-6D2F-4030-BFED-5E188033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34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D37E11-6D00-4F55-BAC0-77BC3B266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2A1675-1F8B-48D9-AB70-2305C9339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6722768-E018-44B4-B43A-6689EDDD0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75CA88-A525-4E95-BB96-353978921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2B46DE8-5F55-4102-B70B-D57ED6478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404E0DA-88F3-4EF5-838B-F968690C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1A8CC19-5A3A-419D-968A-94E8C52C5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B817742-F82F-4480-A84D-030AE8AA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28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76294-C8E3-4A09-916D-814FA56FA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54F3263-AA1B-4B90-8DF1-B4F2FD98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B026ECB-F00F-4730-BF9F-34777501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0A06EE3-DE5B-449E-8930-98AD6115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83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F4BF8AC-A16C-43EF-847B-F5FEE604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2F69E34-1119-469A-A961-BAFDEE0C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630B819-01CE-4B31-A2F8-A16A5E11A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45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48F60-3C6C-4085-9EB7-09346B271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A2F93D-DE52-4FF3-9EDC-6162C4758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4C6A7D9-13A6-4D70-9003-92217CBC5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9446C8B-0717-4741-828B-243D9EA78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AADA429-6BC0-4A24-9383-0178425A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B4E110-1664-4575-B2ED-0F73BFC5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43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3A6A4-54A5-4FC8-BD40-A26D4B33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4A71AC2-C46A-4D89-95F3-827DC489CB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813C611-8F22-44EA-B1A9-B5E1420B7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3CAAEF-731A-43A7-A6CC-5D16D8DD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3CBA14E-9FCD-4BBD-BA86-5CBE5C5A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A36778-CE03-4B8C-8D46-CFD3DEEC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47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8F44EE0-F8DD-4193-99F5-B300458CE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87D260-256D-4C6A-9FDE-967B18678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02A2E4-68E8-47DB-B964-EFD548E5E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D3FDD-5910-4634-90AB-1A45D5C2DA5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A6948A-5F22-4804-A4E9-38589B844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553567-44C3-4CA2-8295-51BBE27A3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48435-05C9-4A5B-8D2E-8E1AB97552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610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review#!q=2066+Crist+Drive%2C+Los+Altos%2C+CA&amp;data=!4m11!1m10!2i17!4m8!1m3!1d37424383!2d-95.677068!3d37.0625!3m2!1i1920!2i1102!4f13.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ndco.com/files/content/documents/WP_Corporate_Startup_Engagement_CSE_eandCo_en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uperangels.club/whitepaper-on-corporate-startup-engagement/" TargetMode="External"/><Relationship Id="rId4" Type="http://schemas.openxmlformats.org/officeDocument/2006/relationships/hyperlink" Target="https://www.gearboxacademy.com/blog/the-10-ways-corporations-can-engage-with-startups-complete-guid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www.google.com.br/url?sa=i&amp;rct=j&amp;q=&amp;esrc=s&amp;source=images&amp;cd=&amp;cad=rja&amp;uact=8&amp;ved=0CAcQjRxqFQoTCPCclMGajMgCFYqSkAodu_0G7A&amp;url=http://www.ciscoinvestments.com/news/top-15-corporate-venture-capital-investors-exit-activity-saw-highest-share-ipo-exits/&amp;bvm=bv.103388427,d.Y2I&amp;psig=AFQjCNEUH1sMLXIHqmWLaz0k2hor5LBQ3g&amp;ust=1443065073839907" TargetMode="External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br/url?sa=i&amp;rct=j&amp;q=&amp;esrc=s&amp;source=images&amp;cd=&amp;cad=rja&amp;uact=8&amp;ved=0CAcQjRxqFQoTCJzV1sOZjMgCFcsKkAodZBkOxw&amp;url=http://startupi.com.br/2015/05/conheca-o-cubo-iniciativa-que-ira-transformar-o-ecossistema-de-startups-brasileiro/&amp;psig=AFQjCNH7qEK7I47U8bmf0SsGzV2bhl2CZA&amp;ust=1443064782038972" TargetMode="External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hyperlink" Target="http://snip.ly/5kq0g2/#https://www.cbinsights.com/research/venture-capital-funnel-2/" TargetMode="Externa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ulgraham.com/article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equity.org.br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hyperlink" Target="http://www.experienceinfosys.com/humanpotenti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boletim.de/silvio/de-onde-vira-o-trabalho-do-futuro/#sthash.8O6wOmRt.dpuf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oglobo.globo.com/economia/saiba-quais-profissionais-alemanha-esta-buscando-no-exterior-22887480#ixzz5Ltdttm5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4.png"/><Relationship Id="rId2" Type="http://schemas.openxmlformats.org/officeDocument/2006/relationships/hyperlink" Target="https://www.ted.com/talks/andrew_mcafee_what_will_future_jobs_look_like?language=pt-br#t-335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mie.com/blog/1/wp-content/uploads/2011/01/criatividade.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ei.org/publication/fortune-500-firms-in-1955-vs-2014-89-are-gone-and-were-all-better-off-because-of-that-dynamic-creative-destruction/" TargetMode="Externa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ytc.universiablogs.net/2010/03/08/reflexiones-sobre-analisi-sistema-innovacion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pacthub.net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daily.com.br/br/790314/ranking-das-50-cidades-mais-inovadoras-do-brasil-segundo-a-urban-systems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erangels.club/category/cse/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superangels.club/whitepaper-on-corporate-startup-engagement/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tupweekend.org/" TargetMode="External"/><Relationship Id="rId2" Type="http://schemas.openxmlformats.org/officeDocument/2006/relationships/hyperlink" Target="https://www.gearboxacademy.com/blog/the-10-ways-corporations-can-engage-with-startups-complete-guid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techcrunch.com/events/disrupt-sf-2018/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500startups.com/" TargetMode="External"/><Relationship Id="rId7" Type="http://schemas.openxmlformats.org/officeDocument/2006/relationships/hyperlink" Target="https://www.americanexpress.com/us/small-business/openforum/explore/?linknav=us-open-homepage-benefits-openforum" TargetMode="External"/><Relationship Id="rId2" Type="http://schemas.openxmlformats.org/officeDocument/2006/relationships/hyperlink" Target="http://www.ycombinato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artups.sap.com/" TargetMode="External"/><Relationship Id="rId5" Type="http://schemas.openxmlformats.org/officeDocument/2006/relationships/hyperlink" Target="https://aws.amazon.com/start-ups/loft/" TargetMode="External"/><Relationship Id="rId4" Type="http://schemas.openxmlformats.org/officeDocument/2006/relationships/hyperlink" Target="https://developers.google.com/experts/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c.com/quotes/?symbol=HSBA-GB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ic.com/" TargetMode="External"/><Relationship Id="rId4" Type="http://schemas.openxmlformats.org/officeDocument/2006/relationships/hyperlink" Target="https://www.wework.com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wstartupgarage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1999/07/are-you-paying-too-much-for-that-acquisiti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amsungventures.com/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combinator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enrock.com/" TargetMode="External"/><Relationship Id="rId3" Type="http://schemas.openxmlformats.org/officeDocument/2006/relationships/hyperlink" Target="http://www.accel.com/" TargetMode="External"/><Relationship Id="rId7" Type="http://schemas.openxmlformats.org/officeDocument/2006/relationships/hyperlink" Target="http://www.greylock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dpoint.com/" TargetMode="External"/><Relationship Id="rId11" Type="http://schemas.openxmlformats.org/officeDocument/2006/relationships/hyperlink" Target="http://www.trinityventures.com/" TargetMode="External"/><Relationship Id="rId5" Type="http://schemas.openxmlformats.org/officeDocument/2006/relationships/hyperlink" Target="http://www.bvp.com/" TargetMode="External"/><Relationship Id="rId10" Type="http://schemas.openxmlformats.org/officeDocument/2006/relationships/hyperlink" Target="http://www.shv.com/" TargetMode="External"/><Relationship Id="rId4" Type="http://schemas.openxmlformats.org/officeDocument/2006/relationships/hyperlink" Target="http://www.foundationcapital.com/" TargetMode="External"/><Relationship Id="rId9" Type="http://schemas.openxmlformats.org/officeDocument/2006/relationships/hyperlink" Target="http://www.nvp.com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entrepreneurship.cornell.edu/about-us/cornell-entrepreneur-residence" TargetMode="External"/><Relationship Id="rId7" Type="http://schemas.openxmlformats.org/officeDocument/2006/relationships/hyperlink" Target="http://bits.blogs.nytimes.com/2010/09/16/google-ventures-hires-an-entrepreneur-in-residence/" TargetMode="External"/><Relationship Id="rId2" Type="http://schemas.openxmlformats.org/officeDocument/2006/relationships/hyperlink" Target="https://entrepreneurship.mit.edu/our-resources/entrepreneurs-in-residen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nkedin.com/in/ingridvanderveldt" TargetMode="External"/><Relationship Id="rId5" Type="http://schemas.openxmlformats.org/officeDocument/2006/relationships/hyperlink" Target="https://entrepreneurship.hbs.edu/programs/mba/Pages/entrepreneurs-in-residence.aspx" TargetMode="External"/><Relationship Id="rId4" Type="http://schemas.openxmlformats.org/officeDocument/2006/relationships/hyperlink" Target="http://www.hbs.edu/news/releases/Pages/entrepreneursinresidence2012.aspx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eveblank.com/2017/09/14/how-companies-strangle-innovation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Linha"/>
          <p:cNvSpPr/>
          <p:nvPr/>
        </p:nvSpPr>
        <p:spPr>
          <a:xfrm flipV="1">
            <a:off x="6922600" y="2734368"/>
            <a:ext cx="1" cy="1389264"/>
          </a:xfrm>
          <a:prstGeom prst="line">
            <a:avLst/>
          </a:prstGeom>
          <a:ln w="25400">
            <a:solidFill>
              <a:srgbClr val="5A5F5E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 dirty="0"/>
          </a:p>
        </p:txBody>
      </p:sp>
      <p:pic>
        <p:nvPicPr>
          <p:cNvPr id="149" name="Anprotec_Logo_PNG_Transparente.png" descr="Anprotec_Logo_PNG_Transparen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952" y="3025915"/>
            <a:ext cx="5215027" cy="94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Associação Nacional de…"/>
          <p:cNvSpPr txBox="1"/>
          <p:nvPr/>
        </p:nvSpPr>
        <p:spPr>
          <a:xfrm>
            <a:off x="7417519" y="2627384"/>
            <a:ext cx="3813998" cy="1792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pPr defTabSz="367347">
              <a:defRPr sz="5429"/>
            </a:pPr>
            <a:r>
              <a:rPr sz="2400" dirty="0">
                <a:solidFill>
                  <a:srgbClr val="241002"/>
                </a:solidFill>
              </a:rPr>
              <a:t>Associação Nacional de </a:t>
            </a:r>
          </a:p>
          <a:p>
            <a:pPr defTabSz="367347">
              <a:defRPr sz="5429"/>
            </a:pPr>
            <a:r>
              <a:rPr sz="2400" dirty="0">
                <a:solidFill>
                  <a:srgbClr val="241002"/>
                </a:solidFill>
              </a:rPr>
              <a:t>Entidades Promotoras de </a:t>
            </a:r>
          </a:p>
          <a:p>
            <a:pPr defTabSz="367347">
              <a:defRPr sz="5429"/>
            </a:pPr>
            <a:r>
              <a:rPr sz="2400" dirty="0">
                <a:solidFill>
                  <a:srgbClr val="241002"/>
                </a:solidFill>
              </a:rPr>
              <a:t>Empreendimentos </a:t>
            </a:r>
          </a:p>
          <a:p>
            <a:pPr defTabSz="367347">
              <a:defRPr sz="5429"/>
            </a:pPr>
            <a:r>
              <a:rPr sz="2400" dirty="0">
                <a:solidFill>
                  <a:srgbClr val="241002"/>
                </a:solidFill>
              </a:rPr>
              <a:t>Inovadores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5A72060-5E71-4682-8C99-88DF5ED7995B}"/>
              </a:ext>
            </a:extLst>
          </p:cNvPr>
          <p:cNvSpPr/>
          <p:nvPr/>
        </p:nvSpPr>
        <p:spPr>
          <a:xfrm>
            <a:off x="1557378" y="4718736"/>
            <a:ext cx="8732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"As oportunidades da universidade empreendedora com os novos desafios da inovação"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098FA1-3227-4FD5-B99A-D72D58EDABC0}"/>
              </a:ext>
            </a:extLst>
          </p:cNvPr>
          <p:cNvSpPr txBox="1"/>
          <p:nvPr/>
        </p:nvSpPr>
        <p:spPr>
          <a:xfrm>
            <a:off x="8442445" y="6208703"/>
            <a:ext cx="3232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José Alberto Sampaio Aranha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F7C51BC-AA8F-41E8-B03F-0AE393819BDB}"/>
              </a:ext>
            </a:extLst>
          </p:cNvPr>
          <p:cNvSpPr/>
          <p:nvPr/>
        </p:nvSpPr>
        <p:spPr>
          <a:xfrm>
            <a:off x="517324" y="1796387"/>
            <a:ext cx="11157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Educação e cultura empreendedora: experiências das ICES na inovação e seus impactos acadêmico e social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1BFB4BA-E445-44D9-A709-A03B44F55CF6}"/>
              </a:ext>
            </a:extLst>
          </p:cNvPr>
          <p:cNvSpPr/>
          <p:nvPr/>
        </p:nvSpPr>
        <p:spPr>
          <a:xfrm>
            <a:off x="4236456" y="631453"/>
            <a:ext cx="760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/>
              <a:t>VI Fórum de Gestão e Inovação do COMUNG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FCFE2E-236F-475E-9CAD-D0A014985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66" y="130857"/>
            <a:ext cx="3710708" cy="139314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9D9D046-C103-424F-A410-D6245D539F06}"/>
              </a:ext>
            </a:extLst>
          </p:cNvPr>
          <p:cNvSpPr txBox="1"/>
          <p:nvPr/>
        </p:nvSpPr>
        <p:spPr>
          <a:xfrm>
            <a:off x="11055950" y="5795954"/>
            <a:ext cx="78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 hora</a:t>
            </a:r>
          </a:p>
        </p:txBody>
      </p:sp>
    </p:spTree>
    <p:extLst>
      <p:ext uri="{BB962C8B-B14F-4D97-AF65-F5344CB8AC3E}">
        <p14:creationId xmlns:p14="http://schemas.microsoft.com/office/powerpoint/2010/main" val="1452475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2077C2A4-9651-42AB-8017-92962FC39AC1}"/>
              </a:ext>
            </a:extLst>
          </p:cNvPr>
          <p:cNvSpPr/>
          <p:nvPr/>
        </p:nvSpPr>
        <p:spPr>
          <a:xfrm>
            <a:off x="2652760" y="1279539"/>
            <a:ext cx="6513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TRANSFORMAÇÃO DIGITAL NAS EMPRESAS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9E5D524-31A7-4B00-82CD-F369B8BAA1CC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F17F2003-50EF-415E-9772-E42ACEC31065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riângulo">
              <a:extLst>
                <a:ext uri="{FF2B5EF4-FFF2-40B4-BE49-F238E27FC236}">
                  <a16:creationId xmlns:a16="http://schemas.microsoft.com/office/drawing/2014/main" id="{B06284B9-6A2E-48E6-A44C-AFA00F48E9B9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E5BC0E0-183A-4A50-9320-21B6FA1F4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FF800943-6EC4-4E70-8189-947A980CFC29}"/>
              </a:ext>
            </a:extLst>
          </p:cNvPr>
          <p:cNvSpPr/>
          <p:nvPr/>
        </p:nvSpPr>
        <p:spPr>
          <a:xfrm>
            <a:off x="1381855" y="6454881"/>
            <a:ext cx="1904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5C5C5C"/>
                </a:solidFill>
                <a:latin typeface="Lato"/>
              </a:rPr>
              <a:t> </a:t>
            </a:r>
            <a:r>
              <a:rPr lang="pt-BR" u="sng" dirty="0" err="1">
                <a:solidFill>
                  <a:srgbClr val="00A2DE"/>
                </a:solidFill>
                <a:latin typeface="Lato"/>
                <a:hlinkClick r:id="rId3"/>
              </a:rPr>
              <a:t>Crist</a:t>
            </a:r>
            <a:r>
              <a:rPr lang="pt-BR" u="sng" dirty="0">
                <a:solidFill>
                  <a:srgbClr val="00A2DE"/>
                </a:solidFill>
                <a:latin typeface="Lato"/>
                <a:hlinkClick r:id="rId3"/>
              </a:rPr>
              <a:t> Drive, 2066</a:t>
            </a:r>
            <a:endParaRPr lang="pt-BR" dirty="0"/>
          </a:p>
        </p:txBody>
      </p:sp>
      <p:pic>
        <p:nvPicPr>
          <p:cNvPr id="1026" name="Picture 2" descr="Resultado de imagem para local onde steve jobs  bandeira pirata">
            <a:extLst>
              <a:ext uri="{FF2B5EF4-FFF2-40B4-BE49-F238E27FC236}">
                <a16:creationId xmlns:a16="http://schemas.microsoft.com/office/drawing/2014/main" id="{D4A31130-F1B5-4D01-AE09-C69A669FE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5" y="1927303"/>
            <a:ext cx="3788128" cy="212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casa steve jobs  desenvolveu a apple">
            <a:extLst>
              <a:ext uri="{FF2B5EF4-FFF2-40B4-BE49-F238E27FC236}">
                <a16:creationId xmlns:a16="http://schemas.microsoft.com/office/drawing/2014/main" id="{5E433A51-B435-4FDA-90F5-6AA76428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4" y="4384672"/>
            <a:ext cx="3364089" cy="20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rtse.azureedge.net/api/portal/2017/03/general-electric.jpg">
            <a:extLst>
              <a:ext uri="{FF2B5EF4-FFF2-40B4-BE49-F238E27FC236}">
                <a16:creationId xmlns:a16="http://schemas.microsoft.com/office/drawing/2014/main" id="{490EB50D-AC77-4DA8-A41F-58A1573C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52" y="2444338"/>
            <a:ext cx="3743517" cy="249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21B41D4-E9A7-44EB-AFAC-D64A258BBFCD}"/>
              </a:ext>
            </a:extLst>
          </p:cNvPr>
          <p:cNvSpPr/>
          <p:nvPr/>
        </p:nvSpPr>
        <p:spPr>
          <a:xfrm>
            <a:off x="4794897" y="61778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https://startse.com/noticia/uma-das-empresas-mais-tradicionais-do-mundo-vai-se-reinventar-para-sobreviver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30E29ED-67E9-4A4C-9978-BD55933D14F6}"/>
              </a:ext>
            </a:extLst>
          </p:cNvPr>
          <p:cNvSpPr/>
          <p:nvPr/>
        </p:nvSpPr>
        <p:spPr>
          <a:xfrm>
            <a:off x="5127629" y="50552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solidFill>
                  <a:srgbClr val="212529"/>
                </a:solidFill>
                <a:latin typeface="Montserrat"/>
              </a:rPr>
              <a:t>Forte produtora de hardware hospitalar, vai fazer uma força para “digitalizar”, </a:t>
            </a:r>
            <a:r>
              <a:rPr lang="pt-BR" dirty="0"/>
              <a:t>fala em fazer parceria com outros players do mundo digital, como as gigantes de tecnologia e startups.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DCCCF81-6964-40A3-B601-FFFCCC4514C8}"/>
              </a:ext>
            </a:extLst>
          </p:cNvPr>
          <p:cNvSpPr txBox="1"/>
          <p:nvPr/>
        </p:nvSpPr>
        <p:spPr>
          <a:xfrm>
            <a:off x="3842346" y="236549"/>
            <a:ext cx="2745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“Empresa” Digital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8560B27-4BAD-4F19-9FD1-D2406BD30FDB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188206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214490" y="1196753"/>
            <a:ext cx="118871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As grandes empresas estão se expandindo, se fundindo e adquirindo umas às outras para serem mais competitivas. </a:t>
            </a:r>
          </a:p>
        </p:txBody>
      </p:sp>
      <p:sp>
        <p:nvSpPr>
          <p:cNvPr id="1177604" name="Text Box 4"/>
          <p:cNvSpPr txBox="1">
            <a:spLocks noChangeArrowheads="1"/>
          </p:cNvSpPr>
          <p:nvPr/>
        </p:nvSpPr>
        <p:spPr bwMode="auto">
          <a:xfrm>
            <a:off x="2425234" y="6181908"/>
            <a:ext cx="6913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É a economia internacional de escala 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284" name="Text Box 5"/>
          <p:cNvSpPr txBox="1">
            <a:spLocks noChangeArrowheads="1"/>
          </p:cNvSpPr>
          <p:nvPr/>
        </p:nvSpPr>
        <p:spPr bwMode="auto">
          <a:xfrm>
            <a:off x="1790173" y="194022"/>
            <a:ext cx="5868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Situação das Empresas globais</a:t>
            </a:r>
            <a:endParaRPr lang="en-US" sz="28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25288" name="AutoShape 9"/>
          <p:cNvSpPr>
            <a:spLocks noChangeArrowheads="1"/>
          </p:cNvSpPr>
          <p:nvPr/>
        </p:nvSpPr>
        <p:spPr bwMode="auto">
          <a:xfrm rot="10783363">
            <a:off x="3810001" y="1125538"/>
            <a:ext cx="3935413" cy="38655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44 w 21600"/>
              <a:gd name="T13" fmla="*/ 0 h 21600"/>
              <a:gd name="T14" fmla="*/ 21256 w 21600"/>
              <a:gd name="T15" fmla="*/ 135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" y="10437"/>
                </a:moveTo>
                <a:cubicBezTo>
                  <a:pt x="201" y="4617"/>
                  <a:pt x="4976" y="-1"/>
                  <a:pt x="10800" y="0"/>
                </a:cubicBezTo>
                <a:cubicBezTo>
                  <a:pt x="16623" y="0"/>
                  <a:pt x="21398" y="4617"/>
                  <a:pt x="21593" y="10437"/>
                </a:cubicBezTo>
                <a:cubicBezTo>
                  <a:pt x="21398" y="4617"/>
                  <a:pt x="16623" y="-1"/>
                  <a:pt x="10799" y="0"/>
                </a:cubicBezTo>
                <a:cubicBezTo>
                  <a:pt x="4976" y="0"/>
                  <a:pt x="201" y="4617"/>
                  <a:pt x="6" y="104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25291" name="Text Box 12"/>
          <p:cNvSpPr txBox="1">
            <a:spLocks noChangeArrowheads="1"/>
          </p:cNvSpPr>
          <p:nvPr/>
        </p:nvSpPr>
        <p:spPr bwMode="auto">
          <a:xfrm>
            <a:off x="1775521" y="5373216"/>
            <a:ext cx="1871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Michael Porter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2135561" y="2204865"/>
            <a:ext cx="7705575" cy="3601383"/>
            <a:chOff x="395288" y="2349500"/>
            <a:chExt cx="7705575" cy="3601383"/>
          </a:xfrm>
        </p:grpSpPr>
        <p:sp>
          <p:nvSpPr>
            <p:cNvPr id="225285" name="Line 6"/>
            <p:cNvSpPr>
              <a:spLocks noChangeShapeType="1"/>
            </p:cNvSpPr>
            <p:nvPr/>
          </p:nvSpPr>
          <p:spPr bwMode="auto">
            <a:xfrm flipV="1">
              <a:off x="1714500" y="2357438"/>
              <a:ext cx="0" cy="2990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5286" name="Line 7"/>
            <p:cNvSpPr>
              <a:spLocks noChangeShapeType="1"/>
            </p:cNvSpPr>
            <p:nvPr/>
          </p:nvSpPr>
          <p:spPr bwMode="auto">
            <a:xfrm flipV="1">
              <a:off x="1714500" y="5348288"/>
              <a:ext cx="5711825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5287" name="Text Box 8"/>
            <p:cNvSpPr txBox="1">
              <a:spLocks noChangeArrowheads="1"/>
            </p:cNvSpPr>
            <p:nvPr/>
          </p:nvSpPr>
          <p:spPr bwMode="auto">
            <a:xfrm>
              <a:off x="6438357" y="5427663"/>
              <a:ext cx="15568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sz="1400" b="1" dirty="0">
                  <a:latin typeface="Arial" pitchFamily="34" charset="0"/>
                  <a:cs typeface="Arial" pitchFamily="34" charset="0"/>
                </a:rPr>
                <a:t>Participação de </a:t>
              </a:r>
            </a:p>
            <a:p>
              <a:pPr algn="ctr" eaLnBrk="0" hangingPunct="0"/>
              <a:r>
                <a:rPr lang="pt-BR" sz="1400" b="1" dirty="0">
                  <a:latin typeface="Arial" pitchFamily="34" charset="0"/>
                  <a:cs typeface="Arial" pitchFamily="34" charset="0"/>
                </a:rPr>
                <a:t>mercado</a:t>
              </a:r>
            </a:p>
          </p:txBody>
        </p:sp>
        <p:sp>
          <p:nvSpPr>
            <p:cNvPr id="225289" name="Text Box 10"/>
            <p:cNvSpPr txBox="1">
              <a:spLocks noChangeArrowheads="1"/>
            </p:cNvSpPr>
            <p:nvPr/>
          </p:nvSpPr>
          <p:spPr bwMode="auto">
            <a:xfrm>
              <a:off x="5843758" y="4230688"/>
              <a:ext cx="140936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sz="2000" dirty="0">
                  <a:latin typeface="Arial" pitchFamily="34" charset="0"/>
                  <a:cs typeface="Arial" pitchFamily="34" charset="0"/>
                </a:rPr>
                <a:t>Ênfase no </a:t>
              </a:r>
            </a:p>
            <a:p>
              <a:pPr algn="ctr" eaLnBrk="0" hangingPunct="0"/>
              <a:r>
                <a:rPr lang="pt-BR" sz="2000" dirty="0">
                  <a:latin typeface="Arial" pitchFamily="34" charset="0"/>
                  <a:cs typeface="Arial" pitchFamily="34" charset="0"/>
                </a:rPr>
                <a:t>processo</a:t>
              </a:r>
            </a:p>
          </p:txBody>
        </p:sp>
        <p:sp>
          <p:nvSpPr>
            <p:cNvPr id="225290" name="Text Box 11"/>
            <p:cNvSpPr txBox="1">
              <a:spLocks noChangeArrowheads="1"/>
            </p:cNvSpPr>
            <p:nvPr/>
          </p:nvSpPr>
          <p:spPr bwMode="auto">
            <a:xfrm>
              <a:off x="5522913" y="4935538"/>
              <a:ext cx="25779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20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Liderança de custo</a:t>
              </a:r>
            </a:p>
          </p:txBody>
        </p:sp>
        <p:sp>
          <p:nvSpPr>
            <p:cNvPr id="225292" name="Text Box 13"/>
            <p:cNvSpPr txBox="1">
              <a:spLocks noChangeArrowheads="1"/>
            </p:cNvSpPr>
            <p:nvPr/>
          </p:nvSpPr>
          <p:spPr bwMode="auto">
            <a:xfrm>
              <a:off x="3419872" y="2708920"/>
              <a:ext cx="18421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24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Tecnologia</a:t>
              </a:r>
            </a:p>
          </p:txBody>
        </p:sp>
        <p:sp>
          <p:nvSpPr>
            <p:cNvPr id="225293" name="Line 14"/>
            <p:cNvSpPr>
              <a:spLocks noChangeShapeType="1"/>
            </p:cNvSpPr>
            <p:nvPr/>
          </p:nvSpPr>
          <p:spPr bwMode="auto">
            <a:xfrm>
              <a:off x="4252913" y="3060700"/>
              <a:ext cx="1649412" cy="1525588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5294" name="Text Box 15"/>
            <p:cNvSpPr txBox="1">
              <a:spLocks noChangeArrowheads="1"/>
            </p:cNvSpPr>
            <p:nvPr/>
          </p:nvSpPr>
          <p:spPr bwMode="auto">
            <a:xfrm>
              <a:off x="1180480" y="3294063"/>
              <a:ext cx="1572866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Pequenas</a:t>
              </a:r>
            </a:p>
            <a:p>
              <a:pPr algn="ctr" eaLnBrk="0" hangingPunct="0"/>
              <a:r>
                <a:rPr lang="pt-BR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Empresas</a:t>
              </a:r>
            </a:p>
          </p:txBody>
        </p:sp>
        <p:sp>
          <p:nvSpPr>
            <p:cNvPr id="225295" name="Text Box 16"/>
            <p:cNvSpPr txBox="1">
              <a:spLocks noChangeArrowheads="1"/>
            </p:cNvSpPr>
            <p:nvPr/>
          </p:nvSpPr>
          <p:spPr bwMode="auto">
            <a:xfrm>
              <a:off x="5877900" y="3235325"/>
              <a:ext cx="157126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Grandes</a:t>
              </a:r>
            </a:p>
            <a:p>
              <a:pPr algn="ctr" eaLnBrk="0" hangingPunct="0"/>
              <a:r>
                <a:rPr lang="pt-BR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Empresas</a:t>
              </a:r>
            </a:p>
          </p:txBody>
        </p:sp>
        <p:sp>
          <p:nvSpPr>
            <p:cNvPr id="225296" name="Text Box 17"/>
            <p:cNvSpPr txBox="1">
              <a:spLocks noChangeArrowheads="1"/>
            </p:cNvSpPr>
            <p:nvPr/>
          </p:nvSpPr>
          <p:spPr bwMode="auto">
            <a:xfrm>
              <a:off x="3529987" y="4994275"/>
              <a:ext cx="157126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BR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Médias</a:t>
              </a:r>
            </a:p>
            <a:p>
              <a:pPr algn="ctr" eaLnBrk="0" hangingPunct="0"/>
              <a:r>
                <a:rPr lang="pt-BR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Empresas</a:t>
              </a:r>
            </a:p>
          </p:txBody>
        </p:sp>
        <p:sp>
          <p:nvSpPr>
            <p:cNvPr id="225297" name="AutoShape 18"/>
            <p:cNvSpPr>
              <a:spLocks noChangeArrowheads="1"/>
            </p:cNvSpPr>
            <p:nvPr/>
          </p:nvSpPr>
          <p:spPr bwMode="auto">
            <a:xfrm rot="7647979">
              <a:off x="7245350" y="2746375"/>
              <a:ext cx="433388" cy="268288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0033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5298" name="Text Box 19"/>
            <p:cNvSpPr txBox="1">
              <a:spLocks noChangeArrowheads="1"/>
            </p:cNvSpPr>
            <p:nvPr/>
          </p:nvSpPr>
          <p:spPr bwMode="auto">
            <a:xfrm>
              <a:off x="395288" y="2349500"/>
              <a:ext cx="1287462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400" b="1" dirty="0">
                  <a:latin typeface="Arial" pitchFamily="34" charset="0"/>
                  <a:cs typeface="Arial" pitchFamily="34" charset="0"/>
                </a:rPr>
                <a:t>Retorno do </a:t>
              </a:r>
            </a:p>
            <a:p>
              <a:pPr eaLnBrk="0" hangingPunct="0"/>
              <a:r>
                <a:rPr lang="pt-BR" sz="1400" b="1" dirty="0">
                  <a:latin typeface="Arial" pitchFamily="34" charset="0"/>
                  <a:cs typeface="Arial" pitchFamily="34" charset="0"/>
                </a:rPr>
                <a:t>Investimento</a:t>
              </a:r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745761A-067E-45C4-990A-4113087C1246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E618288B-042D-4C86-8C5D-A0BABD0424A3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BA3DDDB7-DC4C-4550-9476-3331401CBF27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ângulo">
              <a:extLst>
                <a:ext uri="{FF2B5EF4-FFF2-40B4-BE49-F238E27FC236}">
                  <a16:creationId xmlns:a16="http://schemas.microsoft.com/office/drawing/2014/main" id="{4D595354-4298-430A-8896-13833B6CAB51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B965E3C5-8750-47D1-A481-F0A819926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658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0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7822580" y="4341814"/>
            <a:ext cx="1572866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Pequenas</a:t>
            </a:r>
          </a:p>
          <a:p>
            <a:pPr algn="ctr" eaLnBrk="0" hangingPunct="0"/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Empresas</a:t>
            </a:r>
          </a:p>
        </p:txBody>
      </p:sp>
      <p:sp>
        <p:nvSpPr>
          <p:cNvPr id="231427" name="Line 3"/>
          <p:cNvSpPr>
            <a:spLocks noChangeShapeType="1"/>
          </p:cNvSpPr>
          <p:nvPr/>
        </p:nvSpPr>
        <p:spPr bwMode="auto">
          <a:xfrm flipV="1">
            <a:off x="2667000" y="1600200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31428" name="Line 4"/>
          <p:cNvSpPr>
            <a:spLocks noChangeShapeType="1"/>
          </p:cNvSpPr>
          <p:nvPr/>
        </p:nvSpPr>
        <p:spPr bwMode="auto">
          <a:xfrm flipV="1">
            <a:off x="2667000" y="54864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1524001" y="1600201"/>
            <a:ext cx="1287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400" b="1" dirty="0">
                <a:latin typeface="Arial" pitchFamily="34" charset="0"/>
                <a:cs typeface="Arial" pitchFamily="34" charset="0"/>
              </a:rPr>
              <a:t>Retorno do </a:t>
            </a:r>
          </a:p>
          <a:p>
            <a:pPr eaLnBrk="0" hangingPunct="0"/>
            <a:r>
              <a:rPr lang="pt-BR" sz="1400" b="1" dirty="0">
                <a:latin typeface="Arial" pitchFamily="34" charset="0"/>
                <a:cs typeface="Arial" pitchFamily="34" charset="0"/>
              </a:rPr>
              <a:t>Investimento</a:t>
            </a:r>
          </a:p>
        </p:txBody>
      </p:sp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8500520" y="5516563"/>
            <a:ext cx="15568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400" b="1" dirty="0">
                <a:latin typeface="Arial" pitchFamily="34" charset="0"/>
                <a:cs typeface="Arial" pitchFamily="34" charset="0"/>
              </a:rPr>
              <a:t>Participação de </a:t>
            </a:r>
          </a:p>
          <a:p>
            <a:pPr algn="ctr" eaLnBrk="0" hangingPunct="0"/>
            <a:r>
              <a:rPr lang="pt-BR" sz="1400" b="1" dirty="0">
                <a:latin typeface="Arial" pitchFamily="34" charset="0"/>
                <a:cs typeface="Arial" pitchFamily="34" charset="0"/>
              </a:rPr>
              <a:t>mercado</a:t>
            </a:r>
          </a:p>
        </p:txBody>
      </p:sp>
      <p:sp>
        <p:nvSpPr>
          <p:cNvPr id="231431" name="AutoShape 7"/>
          <p:cNvSpPr>
            <a:spLocks noChangeArrowheads="1"/>
          </p:cNvSpPr>
          <p:nvPr/>
        </p:nvSpPr>
        <p:spPr bwMode="auto">
          <a:xfrm rot="10783363">
            <a:off x="3354388" y="-1588"/>
            <a:ext cx="4724400" cy="50244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44 w 21600"/>
              <a:gd name="T13" fmla="*/ 0 h 21600"/>
              <a:gd name="T14" fmla="*/ 21256 w 21600"/>
              <a:gd name="T15" fmla="*/ 135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" y="10437"/>
                </a:moveTo>
                <a:cubicBezTo>
                  <a:pt x="201" y="4617"/>
                  <a:pt x="4976" y="-1"/>
                  <a:pt x="10800" y="0"/>
                </a:cubicBezTo>
                <a:cubicBezTo>
                  <a:pt x="16623" y="0"/>
                  <a:pt x="21398" y="4617"/>
                  <a:pt x="21593" y="10437"/>
                </a:cubicBezTo>
                <a:cubicBezTo>
                  <a:pt x="21398" y="4617"/>
                  <a:pt x="16623" y="-1"/>
                  <a:pt x="10799" y="0"/>
                </a:cubicBezTo>
                <a:cubicBezTo>
                  <a:pt x="4976" y="0"/>
                  <a:pt x="201" y="4617"/>
                  <a:pt x="6" y="104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1432" name="Text Box 8"/>
          <p:cNvSpPr txBox="1">
            <a:spLocks noChangeArrowheads="1"/>
          </p:cNvSpPr>
          <p:nvPr/>
        </p:nvSpPr>
        <p:spPr bwMode="auto">
          <a:xfrm>
            <a:off x="7815912" y="3121026"/>
            <a:ext cx="16385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 dirty="0">
                <a:latin typeface="Arial" pitchFamily="34" charset="0"/>
                <a:cs typeface="Arial" pitchFamily="34" charset="0"/>
              </a:rPr>
              <a:t>Ênfase no </a:t>
            </a:r>
          </a:p>
          <a:p>
            <a:pPr algn="ctr" eaLnBrk="0" hangingPunct="0"/>
            <a:r>
              <a:rPr lang="pt-BR" sz="2000" dirty="0">
                <a:latin typeface="Arial" pitchFamily="34" charset="0"/>
                <a:cs typeface="Arial" pitchFamily="34" charset="0"/>
              </a:rPr>
              <a:t>consórcio de</a:t>
            </a:r>
          </a:p>
          <a:p>
            <a:pPr algn="ctr" eaLnBrk="0" hangingPunct="0"/>
            <a:r>
              <a:rPr lang="pt-BR" sz="2000" dirty="0">
                <a:latin typeface="Arial" pitchFamily="34" charset="0"/>
                <a:cs typeface="Arial" pitchFamily="34" charset="0"/>
              </a:rPr>
              <a:t>empresas</a:t>
            </a:r>
          </a:p>
        </p:txBody>
      </p:sp>
      <p:sp>
        <p:nvSpPr>
          <p:cNvPr id="231434" name="Text Box 10"/>
          <p:cNvSpPr txBox="1">
            <a:spLocks noChangeArrowheads="1"/>
          </p:cNvSpPr>
          <p:nvPr/>
        </p:nvSpPr>
        <p:spPr bwMode="auto">
          <a:xfrm>
            <a:off x="3863753" y="2132857"/>
            <a:ext cx="3459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Tecnologia e Inovação</a:t>
            </a:r>
          </a:p>
        </p:txBody>
      </p:sp>
      <p:sp>
        <p:nvSpPr>
          <p:cNvPr id="231435" name="Line 11"/>
          <p:cNvSpPr>
            <a:spLocks noChangeShapeType="1"/>
          </p:cNvSpPr>
          <p:nvPr/>
        </p:nvSpPr>
        <p:spPr bwMode="auto">
          <a:xfrm>
            <a:off x="5715000" y="2514600"/>
            <a:ext cx="1981200" cy="10668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7824175" y="1903414"/>
            <a:ext cx="1571264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Grandes</a:t>
            </a:r>
          </a:p>
          <a:p>
            <a:pPr algn="ctr" eaLnBrk="0" hangingPunct="0"/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Empresas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5004775" y="5027614"/>
            <a:ext cx="1571264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Médias</a:t>
            </a:r>
          </a:p>
          <a:p>
            <a:pPr algn="ctr" eaLnBrk="0" hangingPunct="0"/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Empresas</a:t>
            </a:r>
          </a:p>
        </p:txBody>
      </p:sp>
      <p:sp>
        <p:nvSpPr>
          <p:cNvPr id="231438" name="AutoShape 14"/>
          <p:cNvSpPr>
            <a:spLocks noChangeArrowheads="1"/>
          </p:cNvSpPr>
          <p:nvPr/>
        </p:nvSpPr>
        <p:spPr bwMode="auto">
          <a:xfrm rot="8127910">
            <a:off x="9424988" y="2857500"/>
            <a:ext cx="893762" cy="3381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1439" name="Oval 15"/>
          <p:cNvSpPr>
            <a:spLocks noChangeArrowheads="1"/>
          </p:cNvSpPr>
          <p:nvPr/>
        </p:nvSpPr>
        <p:spPr bwMode="auto">
          <a:xfrm>
            <a:off x="7772400" y="1447800"/>
            <a:ext cx="1676400" cy="403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1440" name="Text Box 16"/>
          <p:cNvSpPr txBox="1">
            <a:spLocks noChangeArrowheads="1"/>
          </p:cNvSpPr>
          <p:nvPr/>
        </p:nvSpPr>
        <p:spPr bwMode="auto">
          <a:xfrm>
            <a:off x="6019801" y="3962400"/>
            <a:ext cx="17395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 dirty="0">
                <a:latin typeface="Arial" pitchFamily="34" charset="0"/>
                <a:cs typeface="Arial" pitchFamily="34" charset="0"/>
              </a:rPr>
              <a:t>Colaboração</a:t>
            </a:r>
          </a:p>
        </p:txBody>
      </p:sp>
      <p:sp>
        <p:nvSpPr>
          <p:cNvPr id="231433" name="Text Box 9"/>
          <p:cNvSpPr txBox="1">
            <a:spLocks noChangeArrowheads="1"/>
          </p:cNvSpPr>
          <p:nvPr/>
        </p:nvSpPr>
        <p:spPr bwMode="auto">
          <a:xfrm>
            <a:off x="3379921" y="203988"/>
            <a:ext cx="3552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Estratégia Competitiva</a:t>
            </a:r>
            <a:endParaRPr lang="en-US" sz="28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3BBF5B7-6255-4049-B354-2C41D543501E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682BE53-FE87-4575-9A9B-A0C7FE507554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05BCF5AD-F6B3-46C8-A304-3413AA3BAAB8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riângulo">
              <a:extLst>
                <a:ext uri="{FF2B5EF4-FFF2-40B4-BE49-F238E27FC236}">
                  <a16:creationId xmlns:a16="http://schemas.microsoft.com/office/drawing/2014/main" id="{37897CD3-736C-49AC-833E-826BC0418424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FFF1C731-1D05-4566-B484-4B8FB1866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 Box 12">
            <a:extLst>
              <a:ext uri="{FF2B5EF4-FFF2-40B4-BE49-F238E27FC236}">
                <a16:creationId xmlns:a16="http://schemas.microsoft.com/office/drawing/2014/main" id="{C28556E4-D670-4E3E-AE71-DC57E74C0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681" y="5110915"/>
            <a:ext cx="1871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Michael Porter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7AE1E4-37BA-4D42-A1C4-60FDA24612B8}"/>
              </a:ext>
            </a:extLst>
          </p:cNvPr>
          <p:cNvSpPr/>
          <p:nvPr/>
        </p:nvSpPr>
        <p:spPr>
          <a:xfrm>
            <a:off x="2055814" y="6303180"/>
            <a:ext cx="5300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Inovação aberta (open </a:t>
            </a:r>
            <a:r>
              <a:rPr lang="pt-BR" dirty="0" err="1"/>
              <a:t>innovation</a:t>
            </a:r>
            <a:r>
              <a:rPr lang="pt-BR" dirty="0"/>
              <a:t>)</a:t>
            </a:r>
            <a:r>
              <a:rPr lang="pt-BR" dirty="0">
                <a:solidFill>
                  <a:srgbClr val="222222"/>
                </a:solidFill>
              </a:rPr>
              <a:t> Henry </a:t>
            </a:r>
            <a:r>
              <a:rPr lang="pt-BR" dirty="0" err="1">
                <a:solidFill>
                  <a:srgbClr val="222222"/>
                </a:solidFill>
              </a:rPr>
              <a:t>Chesbrough</a:t>
            </a:r>
            <a:endParaRPr lang="pt-BR" dirty="0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F6BD8107-DD29-43BA-A705-0AA11ED05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15" y="994393"/>
            <a:ext cx="118871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As empresas estão procurando inovação nas startups para serem mais competitivas. </a:t>
            </a:r>
          </a:p>
        </p:txBody>
      </p:sp>
      <p:pic>
        <p:nvPicPr>
          <p:cNvPr id="3074" name="Picture 2" descr="Resultado de imagem para inovaÃ§Ã£o aberta">
            <a:extLst>
              <a:ext uri="{FF2B5EF4-FFF2-40B4-BE49-F238E27FC236}">
                <a16:creationId xmlns:a16="http://schemas.microsoft.com/office/drawing/2014/main" id="{F7344169-2E8F-4B18-AF32-2D0AE0DA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5257799"/>
            <a:ext cx="18764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330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8FEA1BFF-EEA7-410F-984D-E36D7C0444C2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F7A201C5-392B-4F18-A1BB-2BC79227DF97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riângulo">
              <a:extLst>
                <a:ext uri="{FF2B5EF4-FFF2-40B4-BE49-F238E27FC236}">
                  <a16:creationId xmlns:a16="http://schemas.microsoft.com/office/drawing/2014/main" id="{1D4DE069-41EB-4CCD-881D-DB8A2180322B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CDB9B2E6-F7C8-4047-8853-97ED3D7619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2623086F-66FC-4C1A-A93D-7635E48E10C3}"/>
              </a:ext>
            </a:extLst>
          </p:cNvPr>
          <p:cNvSpPr/>
          <p:nvPr/>
        </p:nvSpPr>
        <p:spPr>
          <a:xfrm>
            <a:off x="2220936" y="185206"/>
            <a:ext cx="584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“Corporate Startup </a:t>
            </a:r>
            <a:r>
              <a:rPr lang="pt-BR" sz="2800" dirty="0" err="1">
                <a:solidFill>
                  <a:schemeClr val="tx2">
                    <a:lumMod val="50000"/>
                  </a:schemeClr>
                </a:solidFill>
              </a:rPr>
              <a:t>Engagement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” (CSE)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844D1C7-84BB-41E7-AD55-28E709398269}"/>
              </a:ext>
            </a:extLst>
          </p:cNvPr>
          <p:cNvSpPr/>
          <p:nvPr/>
        </p:nvSpPr>
        <p:spPr>
          <a:xfrm>
            <a:off x="800868" y="5663910"/>
            <a:ext cx="10814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https://www.eandco.com/files/content/documents/WP_Corporate_Startup_Engagement_CSE_eandCo_en.pdf</a:t>
            </a: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310AA83-2338-42BE-AB66-50A02F9B6DD3}"/>
              </a:ext>
            </a:extLst>
          </p:cNvPr>
          <p:cNvSpPr/>
          <p:nvPr/>
        </p:nvSpPr>
        <p:spPr>
          <a:xfrm>
            <a:off x="800868" y="6503235"/>
            <a:ext cx="9341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hlinkClick r:id="rId4"/>
              </a:rPr>
              <a:t>https://www.gearboxacademy.com/blog/the-10-ways-corporations-can-engage-with-startups-complete-guide</a:t>
            </a:r>
            <a:endParaRPr lang="pt-BR" sz="1600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9E5D1D9-8E9E-4A7F-8BEB-2F57218D8853}"/>
              </a:ext>
            </a:extLst>
          </p:cNvPr>
          <p:cNvSpPr/>
          <p:nvPr/>
        </p:nvSpPr>
        <p:spPr>
          <a:xfrm>
            <a:off x="800868" y="6083572"/>
            <a:ext cx="7281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5"/>
              </a:rPr>
              <a:t>https://superangels.club/whitepaper-on-corporate-startup-engagement/</a:t>
            </a:r>
            <a:endParaRPr lang="pt-BR" dirty="0"/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A42C3A66-AF8B-4375-AECB-E3F03550AA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1443" y="1772355"/>
          <a:ext cx="8833046" cy="3059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6523">
                  <a:extLst>
                    <a:ext uri="{9D8B030D-6E8A-4147-A177-3AD203B41FA5}">
                      <a16:colId xmlns:a16="http://schemas.microsoft.com/office/drawing/2014/main" val="2623266090"/>
                    </a:ext>
                  </a:extLst>
                </a:gridCol>
                <a:gridCol w="4416523">
                  <a:extLst>
                    <a:ext uri="{9D8B030D-6E8A-4147-A177-3AD203B41FA5}">
                      <a16:colId xmlns:a16="http://schemas.microsoft.com/office/drawing/2014/main" val="2209945730"/>
                    </a:ext>
                  </a:extLst>
                </a:gridCol>
              </a:tblGrid>
              <a:tr h="509881">
                <a:tc>
                  <a:txBody>
                    <a:bodyPr/>
                    <a:lstStyle/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167773"/>
                  </a:ext>
                </a:extLst>
              </a:tr>
              <a:tr h="509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Eventos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Spin-</a:t>
                      </a:r>
                      <a:r>
                        <a:rPr lang="pt-B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</a:t>
                      </a: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Incubação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194958"/>
                  </a:ext>
                </a:extLst>
              </a:tr>
              <a:tr h="509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Serviços de Suporte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Investimento de Capital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017853"/>
                  </a:ext>
                </a:extLst>
              </a:tr>
              <a:tr h="509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Programas de Benefícios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Fusões e Aquisições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711278"/>
                  </a:ext>
                </a:extLst>
              </a:tr>
              <a:tr h="509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Co-working</a:t>
                      </a: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Aceleradores e Incubadoras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976148"/>
                  </a:ext>
                </a:extLst>
              </a:tr>
              <a:tr h="509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rgbClr val="22222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Pilotos de Inovação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Empreendedores em Residência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27339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3CA04E-0D8F-4E77-B51C-0B97851C3EC0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2941583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Resultado de imagem para aceleradora telefonica">
            <a:extLst>
              <a:ext uri="{FF2B5EF4-FFF2-40B4-BE49-F238E27FC236}">
                <a16:creationId xmlns:a16="http://schemas.microsoft.com/office/drawing/2014/main" id="{F4218CC1-ABA3-4ABA-B128-D4DFDD8F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880" y="115575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8" descr="http://ciscoinvestments.com/wp-content/uploads/2014/03/CBInsights_topcvcshare.jpg">
            <a:hlinkClick r:id="rId3"/>
            <a:extLst>
              <a:ext uri="{FF2B5EF4-FFF2-40B4-BE49-F238E27FC236}">
                <a16:creationId xmlns:a16="http://schemas.microsoft.com/office/drawing/2014/main" id="{411C60C6-E312-4A41-88B6-E418A432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3217863"/>
            <a:ext cx="35052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CaixaDeTexto 1">
            <a:extLst>
              <a:ext uri="{FF2B5EF4-FFF2-40B4-BE49-F238E27FC236}">
                <a16:creationId xmlns:a16="http://schemas.microsoft.com/office/drawing/2014/main" id="{F0BE869E-E61C-4738-8E56-E59BC531C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680" y="176721"/>
            <a:ext cx="2886881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28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Corporate Venture</a:t>
            </a:r>
          </a:p>
        </p:txBody>
      </p:sp>
      <p:pic>
        <p:nvPicPr>
          <p:cNvPr id="50183" name="Picture 2" descr="Fachada do Google Campus São Paulo (Foto: Divulgação)">
            <a:extLst>
              <a:ext uri="{FF2B5EF4-FFF2-40B4-BE49-F238E27FC236}">
                <a16:creationId xmlns:a16="http://schemas.microsoft.com/office/drawing/2014/main" id="{A9CDE69A-E85E-4964-9001-128B7CB3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24" y="1087042"/>
            <a:ext cx="2619939" cy="19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startupi.com.br/wp-content/uploads/2015/05/cubo-espaco.jpg">
            <a:hlinkClick r:id="rId6"/>
            <a:extLst>
              <a:ext uri="{FF2B5EF4-FFF2-40B4-BE49-F238E27FC236}">
                <a16:creationId xmlns:a16="http://schemas.microsoft.com/office/drawing/2014/main" id="{ED8B1EA6-5887-4BED-824B-7B9005DB2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79" y="3806280"/>
            <a:ext cx="3675844" cy="290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do de imagem para cubo itau">
            <a:extLst>
              <a:ext uri="{FF2B5EF4-FFF2-40B4-BE49-F238E27FC236}">
                <a16:creationId xmlns:a16="http://schemas.microsoft.com/office/drawing/2014/main" id="{294E1604-C645-4261-ACE2-C69502E1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785" y="5368418"/>
            <a:ext cx="1305939" cy="130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4" name="CaixaDeTexto 3">
            <a:extLst>
              <a:ext uri="{FF2B5EF4-FFF2-40B4-BE49-F238E27FC236}">
                <a16:creationId xmlns:a16="http://schemas.microsoft.com/office/drawing/2014/main" id="{833BF9D0-2507-42A3-BABB-0A8656001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680" y="3154865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1800" dirty="0">
                <a:solidFill>
                  <a:prstClr val="black"/>
                </a:solidFill>
              </a:rPr>
              <a:t>Google Campus S.P.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999337-1443-4271-A0E6-07C30DE75BAC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DC37F5C-4888-4446-BA14-DBA4C2AC6032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171D36B4-CE3C-4367-8B1F-C55DE860776C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riângulo">
              <a:extLst>
                <a:ext uri="{FF2B5EF4-FFF2-40B4-BE49-F238E27FC236}">
                  <a16:creationId xmlns:a16="http://schemas.microsoft.com/office/drawing/2014/main" id="{2F42F05B-3CE5-4D76-A3EB-19B25AA6ADE8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EA6DAAF0-510C-45B0-B336-35C74B4C8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Resultado de imagem para inovabra habitat">
            <a:extLst>
              <a:ext uri="{FF2B5EF4-FFF2-40B4-BE49-F238E27FC236}">
                <a16:creationId xmlns:a16="http://schemas.microsoft.com/office/drawing/2014/main" id="{60B208A1-880E-467D-8F14-082865FD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7" y="2001856"/>
            <a:ext cx="3088976" cy="172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6AB8059-B88B-409A-91F7-7A94B1619EE7}"/>
              </a:ext>
            </a:extLst>
          </p:cNvPr>
          <p:cNvSpPr txBox="1"/>
          <p:nvPr/>
        </p:nvSpPr>
        <p:spPr>
          <a:xfrm>
            <a:off x="9124064" y="2866770"/>
            <a:ext cx="171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BNDES Garagem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2E071CC-7766-4C0C-962C-ED7A0EE8DCF1}"/>
              </a:ext>
            </a:extLst>
          </p:cNvPr>
          <p:cNvSpPr txBox="1"/>
          <p:nvPr/>
        </p:nvSpPr>
        <p:spPr>
          <a:xfrm>
            <a:off x="654205" y="3925818"/>
            <a:ext cx="187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InovaBra</a:t>
            </a:r>
            <a:r>
              <a:rPr lang="pt-BR" dirty="0"/>
              <a:t> - Habitat</a:t>
            </a:r>
          </a:p>
        </p:txBody>
      </p:sp>
    </p:spTree>
    <p:extLst>
      <p:ext uri="{BB962C8B-B14F-4D97-AF65-F5344CB8AC3E}">
        <p14:creationId xmlns:p14="http://schemas.microsoft.com/office/powerpoint/2010/main" val="3412805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riângulo"/>
          <p:cNvSpPr/>
          <p:nvPr/>
        </p:nvSpPr>
        <p:spPr>
          <a:xfrm rot="10797271">
            <a:off x="11417300" y="178052"/>
            <a:ext cx="635001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97EAF0A-F723-46C5-A5C3-D6A964F2C91C}"/>
              </a:ext>
            </a:extLst>
          </p:cNvPr>
          <p:cNvGrpSpPr/>
          <p:nvPr/>
        </p:nvGrpSpPr>
        <p:grpSpPr>
          <a:xfrm>
            <a:off x="466937" y="177234"/>
            <a:ext cx="11267862" cy="3657309"/>
            <a:chOff x="1729409" y="422825"/>
            <a:chExt cx="8764931" cy="3657309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E3716F42-8D35-4DDB-A6F3-FD4C713AA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000" y="3532188"/>
              <a:ext cx="79057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pt-BR" sz="1800"/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7C09E857-D624-4C86-BA49-042214AA4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000" y="1208089"/>
              <a:ext cx="7905750" cy="46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endParaRPr lang="en-US" altLang="pt-BR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5D15731B-3DFC-4119-8F11-B8AABC99CE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9409" y="1248949"/>
              <a:ext cx="8764931" cy="255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just">
                <a:lnSpc>
                  <a:spcPct val="120000"/>
                </a:lnSpc>
                <a:defRPr/>
              </a:pP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Utilizando-se o conceito da OCDE, elas geram um total de </a:t>
              </a:r>
              <a:r>
                <a:rPr lang="pt-BR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5,3 milhões</a:t>
              </a:r>
              <a:r>
                <a:rPr lang="pt-BR" dirty="0">
                  <a:solidFill>
                    <a:srgbClr val="FFB4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de ocupações assalariadas (</a:t>
              </a:r>
              <a:r>
                <a:rPr lang="pt-BR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quase </a:t>
              </a:r>
              <a:r>
                <a:rPr lang="pt-BR" sz="2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50% dos novos empregos</a:t>
              </a: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) e pagam </a:t>
              </a:r>
              <a:r>
                <a:rPr lang="pt-BR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R$ 108,8 bilhões </a:t>
              </a: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em salários e outras remunerações (</a:t>
              </a:r>
              <a:r>
                <a:rPr lang="pt-BR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cerca de </a:t>
              </a:r>
              <a:r>
                <a:rPr lang="pt-BR" sz="2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10% do valor bruto adicionado</a:t>
              </a: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). </a:t>
              </a:r>
            </a:p>
          </p:txBody>
        </p:sp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336E5A27-ACB6-4F45-97B7-681B19F750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4721" y="422825"/>
              <a:ext cx="5493794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pt-BR" sz="2800" dirty="0">
                  <a:solidFill>
                    <a:schemeClr val="tx2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O impacto das start </a:t>
              </a:r>
              <a:r>
                <a:rPr lang="pt-BR" altLang="pt-BR" sz="2800" dirty="0" err="1">
                  <a:solidFill>
                    <a:schemeClr val="tx2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ups</a:t>
              </a:r>
              <a:r>
                <a:rPr lang="pt-BR" altLang="pt-BR" sz="2800" dirty="0">
                  <a:solidFill>
                    <a:schemeClr val="tx2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CaixaDeTexto 1">
              <a:extLst>
                <a:ext uri="{FF2B5EF4-FFF2-40B4-BE49-F238E27FC236}">
                  <a16:creationId xmlns:a16="http://schemas.microsoft.com/office/drawing/2014/main" id="{1A83313F-1E88-451D-8F7D-9F52B4D605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990" y="3711834"/>
              <a:ext cx="35702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800" dirty="0">
                  <a:latin typeface="Arial" panose="020B0604020202020204" pitchFamily="34" charset="0"/>
                  <a:cs typeface="Arial" panose="020B0604020202020204" pitchFamily="34" charset="0"/>
                </a:rPr>
                <a:t>Estudo Impacto Econômico 2016</a:t>
              </a:r>
            </a:p>
          </p:txBody>
        </p:sp>
      </p:grpSp>
      <p:grpSp>
        <p:nvGrpSpPr>
          <p:cNvPr id="12" name="Agrupar 8">
            <a:extLst>
              <a:ext uri="{FF2B5EF4-FFF2-40B4-BE49-F238E27FC236}">
                <a16:creationId xmlns:a16="http://schemas.microsoft.com/office/drawing/2014/main" id="{7F81FE7E-5E4F-4175-B6A2-E2BF2BE372E0}"/>
              </a:ext>
            </a:extLst>
          </p:cNvPr>
          <p:cNvGrpSpPr>
            <a:grpSpLocks/>
          </p:cNvGrpSpPr>
          <p:nvPr/>
        </p:nvGrpSpPr>
        <p:grpSpPr bwMode="auto">
          <a:xfrm>
            <a:off x="1866901" y="357200"/>
            <a:ext cx="9077604" cy="479414"/>
            <a:chOff x="342900" y="356958"/>
            <a:chExt cx="9077604" cy="479655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0818D12A-1FA8-4CE3-A041-01C7EFF08BC2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m 8">
              <a:extLst>
                <a:ext uri="{FF2B5EF4-FFF2-40B4-BE49-F238E27FC236}">
                  <a16:creationId xmlns:a16="http://schemas.microsoft.com/office/drawing/2014/main" id="{5C7859DE-7EC5-480A-A58F-65064209D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099" y="356958"/>
              <a:ext cx="2143405" cy="38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DB0C5EBC-DF8C-4226-A6D1-6C72083D2A21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3A5D646-87C8-47D3-9533-E182EAF8ABE1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AB3CE52-C25D-433C-B549-2820837D9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78" y="4630736"/>
            <a:ext cx="4629150" cy="139065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62985BE-81F4-41FA-BF88-E177B6581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497" y="6069691"/>
            <a:ext cx="876831" cy="602821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E6570CD9-280B-4174-A197-4B95B11C2694}"/>
              </a:ext>
            </a:extLst>
          </p:cNvPr>
          <p:cNvSpPr/>
          <p:nvPr/>
        </p:nvSpPr>
        <p:spPr>
          <a:xfrm>
            <a:off x="1557709" y="6047935"/>
            <a:ext cx="2699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Francisco Manuel Banha Presidente da </a:t>
            </a:r>
            <a:r>
              <a:rPr lang="pt-BR" dirty="0" err="1"/>
              <a:t>Direcção</a:t>
            </a:r>
            <a:r>
              <a:rPr lang="pt-BR" dirty="0"/>
              <a:t> da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6F29B113-AC59-4191-9EE6-355817FBE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197" y="2968189"/>
            <a:ext cx="4131745" cy="370432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99BE670-B8C3-4AAA-9C8A-98E1CB79D943}"/>
              </a:ext>
            </a:extLst>
          </p:cNvPr>
          <p:cNvSpPr/>
          <p:nvPr/>
        </p:nvSpPr>
        <p:spPr>
          <a:xfrm>
            <a:off x="9476031" y="5418991"/>
            <a:ext cx="25074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http://reports.weforum.org/digital-transformation/surviving-digital-disruption/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3682F91-11A8-4C25-B80A-FF1B802BA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8795" y="4559814"/>
            <a:ext cx="11715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867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riângulo"/>
          <p:cNvSpPr/>
          <p:nvPr/>
        </p:nvSpPr>
        <p:spPr>
          <a:xfrm rot="10797271">
            <a:off x="11417300" y="178052"/>
            <a:ext cx="635001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97EAF0A-F723-46C5-A5C3-D6A964F2C91C}"/>
              </a:ext>
            </a:extLst>
          </p:cNvPr>
          <p:cNvGrpSpPr/>
          <p:nvPr/>
        </p:nvGrpSpPr>
        <p:grpSpPr>
          <a:xfrm>
            <a:off x="444400" y="197556"/>
            <a:ext cx="10490515" cy="4666663"/>
            <a:chOff x="444400" y="197556"/>
            <a:chExt cx="10490515" cy="4666663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E3716F42-8D35-4DDB-A6F3-FD4C713AA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000" y="3532188"/>
              <a:ext cx="79057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pt-BR" sz="1800"/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7C09E857-D624-4C86-BA49-042214AA4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000" y="1208089"/>
              <a:ext cx="7905750" cy="46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endParaRPr lang="en-US" altLang="pt-BR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5D15731B-3DFC-4119-8F11-B8AABC99CE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400" y="1395550"/>
              <a:ext cx="7790393" cy="3227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just">
                <a:lnSpc>
                  <a:spcPct val="120000"/>
                </a:lnSpc>
                <a:defRPr/>
              </a:pPr>
              <a:r>
                <a:rPr lang="pt-B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Dados do IBGE no ano de 2012 apontam a existência de um total de </a:t>
              </a:r>
              <a:r>
                <a:rPr lang="pt-BR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465 mil empresas com 10 ou mais pessoas ocupadas assalariadas. </a:t>
              </a: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Isso representa cerca de </a:t>
              </a:r>
              <a:r>
                <a:rPr lang="pt-BR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10,1% das 4,6 milhões de empresas ativas no país</a:t>
              </a: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. Dentre as empresas com 10 ou mais pessoas ocupadas assalariadas, </a:t>
              </a:r>
              <a:r>
                <a:rPr lang="pt-BR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35.206 empresas </a:t>
              </a:r>
              <a:r>
                <a:rPr lang="pt-B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(1,5%)</a:t>
              </a: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 foram classificadas como de alto crescimento. </a:t>
              </a:r>
            </a:p>
          </p:txBody>
        </p:sp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336E5A27-ACB6-4F45-97B7-681B19F750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495" y="197556"/>
              <a:ext cx="85756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pt-BR" sz="2800" dirty="0">
                  <a:solidFill>
                    <a:schemeClr val="tx2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O impacto das start </a:t>
              </a:r>
              <a:r>
                <a:rPr lang="pt-BR" altLang="pt-BR" sz="2800" dirty="0" err="1">
                  <a:solidFill>
                    <a:schemeClr val="tx2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ups</a:t>
              </a:r>
              <a:r>
                <a:rPr lang="pt-BR" altLang="pt-BR" sz="2800" dirty="0">
                  <a:solidFill>
                    <a:schemeClr val="tx2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CaixaDeTexto 1">
              <a:extLst>
                <a:ext uri="{FF2B5EF4-FFF2-40B4-BE49-F238E27FC236}">
                  <a16:creationId xmlns:a16="http://schemas.microsoft.com/office/drawing/2014/main" id="{1A83313F-1E88-451D-8F7D-9F52B4D605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4628" y="4495919"/>
              <a:ext cx="35702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800" dirty="0">
                  <a:latin typeface="Arial" panose="020B0604020202020204" pitchFamily="34" charset="0"/>
                  <a:cs typeface="Arial" panose="020B0604020202020204" pitchFamily="34" charset="0"/>
                </a:rPr>
                <a:t>Estudo Impacto Econômico 2016</a:t>
              </a:r>
            </a:p>
          </p:txBody>
        </p:sp>
      </p:grpSp>
      <p:grpSp>
        <p:nvGrpSpPr>
          <p:cNvPr id="12" name="Agrupar 8">
            <a:extLst>
              <a:ext uri="{FF2B5EF4-FFF2-40B4-BE49-F238E27FC236}">
                <a16:creationId xmlns:a16="http://schemas.microsoft.com/office/drawing/2014/main" id="{7F81FE7E-5E4F-4175-B6A2-E2BF2BE372E0}"/>
              </a:ext>
            </a:extLst>
          </p:cNvPr>
          <p:cNvGrpSpPr>
            <a:grpSpLocks/>
          </p:cNvGrpSpPr>
          <p:nvPr/>
        </p:nvGrpSpPr>
        <p:grpSpPr bwMode="auto">
          <a:xfrm>
            <a:off x="1866901" y="357200"/>
            <a:ext cx="9077604" cy="479414"/>
            <a:chOff x="342900" y="356958"/>
            <a:chExt cx="9077604" cy="479655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0818D12A-1FA8-4CE3-A041-01C7EFF08BC2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m 8">
              <a:extLst>
                <a:ext uri="{FF2B5EF4-FFF2-40B4-BE49-F238E27FC236}">
                  <a16:creationId xmlns:a16="http://schemas.microsoft.com/office/drawing/2014/main" id="{5C7859DE-7EC5-480A-A58F-65064209D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099" y="356958"/>
              <a:ext cx="2143405" cy="38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DB0C5EBC-DF8C-4226-A6D1-6C72083D2A21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3A5D646-87C8-47D3-9533-E182EAF8ABE1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99207F9-8730-4C71-860E-EC88FCA41658}"/>
              </a:ext>
            </a:extLst>
          </p:cNvPr>
          <p:cNvSpPr/>
          <p:nvPr/>
        </p:nvSpPr>
        <p:spPr>
          <a:xfrm>
            <a:off x="3082632" y="5218788"/>
            <a:ext cx="89699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elefantes são grandes fortes e sólidos. Têm boa memória. As gazelas são rápidas, esguias e frágeis. Sobreviventes. Ambos vivem em grupos de pares e têm predadores à espreita dos mais frágeis. Não é qualquer predador que faz frente a um elefante, e poucos têm a velocidade das gazelas. Os elefantes pensam cuidadosamente e têm memória de crises passadas (secas) e de salvaguardas (reservas de água). </a:t>
            </a:r>
            <a:r>
              <a:rPr lang="pt-BR" sz="1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dia da gazela é o jogo da sobrevivência</a:t>
            </a:r>
            <a:r>
              <a:rPr lang="pt-BR" sz="1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8DF568F-22F9-4033-938A-8A68A25841AB}"/>
              </a:ext>
            </a:extLst>
          </p:cNvPr>
          <p:cNvSpPr/>
          <p:nvPr/>
        </p:nvSpPr>
        <p:spPr>
          <a:xfrm>
            <a:off x="895160" y="6318569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333333"/>
                </a:solidFill>
                <a:latin typeface="Fira Sans"/>
              </a:rPr>
              <a:t>97 km/h</a:t>
            </a: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0993ECD-704C-4A11-A9E6-B5FBA7C014D5}"/>
              </a:ext>
            </a:extLst>
          </p:cNvPr>
          <p:cNvSpPr/>
          <p:nvPr/>
        </p:nvSpPr>
        <p:spPr>
          <a:xfrm>
            <a:off x="9919866" y="3779258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333333"/>
                </a:solidFill>
                <a:latin typeface="Fira Sans"/>
              </a:rPr>
              <a:t>40 km/h </a:t>
            </a:r>
            <a:endParaRPr lang="pt-BR" dirty="0"/>
          </a:p>
        </p:txBody>
      </p:sp>
      <p:pic>
        <p:nvPicPr>
          <p:cNvPr id="1028" name="Picture 4" descr="Resultado de imagem para gazelas e unicÃ³rnios">
            <a:extLst>
              <a:ext uri="{FF2B5EF4-FFF2-40B4-BE49-F238E27FC236}">
                <a16:creationId xmlns:a16="http://schemas.microsoft.com/office/drawing/2014/main" id="{59AEA46B-5004-4705-BC6C-E41EA2A44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2" y="4617598"/>
            <a:ext cx="1769540" cy="176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13B4B93-0D92-4435-90DC-655797459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593" y="1586967"/>
            <a:ext cx="3345830" cy="21586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FDDF77FE-BBEE-4080-B309-866A43203DF2}"/>
              </a:ext>
            </a:extLst>
          </p:cNvPr>
          <p:cNvSpPr/>
          <p:nvPr/>
        </p:nvSpPr>
        <p:spPr>
          <a:xfrm>
            <a:off x="3082632" y="6486191"/>
            <a:ext cx="51867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Nuno Cunha, CEO da </a:t>
            </a:r>
            <a:r>
              <a:rPr lang="pt-BR" sz="1600" dirty="0" err="1"/>
              <a:t>Aavanz</a:t>
            </a:r>
            <a:r>
              <a:rPr lang="pt-BR" sz="1600" dirty="0"/>
              <a:t> </a:t>
            </a:r>
            <a:r>
              <a:rPr lang="pt-BR" sz="1600" dirty="0" err="1"/>
              <a:t>Innovazion</a:t>
            </a:r>
            <a:r>
              <a:rPr lang="pt-BR" sz="1600" dirty="0"/>
              <a:t> 17/1/17</a:t>
            </a:r>
          </a:p>
        </p:txBody>
      </p:sp>
    </p:spTree>
    <p:extLst>
      <p:ext uri="{BB962C8B-B14F-4D97-AF65-F5344CB8AC3E}">
        <p14:creationId xmlns:p14="http://schemas.microsoft.com/office/powerpoint/2010/main" val="134406202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D41FC33-C7EE-41A6-9DDD-B7AAF1441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89" y="0"/>
            <a:ext cx="8616217" cy="68720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B30AC71-5145-4402-8D59-1A70CE948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5" y="2853442"/>
            <a:ext cx="2094059" cy="23055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5A97483-F37E-4133-859E-282DC4CC0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22" y="5010843"/>
            <a:ext cx="2002747" cy="162384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7AB9746-1B06-4848-B3CF-97E71D34F35F}"/>
              </a:ext>
            </a:extLst>
          </p:cNvPr>
          <p:cNvSpPr/>
          <p:nvPr/>
        </p:nvSpPr>
        <p:spPr>
          <a:xfrm>
            <a:off x="5408690" y="6555809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http://snip.ly/5kq0g2/#https://www.cbinsights.com/research/venture-capital-funnel-2/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C287A56-ABA2-46C2-A9B8-3D4B9FD66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85" y="938212"/>
            <a:ext cx="3057525" cy="5524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8193554-4934-4744-B101-0DDBCF083469}"/>
              </a:ext>
            </a:extLst>
          </p:cNvPr>
          <p:cNvSpPr txBox="1"/>
          <p:nvPr/>
        </p:nvSpPr>
        <p:spPr>
          <a:xfrm>
            <a:off x="0" y="257830"/>
            <a:ext cx="4704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Funil do Capital Empreendedor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C28C5A5-2968-4917-A7EE-6CC911B25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57" y="1490662"/>
            <a:ext cx="1666875" cy="4953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533CDE9-E25A-440E-9FAC-B86F796CA056}"/>
              </a:ext>
            </a:extLst>
          </p:cNvPr>
          <p:cNvSpPr txBox="1"/>
          <p:nvPr/>
        </p:nvSpPr>
        <p:spPr>
          <a:xfrm>
            <a:off x="1313562" y="4418076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Perdem o controle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E651D00-9714-4C0E-9834-A439E5BC9F92}"/>
              </a:ext>
            </a:extLst>
          </p:cNvPr>
          <p:cNvSpPr/>
          <p:nvPr/>
        </p:nvSpPr>
        <p:spPr>
          <a:xfrm>
            <a:off x="10146107" y="4578904"/>
            <a:ext cx="1917009" cy="156100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30% das empresas financiadas com sementes saíram por meio de um IPO ou M &amp; 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8CD00D7-B5C9-4AA7-91F7-6CB227399818}"/>
              </a:ext>
            </a:extLst>
          </p:cNvPr>
          <p:cNvSpPr/>
          <p:nvPr/>
        </p:nvSpPr>
        <p:spPr>
          <a:xfrm>
            <a:off x="0" y="6565695"/>
            <a:ext cx="488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empresas saíram por mais de US $ 500 milhões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BB75A5A-1C7E-44CD-A417-4A56AF6AE771}"/>
              </a:ext>
            </a:extLst>
          </p:cNvPr>
          <p:cNvSpPr/>
          <p:nvPr/>
        </p:nvSpPr>
        <p:spPr>
          <a:xfrm>
            <a:off x="9883509" y="257830"/>
            <a:ext cx="1592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2008-2010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803307B6-38CF-49ED-8590-14B792DD4470}"/>
              </a:ext>
            </a:extLst>
          </p:cNvPr>
          <p:cNvGrpSpPr/>
          <p:nvPr/>
        </p:nvGrpSpPr>
        <p:grpSpPr>
          <a:xfrm>
            <a:off x="1866266" y="478"/>
            <a:ext cx="10337194" cy="1318506"/>
            <a:chOff x="1866266" y="478"/>
            <a:chExt cx="10337194" cy="1318506"/>
          </a:xfrm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130E20A1-0120-4264-82FA-466A522551C0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riângulo">
              <a:extLst>
                <a:ext uri="{FF2B5EF4-FFF2-40B4-BE49-F238E27FC236}">
                  <a16:creationId xmlns:a16="http://schemas.microsoft.com/office/drawing/2014/main" id="{2407DFA4-A177-4E22-85C8-60FC4F6ACD25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hand Regular" panose="02000000000000000000" pitchFamily="2" charset="77"/>
                <a:ea typeface="+mn-ea"/>
                <a:cs typeface="+mn-cs"/>
              </a:endParaRP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DE16530F-6F7B-4779-B64B-43A60F903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7771" y="930719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6CD6EDD8-6277-408E-A88D-E4A1BDEA42CE}"/>
              </a:ext>
            </a:extLst>
          </p:cNvPr>
          <p:cNvSpPr/>
          <p:nvPr/>
        </p:nvSpPr>
        <p:spPr>
          <a:xfrm>
            <a:off x="9968770" y="6139909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rgbClr val="404040"/>
                </a:solidFill>
                <a:latin typeface="Roboto"/>
              </a:rPr>
              <a:t>September</a:t>
            </a:r>
            <a:r>
              <a:rPr lang="pt-BR" dirty="0">
                <a:solidFill>
                  <a:srgbClr val="404040"/>
                </a:solidFill>
                <a:latin typeface="Roboto"/>
              </a:rPr>
              <a:t> 6, 2018</a:t>
            </a:r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CC12BC5-98BC-4141-8B90-A8AF4FA78186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381390943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rId28">
            <a:extLst>
              <a:ext uri="{FF2B5EF4-FFF2-40B4-BE49-F238E27FC236}">
                <a16:creationId xmlns:a16="http://schemas.microsoft.com/office/drawing/2014/main" id="{A82E6C3A-166F-4548-9943-2F59F27BE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447801"/>
            <a:ext cx="6992937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CaixaDeTexto 1">
            <a:extLst>
              <a:ext uri="{FF2B5EF4-FFF2-40B4-BE49-F238E27FC236}">
                <a16:creationId xmlns:a16="http://schemas.microsoft.com/office/drawing/2014/main" id="{40090C90-2472-4EAB-AEFB-192B14B9B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428" y="209628"/>
            <a:ext cx="5174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 dirty="0">
                <a:latin typeface="+mn-lt"/>
                <a:cs typeface="Arial" panose="020B0604020202020204" pitchFamily="34" charset="0"/>
              </a:rPr>
              <a:t>Dificuldade para preparar startups</a:t>
            </a:r>
          </a:p>
        </p:txBody>
      </p:sp>
      <p:sp>
        <p:nvSpPr>
          <p:cNvPr id="41990" name="Retângulo 7">
            <a:extLst>
              <a:ext uri="{FF2B5EF4-FFF2-40B4-BE49-F238E27FC236}">
                <a16:creationId xmlns:a16="http://schemas.microsoft.com/office/drawing/2014/main" id="{B668F4A4-35A3-4510-A900-E5ADA820B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266" y="5355039"/>
            <a:ext cx="6462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Causas da mortalidade de startups brasileiras - FDC</a:t>
            </a:r>
            <a:endParaRPr lang="pt-BR" alt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E51467D-1084-4180-8287-609D5E8B5A83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24D2C47C-4C11-4B44-8FA9-BE78E3161AE6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ângulo">
              <a:extLst>
                <a:ext uri="{FF2B5EF4-FFF2-40B4-BE49-F238E27FC236}">
                  <a16:creationId xmlns:a16="http://schemas.microsoft.com/office/drawing/2014/main" id="{64737F0B-4C80-4489-ACFA-1C1249443D74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52A023D2-D665-4311-B0A5-C4E980938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71F66D98-BDFA-4DFC-84F5-0F6D2EDE0EC1}"/>
              </a:ext>
            </a:extLst>
          </p:cNvPr>
          <p:cNvSpPr/>
          <p:nvPr/>
        </p:nvSpPr>
        <p:spPr>
          <a:xfrm>
            <a:off x="5718326" y="6005369"/>
            <a:ext cx="5879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Mais difícil ainda é preparar Unicórnios</a:t>
            </a:r>
          </a:p>
        </p:txBody>
      </p:sp>
    </p:spTree>
    <p:extLst>
      <p:ext uri="{BB962C8B-B14F-4D97-AF65-F5344CB8AC3E}">
        <p14:creationId xmlns:p14="http://schemas.microsoft.com/office/powerpoint/2010/main" val="93029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98E69E0-98E0-4609-B286-A488E2A86901}"/>
              </a:ext>
            </a:extLst>
          </p:cNvPr>
          <p:cNvSpPr txBox="1"/>
          <p:nvPr/>
        </p:nvSpPr>
        <p:spPr>
          <a:xfrm>
            <a:off x="4443050" y="194456"/>
            <a:ext cx="1970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Dificuldades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DB74EFF-F567-4FA5-9CF3-34BA733DBB64}"/>
              </a:ext>
            </a:extLst>
          </p:cNvPr>
          <p:cNvSpPr txBox="1"/>
          <p:nvPr/>
        </p:nvSpPr>
        <p:spPr>
          <a:xfrm>
            <a:off x="553155" y="2109309"/>
            <a:ext cx="2332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Baixa inovação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DE8D32-B7E2-407E-A727-95DA81283005}"/>
              </a:ext>
            </a:extLst>
          </p:cNvPr>
          <p:cNvSpPr txBox="1"/>
          <p:nvPr/>
        </p:nvSpPr>
        <p:spPr>
          <a:xfrm>
            <a:off x="553155" y="4001069"/>
            <a:ext cx="132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Local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BB065A-9093-445C-87BF-032F1F5341AF}"/>
              </a:ext>
            </a:extLst>
          </p:cNvPr>
          <p:cNvSpPr txBox="1"/>
          <p:nvPr/>
        </p:nvSpPr>
        <p:spPr>
          <a:xfrm>
            <a:off x="553155" y="2993957"/>
            <a:ext cx="1667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Legislação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11015DC-92AD-45B9-86F0-843D988AB35B}"/>
              </a:ext>
            </a:extLst>
          </p:cNvPr>
          <p:cNvSpPr txBox="1"/>
          <p:nvPr/>
        </p:nvSpPr>
        <p:spPr>
          <a:xfrm>
            <a:off x="553155" y="5000823"/>
            <a:ext cx="1186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Capital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D5C1665-DEC8-4D98-B78B-4C79F34B2458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D68F2662-403A-41C7-B020-BF8CA2CC0DD3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ângulo">
              <a:extLst>
                <a:ext uri="{FF2B5EF4-FFF2-40B4-BE49-F238E27FC236}">
                  <a16:creationId xmlns:a16="http://schemas.microsoft.com/office/drawing/2014/main" id="{BA7BCDEF-28DF-4918-B3A1-E2B32C67A8DC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A64EEE1D-EDC1-4FFF-B68B-F979DD74B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9A6D4675-B028-4097-8B27-11738AA7F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661" y="2109309"/>
            <a:ext cx="6743700" cy="35052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CD92051-1C09-4430-B1D1-B2182167DD71}"/>
              </a:ext>
            </a:extLst>
          </p:cNvPr>
          <p:cNvSpPr/>
          <p:nvPr/>
        </p:nvSpPr>
        <p:spPr>
          <a:xfrm>
            <a:off x="6210955" y="5698122"/>
            <a:ext cx="4421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pt-BR" dirty="0">
                <a:solidFill>
                  <a:srgbClr val="000000"/>
                </a:solidFill>
              </a:rPr>
              <a:t>Cenário da peça “O despertar da primavera”</a:t>
            </a:r>
          </a:p>
          <a:p>
            <a:pPr algn="ctr"/>
            <a:r>
              <a:rPr lang="pt-BR" dirty="0">
                <a:solidFill>
                  <a:srgbClr val="000000"/>
                </a:solidFill>
              </a:rPr>
              <a:t>Guilherme </a:t>
            </a:r>
            <a:r>
              <a:rPr lang="pt-BR" dirty="0" err="1">
                <a:solidFill>
                  <a:srgbClr val="000000"/>
                </a:solidFill>
              </a:rPr>
              <a:t>Zoldan</a:t>
            </a:r>
            <a:r>
              <a:rPr lang="pt-BR" dirty="0">
                <a:solidFill>
                  <a:srgbClr val="000000"/>
                </a:solidFill>
              </a:rPr>
              <a:t> </a:t>
            </a:r>
            <a:r>
              <a:rPr lang="pt-BR" dirty="0" err="1">
                <a:solidFill>
                  <a:srgbClr val="000000"/>
                </a:solidFill>
              </a:rPr>
              <a:t>Peitl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64C7F51-C55B-48B6-92A5-63D95119613B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30886979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690F935-2FFC-4556-B1F5-8934F6C4D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33330"/>
            <a:ext cx="10779421" cy="4046329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BB44FB5-78A4-4731-BAE8-DFEF6F076CBF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A078E538-118F-447D-99F1-AC1297F3CE09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riângulo">
              <a:extLst>
                <a:ext uri="{FF2B5EF4-FFF2-40B4-BE49-F238E27FC236}">
                  <a16:creationId xmlns:a16="http://schemas.microsoft.com/office/drawing/2014/main" id="{6263159B-6401-4146-8CC6-E39CF790C7B4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hand Regular" panose="02000000000000000000" pitchFamily="2" charset="77"/>
                <a:ea typeface="+mn-ea"/>
                <a:cs typeface="+mn-cs"/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13B075A-F211-484E-A824-FCAD399D1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802" y="338045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33CA90-D829-4C50-9AFD-F05E7659D6DC}"/>
              </a:ext>
            </a:extLst>
          </p:cNvPr>
          <p:cNvSpPr txBox="1"/>
          <p:nvPr/>
        </p:nvSpPr>
        <p:spPr>
          <a:xfrm>
            <a:off x="4381395" y="192749"/>
            <a:ext cx="2042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Como Inovar</a:t>
            </a:r>
          </a:p>
        </p:txBody>
      </p:sp>
    </p:spTree>
    <p:extLst>
      <p:ext uri="{BB962C8B-B14F-4D97-AF65-F5344CB8AC3E}">
        <p14:creationId xmlns:p14="http://schemas.microsoft.com/office/powerpoint/2010/main" val="2720842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riângulo"/>
          <p:cNvSpPr/>
          <p:nvPr/>
        </p:nvSpPr>
        <p:spPr>
          <a:xfrm rot="10797271">
            <a:off x="11417300" y="178052"/>
            <a:ext cx="635001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91C7B7A-B4E7-43B0-983E-F11473E38C78}"/>
              </a:ext>
            </a:extLst>
          </p:cNvPr>
          <p:cNvGrpSpPr/>
          <p:nvPr/>
        </p:nvGrpSpPr>
        <p:grpSpPr>
          <a:xfrm>
            <a:off x="248356" y="177800"/>
            <a:ext cx="11804197" cy="6494712"/>
            <a:chOff x="1076583" y="177800"/>
            <a:chExt cx="10916113" cy="649471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EC45B9C-EB8C-4C8A-8785-737D4D24D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278" y="1225500"/>
              <a:ext cx="6248400" cy="416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tângulo 4">
              <a:extLst>
                <a:ext uri="{FF2B5EF4-FFF2-40B4-BE49-F238E27FC236}">
                  <a16:creationId xmlns:a16="http://schemas.microsoft.com/office/drawing/2014/main" id="{A7146DBB-5282-429C-BABD-AF6146E75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583" y="5557202"/>
              <a:ext cx="10916113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PT" alt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Percentual de TEA, que indica que o seu produto ou serviço é novo, segundo os clientes.</a:t>
              </a:r>
              <a:endParaRPr lang="pt-BR" alt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tângulo 6">
              <a:extLst>
                <a:ext uri="{FF2B5EF4-FFF2-40B4-BE49-F238E27FC236}">
                  <a16:creationId xmlns:a16="http://schemas.microsoft.com/office/drawing/2014/main" id="{3597DE8F-FE97-4962-9E9E-A5EF18D9B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3387" y="6394700"/>
              <a:ext cx="320357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http://www.gemconsortium.org/visualizations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11B488E5-71C4-494C-A2D5-F338FBA17059}"/>
                </a:ext>
              </a:extLst>
            </p:cNvPr>
            <p:cNvSpPr txBox="1"/>
            <p:nvPr/>
          </p:nvSpPr>
          <p:spPr>
            <a:xfrm>
              <a:off x="9469437" y="4927854"/>
              <a:ext cx="1787525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Pesquisa GEM</a:t>
              </a:r>
            </a:p>
          </p:txBody>
        </p:sp>
        <p:sp>
          <p:nvSpPr>
            <p:cNvPr id="10" name="Retângulo 1">
              <a:extLst>
                <a:ext uri="{FF2B5EF4-FFF2-40B4-BE49-F238E27FC236}">
                  <a16:creationId xmlns:a16="http://schemas.microsoft.com/office/drawing/2014/main" id="{3BC2731C-0511-42F9-828B-129554775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3977" y="177800"/>
              <a:ext cx="2215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PT" altLang="pt-BR" sz="2800" dirty="0">
                  <a:solidFill>
                    <a:schemeClr val="tx2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Novo produto</a:t>
              </a:r>
              <a:endParaRPr lang="pt-BR" altLang="pt-BR" sz="28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2" name="Agrupar 8">
            <a:extLst>
              <a:ext uri="{FF2B5EF4-FFF2-40B4-BE49-F238E27FC236}">
                <a16:creationId xmlns:a16="http://schemas.microsoft.com/office/drawing/2014/main" id="{A20CB3BB-60A9-4C41-850C-6A1794C9957C}"/>
              </a:ext>
            </a:extLst>
          </p:cNvPr>
          <p:cNvGrpSpPr>
            <a:grpSpLocks/>
          </p:cNvGrpSpPr>
          <p:nvPr/>
        </p:nvGrpSpPr>
        <p:grpSpPr bwMode="auto">
          <a:xfrm>
            <a:off x="1866901" y="357200"/>
            <a:ext cx="9077604" cy="479414"/>
            <a:chOff x="342900" y="356958"/>
            <a:chExt cx="9077604" cy="479655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64537B6E-74FE-4368-A5A9-9BCA2516D78A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m 8">
              <a:extLst>
                <a:ext uri="{FF2B5EF4-FFF2-40B4-BE49-F238E27FC236}">
                  <a16:creationId xmlns:a16="http://schemas.microsoft.com/office/drawing/2014/main" id="{574D3AA8-97D7-4007-A869-8B83FA6CF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099" y="356958"/>
              <a:ext cx="2143405" cy="38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1CCC7C1A-9791-44B8-A48A-A6F3DEBEB836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3B5E02D-DD65-445C-8D8F-45A77ED5D897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98552879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A9FD504-C7C4-4980-8D40-50F17DB50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03" y="826787"/>
            <a:ext cx="10449593" cy="593182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143614F5-4E8B-4DAC-927C-6B5DBDA195B4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1A056F7A-9AAE-4481-928B-F5ACC6C97EDC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riângulo">
              <a:extLst>
                <a:ext uri="{FF2B5EF4-FFF2-40B4-BE49-F238E27FC236}">
                  <a16:creationId xmlns:a16="http://schemas.microsoft.com/office/drawing/2014/main" id="{2ED3C0A0-C1BF-4974-B30F-A51E82909FB7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8901268-E592-4F6E-B4E7-8D8848D65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877D73DA-0312-4B96-B77B-2B67247A96C1}"/>
              </a:ext>
            </a:extLst>
          </p:cNvPr>
          <p:cNvSpPr/>
          <p:nvPr/>
        </p:nvSpPr>
        <p:spPr>
          <a:xfrm>
            <a:off x="4172766" y="151782"/>
            <a:ext cx="2855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Novo Marco Legal</a:t>
            </a:r>
            <a:endParaRPr lang="pt-BR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98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1E4383F-BA97-4FF2-B74B-E14BD0D2F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14" y="1205949"/>
            <a:ext cx="9983157" cy="5459896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7284138-AEEC-4854-A53B-4BD520293F68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3E5B500D-DCAD-4E51-8A96-11F2D80DA11C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riângulo">
              <a:extLst>
                <a:ext uri="{FF2B5EF4-FFF2-40B4-BE49-F238E27FC236}">
                  <a16:creationId xmlns:a16="http://schemas.microsoft.com/office/drawing/2014/main" id="{F2918F99-F2C3-47C1-ADC4-470A341658F6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1E2247C-2679-4DC0-B956-1250C95371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7350D95-5545-473D-9C18-5207972A4359}"/>
              </a:ext>
            </a:extLst>
          </p:cNvPr>
          <p:cNvSpPr txBox="1"/>
          <p:nvPr/>
        </p:nvSpPr>
        <p:spPr>
          <a:xfrm>
            <a:off x="2727066" y="192155"/>
            <a:ext cx="5382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Ambientes Promotores de Inovação</a:t>
            </a:r>
          </a:p>
        </p:txBody>
      </p:sp>
    </p:spTree>
    <p:extLst>
      <p:ext uri="{BB962C8B-B14F-4D97-AF65-F5344CB8AC3E}">
        <p14:creationId xmlns:p14="http://schemas.microsoft.com/office/powerpoint/2010/main" val="511129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49755DD9-78AD-402E-B675-C65BFD9A1AED}"/>
              </a:ext>
            </a:extLst>
          </p:cNvPr>
          <p:cNvCxnSpPr/>
          <p:nvPr/>
        </p:nvCxnSpPr>
        <p:spPr>
          <a:xfrm>
            <a:off x="1866901" y="836613"/>
            <a:ext cx="8366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0" name="CaixaDeTexto 1">
            <a:extLst>
              <a:ext uri="{FF2B5EF4-FFF2-40B4-BE49-F238E27FC236}">
                <a16:creationId xmlns:a16="http://schemas.microsoft.com/office/drawing/2014/main" id="{CF9298EE-83EF-44F0-8267-D1CA1CBE8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88" y="189255"/>
            <a:ext cx="4966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800" dirty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Entidades Associadas ANPROTEC</a:t>
            </a:r>
          </a:p>
        </p:txBody>
      </p:sp>
      <p:grpSp>
        <p:nvGrpSpPr>
          <p:cNvPr id="22532" name="Agrupar 3">
            <a:extLst>
              <a:ext uri="{FF2B5EF4-FFF2-40B4-BE49-F238E27FC236}">
                <a16:creationId xmlns:a16="http://schemas.microsoft.com/office/drawing/2014/main" id="{4763740A-35F6-4DAD-828C-54C5EA07BDF8}"/>
              </a:ext>
            </a:extLst>
          </p:cNvPr>
          <p:cNvGrpSpPr>
            <a:grpSpLocks/>
          </p:cNvGrpSpPr>
          <p:nvPr/>
        </p:nvGrpSpPr>
        <p:grpSpPr bwMode="auto">
          <a:xfrm>
            <a:off x="1916114" y="1028701"/>
            <a:ext cx="8601075" cy="5559425"/>
            <a:chOff x="419100" y="1290638"/>
            <a:chExt cx="8601075" cy="5560082"/>
          </a:xfrm>
        </p:grpSpPr>
        <p:pic>
          <p:nvPicPr>
            <p:cNvPr id="22536" name="Imagem 1">
              <a:extLst>
                <a:ext uri="{FF2B5EF4-FFF2-40B4-BE49-F238E27FC236}">
                  <a16:creationId xmlns:a16="http://schemas.microsoft.com/office/drawing/2014/main" id="{81C37A51-12CA-473D-A84D-BD61E39D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1290638"/>
              <a:ext cx="8151813" cy="529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7" name="CaixaDeTexto 1">
              <a:extLst>
                <a:ext uri="{FF2B5EF4-FFF2-40B4-BE49-F238E27FC236}">
                  <a16:creationId xmlns:a16="http://schemas.microsoft.com/office/drawing/2014/main" id="{48E5C070-89CF-4983-8A82-70F170D116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894" y="6481388"/>
              <a:ext cx="85202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800">
                  <a:latin typeface="Arial" panose="020B0604020202020204" pitchFamily="34" charset="0"/>
                  <a:cs typeface="Arial" panose="020B0604020202020204" pitchFamily="34" charset="0"/>
                </a:rPr>
                <a:t>Associação Nacional de Entidades Promotoras de Empreendimentos Inovadores.</a:t>
              </a:r>
            </a:p>
          </p:txBody>
        </p:sp>
      </p:grpSp>
      <p:pic>
        <p:nvPicPr>
          <p:cNvPr id="22533" name="Imagem 16">
            <a:extLst>
              <a:ext uri="{FF2B5EF4-FFF2-40B4-BE49-F238E27FC236}">
                <a16:creationId xmlns:a16="http://schemas.microsoft.com/office/drawing/2014/main" id="{1CB61BE5-1324-4DFE-9F71-A63123D61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378940"/>
            <a:ext cx="214312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m 3">
            <a:extLst>
              <a:ext uri="{FF2B5EF4-FFF2-40B4-BE49-F238E27FC236}">
                <a16:creationId xmlns:a16="http://schemas.microsoft.com/office/drawing/2014/main" id="{CB6051B2-F971-4049-A9B9-174B5BBA6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6573838"/>
            <a:ext cx="91440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riângulo">
            <a:extLst>
              <a:ext uri="{FF2B5EF4-FFF2-40B4-BE49-F238E27FC236}">
                <a16:creationId xmlns:a16="http://schemas.microsoft.com/office/drawing/2014/main" id="{759BD690-9C12-44E7-985E-A6019027C90A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9125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riângulo"/>
          <p:cNvSpPr/>
          <p:nvPr/>
        </p:nvSpPr>
        <p:spPr>
          <a:xfrm rot="10797271">
            <a:off x="11417300" y="178052"/>
            <a:ext cx="635001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67C9A34-E5B3-4AB1-B8AE-11B9FAF1C735}"/>
              </a:ext>
            </a:extLst>
          </p:cNvPr>
          <p:cNvGrpSpPr/>
          <p:nvPr/>
        </p:nvGrpSpPr>
        <p:grpSpPr>
          <a:xfrm>
            <a:off x="260698" y="172209"/>
            <a:ext cx="11401395" cy="6105242"/>
            <a:chOff x="260698" y="172209"/>
            <a:chExt cx="11401395" cy="6105242"/>
          </a:xfrm>
        </p:grpSpPr>
        <p:sp>
          <p:nvSpPr>
            <p:cNvPr id="6" name="Retângulo 3">
              <a:extLst>
                <a:ext uri="{FF2B5EF4-FFF2-40B4-BE49-F238E27FC236}">
                  <a16:creationId xmlns:a16="http://schemas.microsoft.com/office/drawing/2014/main" id="{F68BB896-52F4-4781-A8E5-BDF963AAC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4093" y="5923438"/>
              <a:ext cx="4318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Causas da mortalidade de startups brasileiras - FDC</a:t>
              </a:r>
              <a:endParaRPr lang="pt-BR" altLang="pt-B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tângulo 4">
              <a:extLst>
                <a:ext uri="{FF2B5EF4-FFF2-40B4-BE49-F238E27FC236}">
                  <a16:creationId xmlns:a16="http://schemas.microsoft.com/office/drawing/2014/main" id="{ED702989-F9DD-4B9F-80BC-6C045B918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698" y="5569426"/>
              <a:ext cx="86741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Ecossistema empreendedor é capazes de minimizar as chances de descontinuidade de uma startup. 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F987B3B3-1573-4855-A188-AE0A7C2761FE}"/>
                </a:ext>
              </a:extLst>
            </p:cNvPr>
            <p:cNvSpPr/>
            <p:nvPr/>
          </p:nvSpPr>
          <p:spPr>
            <a:xfrm>
              <a:off x="3348305" y="172209"/>
              <a:ext cx="3527425" cy="5238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800" dirty="0">
                  <a:solidFill>
                    <a:schemeClr val="tx2">
                      <a:lumMod val="50000"/>
                    </a:schemeClr>
                  </a:solidFill>
                  <a:cs typeface="Arial" panose="020B0604020202020204" pitchFamily="34" charset="0"/>
                </a:rPr>
                <a:t>Local para começar</a:t>
              </a:r>
            </a:p>
          </p:txBody>
        </p:sp>
        <p:sp>
          <p:nvSpPr>
            <p:cNvPr id="9" name="Retângulo 6">
              <a:extLst>
                <a:ext uri="{FF2B5EF4-FFF2-40B4-BE49-F238E27FC236}">
                  <a16:creationId xmlns:a16="http://schemas.microsoft.com/office/drawing/2014/main" id="{57AB853F-9DC9-4D61-996E-69FC95743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444" y="1092200"/>
              <a:ext cx="1034460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Quando a startup está instalada em uma aceleradora, incubadora ou parque, a chance de sobrevida da empresa é </a:t>
              </a:r>
              <a:r>
                <a:rPr lang="pt-BR" altLang="pt-BR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3,45 vezes maior </a:t>
              </a:r>
              <a:r>
                <a:rPr lang="pt-BR" altLang="pt-BR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que de uma startup instalada em escritório próprio ou alugado. </a:t>
              </a:r>
              <a:endParaRPr lang="pt-BR" alt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2" descr="Resultado de imagem para incubadora e sobrevida">
              <a:extLst>
                <a:ext uri="{FF2B5EF4-FFF2-40B4-BE49-F238E27FC236}">
                  <a16:creationId xmlns:a16="http://schemas.microsoft.com/office/drawing/2014/main" id="{4B98167C-60A7-4C40-97D5-95D8A642A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901" y="2849563"/>
              <a:ext cx="3694113" cy="267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m 1">
              <a:extLst>
                <a:ext uri="{FF2B5EF4-FFF2-40B4-BE49-F238E27FC236}">
                  <a16:creationId xmlns:a16="http://schemas.microsoft.com/office/drawing/2014/main" id="{410375D0-6161-4FB5-8891-47C4B1FC3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398" y="2360613"/>
              <a:ext cx="4514850" cy="316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Agrupar 8">
            <a:extLst>
              <a:ext uri="{FF2B5EF4-FFF2-40B4-BE49-F238E27FC236}">
                <a16:creationId xmlns:a16="http://schemas.microsoft.com/office/drawing/2014/main" id="{A8F7463C-E441-4AEE-BB44-430B104485D8}"/>
              </a:ext>
            </a:extLst>
          </p:cNvPr>
          <p:cNvGrpSpPr>
            <a:grpSpLocks/>
          </p:cNvGrpSpPr>
          <p:nvPr/>
        </p:nvGrpSpPr>
        <p:grpSpPr bwMode="auto">
          <a:xfrm>
            <a:off x="1866901" y="357200"/>
            <a:ext cx="9077604" cy="479414"/>
            <a:chOff x="342900" y="356958"/>
            <a:chExt cx="9077604" cy="479655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F299AE70-0C65-400E-A144-7E3C08BD631A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m 8">
              <a:extLst>
                <a:ext uri="{FF2B5EF4-FFF2-40B4-BE49-F238E27FC236}">
                  <a16:creationId xmlns:a16="http://schemas.microsoft.com/office/drawing/2014/main" id="{F18FEE60-12EB-432E-BA40-99DB27F50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099" y="356958"/>
              <a:ext cx="2143405" cy="38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749CB70A-EABD-4BE5-B698-4E24326C2258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EC9BB96-A1AF-4AE9-8BD5-3538A5433240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56799400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3648075" y="1412875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1400"/>
              <a:t> </a:t>
            </a:r>
            <a:endParaRPr lang="pt-BR" sz="2400"/>
          </a:p>
        </p:txBody>
      </p:sp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2668681" y="173150"/>
            <a:ext cx="475886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Para produzir um Vale do Silício</a:t>
            </a: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2668681" y="1058439"/>
            <a:ext cx="562327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dirty="0">
                <a:latin typeface="Arial" pitchFamily="34" charset="0"/>
                <a:cs typeface="Arial" pitchFamily="34" charset="0"/>
              </a:rPr>
              <a:t>Paul Graham –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How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to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be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Silicon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Valley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66" name="Rectangle 6"/>
          <p:cNvSpPr>
            <a:spLocks noChangeArrowheads="1"/>
          </p:cNvSpPr>
          <p:nvPr/>
        </p:nvSpPr>
        <p:spPr bwMode="auto">
          <a:xfrm>
            <a:off x="1524001" y="6461126"/>
            <a:ext cx="47529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hlinkClick r:id="rId3"/>
              </a:rPr>
              <a:t>http://www.paulgraham.com/articles.html</a:t>
            </a:r>
            <a:endParaRPr lang="pt-BR" sz="2000" dirty="0"/>
          </a:p>
        </p:txBody>
      </p:sp>
      <p:pic>
        <p:nvPicPr>
          <p:cNvPr id="11" name="Imagem 10" descr="The Wheel: RI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0989" y="2680274"/>
            <a:ext cx="4015688" cy="409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05485" y="2022065"/>
            <a:ext cx="1002690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>
                <a:latin typeface="Arial" pitchFamily="34" charset="0"/>
                <a:cs typeface="Arial" pitchFamily="34" charset="0"/>
              </a:rPr>
              <a:t>The Wheel Wagon está localizado em Mountain View. Durante os anos 1970 e 1980, muitos </a:t>
            </a:r>
          </a:p>
          <a:p>
            <a:r>
              <a:rPr lang="pt-PT" sz="2800" dirty="0">
                <a:latin typeface="Arial" pitchFamily="34" charset="0"/>
                <a:cs typeface="Arial" pitchFamily="34" charset="0"/>
              </a:rPr>
              <a:t>dos principais engenheiros da Fairchild, </a:t>
            </a:r>
          </a:p>
          <a:p>
            <a:r>
              <a:rPr lang="pt-PT" sz="2800" dirty="0">
                <a:latin typeface="Arial" pitchFamily="34" charset="0"/>
                <a:cs typeface="Arial" pitchFamily="34" charset="0"/>
              </a:rPr>
              <a:t>Nacional e outras empresas se </a:t>
            </a:r>
          </a:p>
          <a:p>
            <a:r>
              <a:rPr lang="pt-PT" sz="2800" dirty="0">
                <a:latin typeface="Arial" pitchFamily="34" charset="0"/>
                <a:cs typeface="Arial" pitchFamily="34" charset="0"/>
              </a:rPr>
              <a:t>encontravam ali para beber e falar dos </a:t>
            </a:r>
          </a:p>
          <a:p>
            <a:r>
              <a:rPr lang="pt-PT" sz="2800" dirty="0">
                <a:latin typeface="Arial" pitchFamily="34" charset="0"/>
                <a:cs typeface="Arial" pitchFamily="34" charset="0"/>
              </a:rPr>
              <a:t>problemas que enfrentavam na </a:t>
            </a:r>
          </a:p>
          <a:p>
            <a:r>
              <a:rPr lang="pt-PT" sz="2800" dirty="0">
                <a:latin typeface="Arial" pitchFamily="34" charset="0"/>
                <a:cs typeface="Arial" pitchFamily="34" charset="0"/>
              </a:rPr>
              <a:t>fabricação e venda de semicondutores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 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1866266" y="836712"/>
            <a:ext cx="8366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riângulo">
            <a:extLst>
              <a:ext uri="{FF2B5EF4-FFF2-40B4-BE49-F238E27FC236}">
                <a16:creationId xmlns:a16="http://schemas.microsoft.com/office/drawing/2014/main" id="{E61D5A1E-172A-4136-B71E-6DEEF1B2199E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pic>
        <p:nvPicPr>
          <p:cNvPr id="12" name="Imagem 8">
            <a:extLst>
              <a:ext uri="{FF2B5EF4-FFF2-40B4-BE49-F238E27FC236}">
                <a16:creationId xmlns:a16="http://schemas.microsoft.com/office/drawing/2014/main" id="{C4ED1E3F-53E1-4DE3-B42D-F37DF0BBD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904" y="280970"/>
            <a:ext cx="2143405" cy="38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40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B365E78-90CC-452F-B923-684BCB67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94" y="901355"/>
            <a:ext cx="10267600" cy="575786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1545D26-3B8C-40BD-822C-AFC881E4E046}"/>
              </a:ext>
            </a:extLst>
          </p:cNvPr>
          <p:cNvSpPr txBox="1"/>
          <p:nvPr/>
        </p:nvSpPr>
        <p:spPr>
          <a:xfrm>
            <a:off x="3445565" y="198782"/>
            <a:ext cx="4093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Parceria ICT com Empresas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C4037A6-6E67-4F51-BD51-8A1A2E6A0747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C7585AC1-35B2-4BC7-8077-6A1C65878BB5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riângulo">
              <a:extLst>
                <a:ext uri="{FF2B5EF4-FFF2-40B4-BE49-F238E27FC236}">
                  <a16:creationId xmlns:a16="http://schemas.microsoft.com/office/drawing/2014/main" id="{84E34082-01D4-4198-B615-2CCAB3D7D7F8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3C291179-BA2C-4650-AFE8-2F69BAA3D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0348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B29CB13-C5C8-47DF-837A-2E2B59FE8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46564"/>
            <a:ext cx="6096000" cy="42455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73F1CA9-173C-4C3E-A750-001378078BFB}"/>
              </a:ext>
            </a:extLst>
          </p:cNvPr>
          <p:cNvSpPr txBox="1"/>
          <p:nvPr/>
        </p:nvSpPr>
        <p:spPr>
          <a:xfrm>
            <a:off x="4195181" y="4658236"/>
            <a:ext cx="1014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Estudo FDC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004F687-5ADB-428C-A7E7-963FA8D9CDBA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0228EC69-F3DA-4888-B11E-60F8D6639B65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riângulo">
              <a:extLst>
                <a:ext uri="{FF2B5EF4-FFF2-40B4-BE49-F238E27FC236}">
                  <a16:creationId xmlns:a16="http://schemas.microsoft.com/office/drawing/2014/main" id="{A8F63BD0-F62F-42C4-B6BD-5CCB5604A7CF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1B7180B4-A16D-4CD7-893C-A853E4D6D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6DA472C3-6A47-4223-935A-A3C74E4BF79F}"/>
              </a:ext>
            </a:extLst>
          </p:cNvPr>
          <p:cNvSpPr txBox="1"/>
          <p:nvPr/>
        </p:nvSpPr>
        <p:spPr>
          <a:xfrm>
            <a:off x="4368801" y="204308"/>
            <a:ext cx="1186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Capital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EFA1DE9-F0A7-4A3E-B5F6-B8DAEC427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793" y="4548715"/>
            <a:ext cx="3468934" cy="233865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34BD6D2-8CE8-436E-9EB5-C79C5265D93A}"/>
              </a:ext>
            </a:extLst>
          </p:cNvPr>
          <p:cNvSpPr/>
          <p:nvPr/>
        </p:nvSpPr>
        <p:spPr>
          <a:xfrm>
            <a:off x="9513509" y="5358083"/>
            <a:ext cx="20954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https://www.valor.com.br/financas/5641879/mercado-de-capitais-mais-ativo-amplia-riqueza-no-pais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88D19F0-3590-46D0-934C-01877845AB04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37C844D-AC95-4CDE-ADA1-025277A1E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049" y="813771"/>
            <a:ext cx="4194191" cy="368133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EEF6997-AFEA-49A4-AA81-26638D4A94A8}"/>
              </a:ext>
            </a:extLst>
          </p:cNvPr>
          <p:cNvSpPr txBox="1"/>
          <p:nvPr/>
        </p:nvSpPr>
        <p:spPr>
          <a:xfrm>
            <a:off x="10561240" y="2123846"/>
            <a:ext cx="1295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ABStartups</a:t>
            </a:r>
            <a:r>
              <a:rPr lang="pt-BR" dirty="0"/>
              <a:t> e Accenture</a:t>
            </a:r>
          </a:p>
        </p:txBody>
      </p:sp>
    </p:spTree>
    <p:extLst>
      <p:ext uri="{BB962C8B-B14F-4D97-AF65-F5344CB8AC3E}">
        <p14:creationId xmlns:p14="http://schemas.microsoft.com/office/powerpoint/2010/main" val="172281121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C14B7A1-B073-41B2-B700-3C62B6465842}"/>
              </a:ext>
            </a:extLst>
          </p:cNvPr>
          <p:cNvSpPr txBox="1"/>
          <p:nvPr/>
        </p:nvSpPr>
        <p:spPr>
          <a:xfrm>
            <a:off x="6036330" y="990316"/>
            <a:ext cx="55990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Editais de </a:t>
            </a:r>
            <a:r>
              <a:rPr lang="pt-BR" sz="2400" dirty="0" err="1"/>
              <a:t>Patrocinio</a:t>
            </a:r>
            <a:r>
              <a:rPr lang="pt-BR" sz="2400" dirty="0"/>
              <a:t> – projeto grande empresa e pequena empesa.</a:t>
            </a:r>
          </a:p>
          <a:p>
            <a:r>
              <a:rPr lang="pt-BR" sz="2400" dirty="0"/>
              <a:t>FINEP, </a:t>
            </a:r>
            <a:r>
              <a:rPr lang="pt-BR" sz="2400" dirty="0" err="1"/>
              <a:t>FAP’s</a:t>
            </a:r>
            <a:r>
              <a:rPr lang="pt-BR" sz="2400" dirty="0"/>
              <a:t>, Sebrae, EMBRAPII, ABDI, etc. </a:t>
            </a:r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Chamadas de Corporações – </a:t>
            </a:r>
            <a:r>
              <a:rPr lang="pt-BR" sz="2400" dirty="0" err="1"/>
              <a:t>Sansung</a:t>
            </a:r>
            <a:endParaRPr lang="pt-BR" sz="2400" dirty="0"/>
          </a:p>
          <a:p>
            <a:endParaRPr lang="pt-BR" sz="2400" dirty="0"/>
          </a:p>
          <a:p>
            <a:pPr algn="r"/>
            <a:r>
              <a:rPr lang="pt-BR" sz="2400" dirty="0" err="1"/>
              <a:t>Equity</a:t>
            </a:r>
            <a:r>
              <a:rPr lang="pt-BR" sz="2400" dirty="0"/>
              <a:t> </a:t>
            </a:r>
            <a:r>
              <a:rPr lang="pt-BR" sz="2400" dirty="0" err="1"/>
              <a:t>crowdfunding</a:t>
            </a:r>
            <a:r>
              <a:rPr lang="pt-BR" sz="2400" dirty="0"/>
              <a:t> – </a:t>
            </a:r>
            <a:r>
              <a:rPr lang="pt-BR" sz="2400" dirty="0" err="1"/>
              <a:t>EqSeed</a:t>
            </a:r>
            <a:r>
              <a:rPr lang="pt-BR" sz="2400" dirty="0"/>
              <a:t>, </a:t>
            </a:r>
            <a:r>
              <a:rPr lang="pt-BR" sz="2400" dirty="0" err="1"/>
              <a:t>StartMeUp</a:t>
            </a:r>
            <a:r>
              <a:rPr lang="pt-BR" sz="2400" dirty="0"/>
              <a:t>, </a:t>
            </a:r>
          </a:p>
          <a:p>
            <a:pPr algn="r"/>
            <a:endParaRPr lang="pt-BR" sz="2400" u="sng" dirty="0">
              <a:hlinkClick r:id="rId2"/>
            </a:endParaRPr>
          </a:p>
          <a:p>
            <a:pPr algn="r"/>
            <a:endParaRPr lang="pt-BR" sz="2400" u="sng" dirty="0">
              <a:hlinkClick r:id="rId2"/>
            </a:endParaRPr>
          </a:p>
          <a:p>
            <a:pPr algn="r"/>
            <a:r>
              <a:rPr lang="pt-BR" sz="2400" u="sng" dirty="0">
                <a:hlinkClick r:id="rId2"/>
              </a:rPr>
              <a:t>Associação Brasileira de </a:t>
            </a:r>
            <a:r>
              <a:rPr lang="pt-BR" sz="2400" u="sng" dirty="0" err="1">
                <a:hlinkClick r:id="rId2"/>
              </a:rPr>
              <a:t>Equity</a:t>
            </a:r>
            <a:r>
              <a:rPr lang="pt-BR" sz="2400" u="sng" dirty="0">
                <a:hlinkClick r:id="rId2"/>
              </a:rPr>
              <a:t> </a:t>
            </a:r>
            <a:r>
              <a:rPr lang="pt-BR" sz="2400" u="sng" dirty="0" err="1">
                <a:hlinkClick r:id="rId2"/>
              </a:rPr>
              <a:t>Crowdfunding</a:t>
            </a:r>
            <a:endParaRPr lang="pt-BR" sz="2400" u="sng" dirty="0"/>
          </a:p>
          <a:p>
            <a:endParaRPr lang="pt-BR" sz="2400" u="sng" dirty="0"/>
          </a:p>
          <a:p>
            <a:r>
              <a:rPr lang="pt-BR" sz="2400" dirty="0"/>
              <a:t>Concursos Internacionais – EOS Rio (Entropia).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199C59C-79FF-4C09-BE43-806087DEE20E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1D0323D9-B68B-4F5E-8435-552E5C75455A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riângulo">
              <a:extLst>
                <a:ext uri="{FF2B5EF4-FFF2-40B4-BE49-F238E27FC236}">
                  <a16:creationId xmlns:a16="http://schemas.microsoft.com/office/drawing/2014/main" id="{3CFFF2B5-E255-40B5-BEBA-FD38D4668CBF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988E72F9-73CB-400E-9C76-62AF6491E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1D9ECEDA-1F21-4A23-B997-2B40FB81F674}"/>
              </a:ext>
            </a:extLst>
          </p:cNvPr>
          <p:cNvSpPr/>
          <p:nvPr/>
        </p:nvSpPr>
        <p:spPr>
          <a:xfrm>
            <a:off x="3613606" y="192749"/>
            <a:ext cx="2643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Outros Recursos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DEB53E-2CAA-4E5F-94BE-EB0C26B2D074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2F83169-B651-49F8-8B14-5D76687B0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2510"/>
            <a:ext cx="5949279" cy="5949279"/>
          </a:xfrm>
          <a:prstGeom prst="rect">
            <a:avLst/>
          </a:prstGeom>
        </p:spPr>
      </p:pic>
      <p:sp>
        <p:nvSpPr>
          <p:cNvPr id="10" name="Seta: para a Esquerda 9">
            <a:extLst>
              <a:ext uri="{FF2B5EF4-FFF2-40B4-BE49-F238E27FC236}">
                <a16:creationId xmlns:a16="http://schemas.microsoft.com/office/drawing/2014/main" id="{FBD49DB4-950C-4DC6-B59E-40297FB242E7}"/>
              </a:ext>
            </a:extLst>
          </p:cNvPr>
          <p:cNvSpPr/>
          <p:nvPr/>
        </p:nvSpPr>
        <p:spPr>
          <a:xfrm>
            <a:off x="6096000" y="4746991"/>
            <a:ext cx="1536303" cy="3975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58781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DD92D8C-B29E-4F24-947C-84492FB01598}"/>
              </a:ext>
            </a:extLst>
          </p:cNvPr>
          <p:cNvSpPr/>
          <p:nvPr/>
        </p:nvSpPr>
        <p:spPr>
          <a:xfrm>
            <a:off x="170406" y="4675353"/>
            <a:ext cx="11757844" cy="2415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2400"/>
              </a:lnSpc>
              <a:spcAft>
                <a:spcPts val="800"/>
              </a:spcAft>
            </a:pPr>
            <a:r>
              <a:rPr lang="pt-B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68% das 100 principais empresas da Forbes Global 500 estão envolvidas com startups. 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100 principais empresas estão trabalhando com startups com duas vezes mais intensidade e densidade do que as últimas 100 empresas do Forbes Global 500 </a:t>
            </a:r>
          </a:p>
          <a:p>
            <a:pPr fontAlgn="base">
              <a:lnSpc>
                <a:spcPts val="2400"/>
              </a:lnSpc>
              <a:spcAft>
                <a:spcPts val="80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maioria (61,7%) dos Unicórnios (aquelas com valor superior a 1 bilhão de dólares) mencionado pelo The Wall Street </a:t>
            </a:r>
            <a:r>
              <a:rPr lang="pt-BR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Journal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tiveram investimento de pelo menos uma empresa 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(não incluindo empresas de investimento e bancos). </a:t>
            </a:r>
          </a:p>
          <a:p>
            <a:pPr fontAlgn="base">
              <a:lnSpc>
                <a:spcPts val="2400"/>
              </a:lnSpc>
              <a:spcAft>
                <a:spcPts val="800"/>
              </a:spcAft>
            </a:pPr>
            <a:endParaRPr lang="pt-B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BB3F9AE-4D2E-4210-A2B7-BC76AFB4629E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CC3DA3B-9E8E-4CE4-A744-463940927F61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43E9750B-AF33-475D-BDF2-2F3B8C5DD611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riângulo">
              <a:extLst>
                <a:ext uri="{FF2B5EF4-FFF2-40B4-BE49-F238E27FC236}">
                  <a16:creationId xmlns:a16="http://schemas.microsoft.com/office/drawing/2014/main" id="{D51AFF30-21AE-4972-8911-E723005DBF65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379A719E-BCB7-4AA4-AD00-5A31D86E9C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2B554444-76B7-42D1-A574-1A2AD0F381A1}"/>
              </a:ext>
            </a:extLst>
          </p:cNvPr>
          <p:cNvSpPr/>
          <p:nvPr/>
        </p:nvSpPr>
        <p:spPr>
          <a:xfrm>
            <a:off x="4113287" y="6549226"/>
            <a:ext cx="7574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Fonte: https://www.insead.edu/news/2016-insead-and-500-startups-report</a:t>
            </a:r>
            <a:endParaRPr lang="pt-BR" dirty="0"/>
          </a:p>
        </p:txBody>
      </p:sp>
      <p:pic>
        <p:nvPicPr>
          <p:cNvPr id="5122" name="Picture 2" descr="Imagem relacionada">
            <a:extLst>
              <a:ext uri="{FF2B5EF4-FFF2-40B4-BE49-F238E27FC236}">
                <a16:creationId xmlns:a16="http://schemas.microsoft.com/office/drawing/2014/main" id="{F4278236-8570-4A32-A4D4-DFCBEB714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3" y="873045"/>
            <a:ext cx="9973267" cy="38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43BD0A3-5795-46D4-8FA4-02E7876E72B6}"/>
              </a:ext>
            </a:extLst>
          </p:cNvPr>
          <p:cNvSpPr txBox="1"/>
          <p:nvPr/>
        </p:nvSpPr>
        <p:spPr>
          <a:xfrm>
            <a:off x="2201333" y="176592"/>
            <a:ext cx="5489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Conexão Grande Empresa e Startups</a:t>
            </a:r>
          </a:p>
        </p:txBody>
      </p:sp>
    </p:spTree>
    <p:extLst>
      <p:ext uri="{BB962C8B-B14F-4D97-AF65-F5344CB8AC3E}">
        <p14:creationId xmlns:p14="http://schemas.microsoft.com/office/powerpoint/2010/main" val="175128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6A087EB-5AD6-47C4-8D0C-DA5BC156ADFB}"/>
              </a:ext>
            </a:extLst>
          </p:cNvPr>
          <p:cNvSpPr txBox="1"/>
          <p:nvPr/>
        </p:nvSpPr>
        <p:spPr>
          <a:xfrm>
            <a:off x="3699364" y="180429"/>
            <a:ext cx="4008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Desafios Contemporâneos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6A05C54-0246-4AA4-8654-8CB70E228B31}"/>
              </a:ext>
            </a:extLst>
          </p:cNvPr>
          <p:cNvGrpSpPr/>
          <p:nvPr/>
        </p:nvGrpSpPr>
        <p:grpSpPr>
          <a:xfrm>
            <a:off x="4593252" y="2139952"/>
            <a:ext cx="2641753" cy="3919448"/>
            <a:chOff x="101307" y="2443607"/>
            <a:chExt cx="2641753" cy="3919448"/>
          </a:xfrm>
        </p:grpSpPr>
        <p:pic>
          <p:nvPicPr>
            <p:cNvPr id="5" name="Picture 2" descr="http://t1.gstatic.com/images?q=tbn:ANd9GcTqHEPaOQv5RhQCXIjMd88SQyZQ30ndeGQ8M41GHO39Tg_TEZRr4g">
              <a:extLst>
                <a:ext uri="{FF2B5EF4-FFF2-40B4-BE49-F238E27FC236}">
                  <a16:creationId xmlns:a16="http://schemas.microsoft.com/office/drawing/2014/main" id="{5886F5E6-D65F-4FBB-8E0C-7F9CC4BD7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2380" y="3029184"/>
              <a:ext cx="2450680" cy="2851271"/>
            </a:xfrm>
            <a:prstGeom prst="rect">
              <a:avLst/>
            </a:prstGeom>
            <a:gradFill flip="none" rotWithShape="1">
              <a:gsLst>
                <a:gs pos="0">
                  <a:srgbClr val="E0BCAE">
                    <a:tint val="66000"/>
                    <a:satMod val="160000"/>
                  </a:srgbClr>
                </a:gs>
                <a:gs pos="50000">
                  <a:srgbClr val="E0BCAE">
                    <a:tint val="44500"/>
                    <a:satMod val="160000"/>
                  </a:srgbClr>
                </a:gs>
                <a:gs pos="100000">
                  <a:srgbClr val="E0BCA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F2E48C6D-3727-4419-B286-CBBFEC5168AB}"/>
                </a:ext>
              </a:extLst>
            </p:cNvPr>
            <p:cNvSpPr txBox="1"/>
            <p:nvPr/>
          </p:nvSpPr>
          <p:spPr>
            <a:xfrm>
              <a:off x="404883" y="2443607"/>
              <a:ext cx="2225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/>
                <a:t>Futuro do Trabalho 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CC0D6F5-7447-47DA-8FB6-B3DBF0ECFC8C}"/>
                </a:ext>
              </a:extLst>
            </p:cNvPr>
            <p:cNvSpPr txBox="1"/>
            <p:nvPr/>
          </p:nvSpPr>
          <p:spPr>
            <a:xfrm>
              <a:off x="101307" y="5993723"/>
              <a:ext cx="2614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O pensador do século XXI</a:t>
              </a: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24F645E6-C374-4FFA-8EC2-4F787E630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2340007"/>
            <a:ext cx="4819650" cy="229552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EF98A6C-0855-46DA-84B7-BEC45DBA41C0}"/>
              </a:ext>
            </a:extLst>
          </p:cNvPr>
          <p:cNvGrpSpPr/>
          <p:nvPr/>
        </p:nvGrpSpPr>
        <p:grpSpPr>
          <a:xfrm>
            <a:off x="464193" y="1706653"/>
            <a:ext cx="3722995" cy="3733022"/>
            <a:chOff x="3459184" y="1248066"/>
            <a:chExt cx="3722995" cy="3733022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92C8CF9-5B65-4891-AE11-607E65A0C8A4}"/>
                </a:ext>
              </a:extLst>
            </p:cNvPr>
            <p:cNvSpPr txBox="1"/>
            <p:nvPr/>
          </p:nvSpPr>
          <p:spPr>
            <a:xfrm>
              <a:off x="4370204" y="1248066"/>
              <a:ext cx="2115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/>
                <a:t>Grandes Empresas</a:t>
              </a: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7C1E805-C054-4FA6-B318-0D22246C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9184" y="1788185"/>
              <a:ext cx="3722995" cy="2481997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98ED57A9-C40F-49D6-B86D-B2BD2617788C}"/>
                </a:ext>
              </a:extLst>
            </p:cNvPr>
            <p:cNvSpPr txBox="1"/>
            <p:nvPr/>
          </p:nvSpPr>
          <p:spPr>
            <a:xfrm>
              <a:off x="4637714" y="4611756"/>
              <a:ext cx="1384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Indústria 4.0</a:t>
              </a:r>
            </a:p>
          </p:txBody>
        </p:sp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82F80A71-5B4C-47E6-9298-F2CC88C798F5}"/>
              </a:ext>
            </a:extLst>
          </p:cNvPr>
          <p:cNvSpPr/>
          <p:nvPr/>
        </p:nvSpPr>
        <p:spPr>
          <a:xfrm>
            <a:off x="10326560" y="4701011"/>
            <a:ext cx="1610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494949"/>
                </a:solidFill>
              </a:rPr>
              <a:t>Eric von </a:t>
            </a:r>
            <a:r>
              <a:rPr lang="pt-BR" dirty="0" err="1">
                <a:solidFill>
                  <a:srgbClr val="494949"/>
                </a:solidFill>
              </a:rPr>
              <a:t>Hippel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9AE556B-6E7F-47FB-934E-435C228637DF}"/>
              </a:ext>
            </a:extLst>
          </p:cNvPr>
          <p:cNvSpPr txBox="1"/>
          <p:nvPr/>
        </p:nvSpPr>
        <p:spPr>
          <a:xfrm>
            <a:off x="8907151" y="5505402"/>
            <a:ext cx="2308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Inovação pelo Usuário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8147633-C476-4A59-9216-FE83150D74E6}"/>
              </a:ext>
            </a:extLst>
          </p:cNvPr>
          <p:cNvSpPr txBox="1"/>
          <p:nvPr/>
        </p:nvSpPr>
        <p:spPr>
          <a:xfrm>
            <a:off x="8701145" y="1573519"/>
            <a:ext cx="2077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Lócus da Inovação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01C03AD-8664-4AFC-B313-51A229965746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FEE55D33-4ADD-49B6-BE97-A92487855855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ângulo">
              <a:extLst>
                <a:ext uri="{FF2B5EF4-FFF2-40B4-BE49-F238E27FC236}">
                  <a16:creationId xmlns:a16="http://schemas.microsoft.com/office/drawing/2014/main" id="{62D8C0F7-1D42-4A26-9D3D-A2DAA1E6843D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hand Regular" panose="02000000000000000000" pitchFamily="2" charset="77"/>
                <a:ea typeface="+mn-ea"/>
                <a:cs typeface="+mn-cs"/>
              </a:endParaRPr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C4600D25-188B-4590-A24C-6C2DCEA11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1750" y="315384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7526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o pensador">
            <a:extLst>
              <a:ext uri="{FF2B5EF4-FFF2-40B4-BE49-F238E27FC236}">
                <a16:creationId xmlns:a16="http://schemas.microsoft.com/office/drawing/2014/main" id="{B0890CCD-500D-4818-9F34-7CDE5604F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94" y="955749"/>
            <a:ext cx="7320998" cy="56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DC0D7A46-05E6-4F61-BF97-93E28E67556A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71DD5B19-5CB0-40ED-A51A-8BC854EC1C32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riângulo">
              <a:extLst>
                <a:ext uri="{FF2B5EF4-FFF2-40B4-BE49-F238E27FC236}">
                  <a16:creationId xmlns:a16="http://schemas.microsoft.com/office/drawing/2014/main" id="{05319354-780A-457A-83E9-8A6BBB6BDEEC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FFAC12F-AD97-45B6-8A55-F7FD79032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D468E3-22D6-4125-A745-5222AE275F0B}"/>
              </a:ext>
            </a:extLst>
          </p:cNvPr>
          <p:cNvSpPr txBox="1"/>
          <p:nvPr/>
        </p:nvSpPr>
        <p:spPr>
          <a:xfrm>
            <a:off x="4121425" y="177310"/>
            <a:ext cx="2960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Futuro do Trabalho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E69F10A-5010-4850-B1D2-7E71CF51AFD3}"/>
              </a:ext>
            </a:extLst>
          </p:cNvPr>
          <p:cNvSpPr/>
          <p:nvPr/>
        </p:nvSpPr>
        <p:spPr>
          <a:xfrm>
            <a:off x="63164" y="6021288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111111"/>
                </a:solidFill>
                <a:latin typeface="Roboto"/>
              </a:rPr>
              <a:t>“O Pensador” de Rodin </a:t>
            </a:r>
            <a:endParaRPr lang="pt-BR" b="0" i="0" dirty="0">
              <a:solidFill>
                <a:srgbClr val="111111"/>
              </a:solidFill>
              <a:effectLst/>
              <a:latin typeface="Roboto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7EB315-3CE2-4473-B01E-F73E8DBC3A52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838952D-20E2-4661-9210-7C7CD68DDC45}"/>
              </a:ext>
            </a:extLst>
          </p:cNvPr>
          <p:cNvSpPr txBox="1"/>
          <p:nvPr/>
        </p:nvSpPr>
        <p:spPr>
          <a:xfrm>
            <a:off x="306991" y="5108850"/>
            <a:ext cx="187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Capital Intelectual</a:t>
            </a:r>
          </a:p>
        </p:txBody>
      </p:sp>
    </p:spTree>
    <p:extLst>
      <p:ext uri="{BB962C8B-B14F-4D97-AF65-F5344CB8AC3E}">
        <p14:creationId xmlns:p14="http://schemas.microsoft.com/office/powerpoint/2010/main" val="1821922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62" y="934574"/>
            <a:ext cx="9123560" cy="547413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792073" y="202718"/>
            <a:ext cx="6468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As máquinas vão tomar conta do trabalho?</a:t>
            </a:r>
          </a:p>
        </p:txBody>
      </p:sp>
      <p:sp>
        <p:nvSpPr>
          <p:cNvPr id="4" name="Retângulo 3"/>
          <p:cNvSpPr/>
          <p:nvPr/>
        </p:nvSpPr>
        <p:spPr>
          <a:xfrm>
            <a:off x="8201203" y="6408710"/>
            <a:ext cx="2502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Photograph: </a:t>
            </a:r>
            <a:r>
              <a:rPr lang="en-US" sz="1400" i="1" dirty="0" err="1"/>
              <a:t>Blutgruppe</a:t>
            </a:r>
            <a:r>
              <a:rPr lang="en-US" sz="1400" i="1" dirty="0"/>
              <a:t>/Corbis </a:t>
            </a:r>
            <a:endParaRPr lang="pt-BR" sz="1400" i="1" dirty="0"/>
          </a:p>
        </p:txBody>
      </p:sp>
      <p:sp>
        <p:nvSpPr>
          <p:cNvPr id="8" name="Retângulo 7"/>
          <p:cNvSpPr/>
          <p:nvPr/>
        </p:nvSpPr>
        <p:spPr>
          <a:xfrm>
            <a:off x="-31424" y="4104525"/>
            <a:ext cx="1872208" cy="13113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28% do planeta trabalha na cadeia produtiva da energia.</a:t>
            </a:r>
          </a:p>
        </p:txBody>
      </p:sp>
      <p:sp>
        <p:nvSpPr>
          <p:cNvPr id="9" name="Retângulo 8"/>
          <p:cNvSpPr/>
          <p:nvPr/>
        </p:nvSpPr>
        <p:spPr>
          <a:xfrm>
            <a:off x="-11743" y="2104044"/>
            <a:ext cx="186626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 Energias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Tintas e vidros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21672ED-F21C-4954-9905-9855BB9963AC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750097FB-949F-4EFF-99E9-C4C3676AAD1B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riângulo">
              <a:extLst>
                <a:ext uri="{FF2B5EF4-FFF2-40B4-BE49-F238E27FC236}">
                  <a16:creationId xmlns:a16="http://schemas.microsoft.com/office/drawing/2014/main" id="{1A29F5D5-6871-403F-B33A-871EDF71454C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DD26587D-73AE-486B-917A-F80ADB6D6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0688" y="374223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239397-7F8C-4D6A-A4D9-754A23A73F57}"/>
              </a:ext>
            </a:extLst>
          </p:cNvPr>
          <p:cNvSpPr txBox="1"/>
          <p:nvPr/>
        </p:nvSpPr>
        <p:spPr>
          <a:xfrm>
            <a:off x="6392929" y="1223747"/>
            <a:ext cx="4075155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Redução da mão de obra no campo</a:t>
            </a:r>
          </a:p>
          <a:p>
            <a:r>
              <a:rPr lang="pt-BR" dirty="0"/>
              <a:t>10x em 11 anos. 1,5 M – 15M de 2006-17</a:t>
            </a:r>
          </a:p>
          <a:p>
            <a:r>
              <a:rPr lang="pt-BR" dirty="0"/>
              <a:t>Grandes propr. &gt; mil Hectares – 47,5%</a:t>
            </a:r>
          </a:p>
          <a:p>
            <a:r>
              <a:rPr lang="pt-BR" dirty="0"/>
              <a:t>Médias 100 – 1000 Hectares – 32%</a:t>
            </a:r>
          </a:p>
          <a:p>
            <a:r>
              <a:rPr lang="pt-BR" dirty="0"/>
              <a:t>Mulheres a frente de 34,8% dos negócios</a:t>
            </a:r>
          </a:p>
          <a:p>
            <a:r>
              <a:rPr lang="pt-BR" dirty="0"/>
              <a:t>Censo Agropecuário 26/07/18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CD962C3-044A-47B8-9BD5-6915BA25BD98}"/>
              </a:ext>
            </a:extLst>
          </p:cNvPr>
          <p:cNvSpPr txBox="1"/>
          <p:nvPr/>
        </p:nvSpPr>
        <p:spPr>
          <a:xfrm>
            <a:off x="414461" y="1641267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Cidades</a:t>
            </a:r>
          </a:p>
        </p:txBody>
      </p:sp>
    </p:spTree>
    <p:extLst>
      <p:ext uri="{BB962C8B-B14F-4D97-AF65-F5344CB8AC3E}">
        <p14:creationId xmlns:p14="http://schemas.microsoft.com/office/powerpoint/2010/main" val="356559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198419" y="4770636"/>
            <a:ext cx="4067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hlinkClick r:id="rId2"/>
              </a:rPr>
              <a:t>http://www.experienceinfosys.com/humanpotential</a:t>
            </a:r>
            <a:endParaRPr lang="pt-BR" sz="1400" dirty="0"/>
          </a:p>
        </p:txBody>
      </p:sp>
      <p:sp>
        <p:nvSpPr>
          <p:cNvPr id="6" name="Retângulo 5"/>
          <p:cNvSpPr/>
          <p:nvPr/>
        </p:nvSpPr>
        <p:spPr>
          <a:xfrm>
            <a:off x="1630977" y="1564144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Ampliando o Potencial Humano: Educação e Habilidades para a Quarta Revolução Industrial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1866266" y="836712"/>
            <a:ext cx="8366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3389066" y="164142"/>
            <a:ext cx="4379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Insights para a nova geração </a:t>
            </a:r>
            <a:endParaRPr lang="pt-B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592" y="5075895"/>
            <a:ext cx="5495654" cy="126903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592" y="6322574"/>
            <a:ext cx="5495655" cy="409988"/>
          </a:xfrm>
          <a:prstGeom prst="rect">
            <a:avLst/>
          </a:prstGeom>
        </p:spPr>
      </p:pic>
      <p:pic>
        <p:nvPicPr>
          <p:cNvPr id="11" name="Imagem 3">
            <a:extLst>
              <a:ext uri="{FF2B5EF4-FFF2-40B4-BE49-F238E27FC236}">
                <a16:creationId xmlns:a16="http://schemas.microsoft.com/office/drawing/2014/main" id="{BB316D55-969F-4DAA-866F-404EAFF8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37" y="3611184"/>
            <a:ext cx="4161571" cy="312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esultado de imagem para waves of innovation">
            <a:extLst>
              <a:ext uri="{FF2B5EF4-FFF2-40B4-BE49-F238E27FC236}">
                <a16:creationId xmlns:a16="http://schemas.microsoft.com/office/drawing/2014/main" id="{1CAA4808-1D62-4D21-B849-EBDB79EB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64" y="879379"/>
            <a:ext cx="3673806" cy="25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734" y="1018897"/>
            <a:ext cx="7778044" cy="378930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7431915" y="1051077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Davos, Switzerland – January 18, 2016</a:t>
            </a:r>
            <a:endParaRPr lang="pt-BR" dirty="0"/>
          </a:p>
        </p:txBody>
      </p:sp>
      <p:sp>
        <p:nvSpPr>
          <p:cNvPr id="12" name="Triângulo">
            <a:extLst>
              <a:ext uri="{FF2B5EF4-FFF2-40B4-BE49-F238E27FC236}">
                <a16:creationId xmlns:a16="http://schemas.microsoft.com/office/drawing/2014/main" id="{9FF8E631-A370-4330-AF12-C8EABCF9CEAF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pic>
        <p:nvPicPr>
          <p:cNvPr id="13" name="Imagem 8">
            <a:extLst>
              <a:ext uri="{FF2B5EF4-FFF2-40B4-BE49-F238E27FC236}">
                <a16:creationId xmlns:a16="http://schemas.microsoft.com/office/drawing/2014/main" id="{2B76BB66-5437-45DD-8E1E-BCB2ECC2E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685" y="352985"/>
            <a:ext cx="2143405" cy="3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3BF851-2890-42B2-9B93-1894D92BBC06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2940801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39473" y="1153222"/>
            <a:ext cx="1172915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600" dirty="0">
                <a:cs typeface="Arial" panose="020B0604020202020204" pitchFamily="34" charset="0"/>
              </a:rPr>
              <a:t>A tecnologia criou mais empregos do que destruiu, diz Estudo da </a:t>
            </a:r>
            <a:r>
              <a:rPr lang="pt-BR" sz="2600" dirty="0">
                <a:cs typeface="Arial" panose="020B0604020202020204" pitchFamily="34" charset="0"/>
              </a:rPr>
              <a:t>Deloitte </a:t>
            </a:r>
            <a:r>
              <a:rPr lang="pt-PT" sz="2600" dirty="0">
                <a:cs typeface="Arial" panose="020B0604020202020204" pitchFamily="34" charset="0"/>
              </a:rPr>
              <a:t>com 140 anos de dados de resultados do censo na Inglaterra e no País de Gales desde 1871. </a:t>
            </a:r>
          </a:p>
          <a:p>
            <a:endParaRPr lang="pt-PT" sz="2600" dirty="0">
              <a:cs typeface="Arial" panose="020B0604020202020204" pitchFamily="34" charset="0"/>
            </a:endParaRPr>
          </a:p>
          <a:p>
            <a:r>
              <a:rPr lang="pt-PT" sz="2600" dirty="0">
                <a:cs typeface="Arial" panose="020B0604020202020204" pitchFamily="34" charset="0"/>
              </a:rPr>
              <a:t>Ele mostra que a ascensão das máquinas tem sido um criador de emprego ao invés de fazer os seres humanos que trabalham obsoleto (</a:t>
            </a:r>
            <a:r>
              <a:rPr lang="pt-BR" sz="2600" dirty="0">
                <a:cs typeface="Arial" panose="020B0604020202020204" pitchFamily="34" charset="0"/>
              </a:rPr>
              <a:t>ALLEN, 2015).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647567" y="6555596"/>
            <a:ext cx="87129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http://www.theguardian.com/business/2015/aug/17/technology-created-more-jobs-than-destroyed-140-years-data-census</a:t>
            </a:r>
          </a:p>
        </p:txBody>
      </p:sp>
      <p:pic>
        <p:nvPicPr>
          <p:cNvPr id="7" name="Picture 2" descr="startup-weekend-são-paulo-2013-300x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78" y="3573274"/>
            <a:ext cx="4250714" cy="28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m para pessoas juntas cria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3571561"/>
            <a:ext cx="4464589" cy="287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739575" y="184626"/>
            <a:ext cx="375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Um novo estudo explica 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1866266" y="836712"/>
            <a:ext cx="8366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riângulo">
            <a:extLst>
              <a:ext uri="{FF2B5EF4-FFF2-40B4-BE49-F238E27FC236}">
                <a16:creationId xmlns:a16="http://schemas.microsoft.com/office/drawing/2014/main" id="{C89208AE-018E-430D-AE93-989965863926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pic>
        <p:nvPicPr>
          <p:cNvPr id="10" name="Imagem 8">
            <a:extLst>
              <a:ext uri="{FF2B5EF4-FFF2-40B4-BE49-F238E27FC236}">
                <a16:creationId xmlns:a16="http://schemas.microsoft.com/office/drawing/2014/main" id="{A97381EB-A901-44C4-A36A-ACD7F386D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685" y="352985"/>
            <a:ext cx="2143405" cy="3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564C72-0AAC-494C-960A-278BD4BA9E0E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2523773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946" y="858308"/>
            <a:ext cx="5609289" cy="339116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75701" y="4487094"/>
            <a:ext cx="11909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“Profissões Assistenciais” seriam as relacionados a profissões de educação, saúde, e de cuidados assistenciais e as novas “Profissões de projetos e gestão” de automação industrial e outras automações como </a:t>
            </a:r>
            <a:r>
              <a:rPr lang="pt-BR" sz="24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IoT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Saúde, Financeira etc.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1813662" y="741817"/>
            <a:ext cx="8366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3225946" y="1052736"/>
            <a:ext cx="3230095" cy="30243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5701" y="5825048"/>
            <a:ext cx="11909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cs typeface="Arial" panose="020B0604020202020204" pitchFamily="34" charset="0"/>
              </a:rPr>
              <a:t>A revolução industrial não foi “só” uma mudança econômica, mas uma transformação social radical,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que levou dezenas de anos para se estabelecer</a:t>
            </a:r>
            <a:r>
              <a:rPr lang="pt-BR" sz="2400" dirty="0">
                <a:cs typeface="Arial" panose="020B0604020202020204" pitchFamily="34" charset="0"/>
              </a:rPr>
              <a:t>.</a:t>
            </a:r>
            <a:r>
              <a:rPr lang="pt-BR" sz="2000" dirty="0">
                <a:cs typeface="Arial" panose="020B0604020202020204" pitchFamily="34" charset="0"/>
              </a:rPr>
              <a:t> </a:t>
            </a:r>
            <a:r>
              <a:rPr lang="pt-BR" sz="1100" u="sng" dirty="0">
                <a:cs typeface="Arial" panose="020B0604020202020204" pitchFamily="34" charset="0"/>
                <a:hlinkClick r:id="rId3"/>
              </a:rPr>
              <a:t>http://boletim.de/silvio/de-onde-vira-o-trabalho-do-futuro/#sthash.8O6wOmRt.dpuf</a:t>
            </a:r>
            <a:r>
              <a:rPr lang="pt-BR" sz="1100" dirty="0">
                <a:cs typeface="Arial" panose="020B0604020202020204" pitchFamily="34" charset="0"/>
              </a:rPr>
              <a:t> </a:t>
            </a:r>
            <a:endParaRPr lang="pt-BR" sz="1200" dirty="0"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77335" y="1952736"/>
            <a:ext cx="1813661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2000" b="1" dirty="0"/>
              <a:t>Profissões Assistenciais, representavam 1,1% em 1981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9052305" y="2119640"/>
            <a:ext cx="3042507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2000" b="1" dirty="0"/>
              <a:t>Profissões Assistenciais, representavam 12,2% em 2011, aumento de 11 vezes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045936" y="130077"/>
            <a:ext cx="3205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Novos trabalhadores</a:t>
            </a:r>
          </a:p>
        </p:txBody>
      </p:sp>
      <p:sp>
        <p:nvSpPr>
          <p:cNvPr id="13" name="Triângulo">
            <a:extLst>
              <a:ext uri="{FF2B5EF4-FFF2-40B4-BE49-F238E27FC236}">
                <a16:creationId xmlns:a16="http://schemas.microsoft.com/office/drawing/2014/main" id="{FD53DEBD-AE31-4E63-89BD-DECEEFAA02D0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pic>
        <p:nvPicPr>
          <p:cNvPr id="14" name="Imagem 8">
            <a:extLst>
              <a:ext uri="{FF2B5EF4-FFF2-40B4-BE49-F238E27FC236}">
                <a16:creationId xmlns:a16="http://schemas.microsoft.com/office/drawing/2014/main" id="{E171898C-D194-42FC-822F-48BB405C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685" y="352985"/>
            <a:ext cx="2143405" cy="3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07DE133-2968-46B1-B2DA-16E8A2CE9875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1501430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C8418362-191C-4262-A24D-D95F70BCF827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A26CB62B-B7AD-4B0D-8809-B450115CF1CF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riângulo">
              <a:extLst>
                <a:ext uri="{FF2B5EF4-FFF2-40B4-BE49-F238E27FC236}">
                  <a16:creationId xmlns:a16="http://schemas.microsoft.com/office/drawing/2014/main" id="{962B82FF-BD29-4F48-9381-D9D12BBE89E2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7A237912-DBC5-406E-89FC-A9586C983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5ABFA701-3D17-46C7-A563-7DBA89576572}"/>
              </a:ext>
            </a:extLst>
          </p:cNvPr>
          <p:cNvSpPr/>
          <p:nvPr/>
        </p:nvSpPr>
        <p:spPr>
          <a:xfrm>
            <a:off x="383822" y="1237909"/>
            <a:ext cx="6096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País enfrenta falta de mão de obra qualificada, e empresas contratam ‘headhunters’ para preencher vagas.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E699054-F0D9-4CB4-B6D6-6F97252DFDB8}"/>
              </a:ext>
            </a:extLst>
          </p:cNvPr>
          <p:cNvSpPr/>
          <p:nvPr/>
        </p:nvSpPr>
        <p:spPr>
          <a:xfrm>
            <a:off x="304800" y="60212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solidFill>
                  <a:srgbClr val="003399"/>
                </a:solidFill>
                <a:latin typeface="&amp;quot"/>
                <a:hlinkClick r:id="rId3"/>
              </a:rPr>
              <a:t>https://oglobo.globo.com/economia/saiba-quais-profissionais-alemanha-esta-buscando-no-exterior-22887480#ixzz5Ltdttm5t</a:t>
            </a:r>
            <a:r>
              <a:rPr lang="pt-BR" dirty="0">
                <a:solidFill>
                  <a:srgbClr val="000000"/>
                </a:solidFill>
                <a:latin typeface="&amp;quot"/>
              </a:rPr>
              <a:t> 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D2BE582-10FC-402A-9F7F-BF59718F3BE2}"/>
              </a:ext>
            </a:extLst>
          </p:cNvPr>
          <p:cNvSpPr/>
          <p:nvPr/>
        </p:nvSpPr>
        <p:spPr>
          <a:xfrm>
            <a:off x="5652399" y="2269136"/>
            <a:ext cx="6096000" cy="1754326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Estudo do Instituto de Pesquisa de Mercado de Trabalho alemão revela que há atualmente no país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1,1 milhão de empregos que não foram ocupados por falta de profissionais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 essa escassez de quadros já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gera perdas de € 7,6 bilhões por ano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segundo a Confederação Alemã das Câmaras de Indústria e Comércio (DIHK, na sigla em alemão).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B23B01C-23D8-4A89-802C-78F2CE8CF856}"/>
              </a:ext>
            </a:extLst>
          </p:cNvPr>
          <p:cNvSpPr/>
          <p:nvPr/>
        </p:nvSpPr>
        <p:spPr>
          <a:xfrm>
            <a:off x="383822" y="44197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projeto de lei, que já está no parlamento, vai abrir o mercado de trabalho para todos os níveis. Entre os profissionais mais requisitados estão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engenheiros, técnicos em informática, médicos, enfermeiras e cuidadores de idosos.</a:t>
            </a:r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7BAFCA6-04BD-4252-AFC1-E93EDCD7D3B1}"/>
              </a:ext>
            </a:extLst>
          </p:cNvPr>
          <p:cNvSpPr/>
          <p:nvPr/>
        </p:nvSpPr>
        <p:spPr>
          <a:xfrm>
            <a:off x="7179733" y="4465929"/>
            <a:ext cx="4921956" cy="230832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Atualmente com 82 milhões de habitantes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Alemanha terá, segundo previsões,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apenas 60 milhões em 2050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Só com uma forte imigração, a queda será menor e o total da população ficaria em 73 milhões.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Até o ano de 2030, faltarão três milhões de especialistas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Em certas profissões, faltam 49 mil especialistas, como no caso de ajudantes de enfermagem e cuidadores de idosos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C5BB208-7C78-468F-92F1-C15B82A0C081}"/>
              </a:ext>
            </a:extLst>
          </p:cNvPr>
          <p:cNvSpPr/>
          <p:nvPr/>
        </p:nvSpPr>
        <p:spPr>
          <a:xfrm>
            <a:off x="564445" y="2654079"/>
            <a:ext cx="3996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Na Baviera atualmente são 260 mil vagas abertas e, até 2030, serão 542 mil. A falta de pessoal é ainda mais crítica no setor de saúde.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8D6E96D-36B2-4124-AE3B-E6FCCD0623C2}"/>
              </a:ext>
            </a:extLst>
          </p:cNvPr>
          <p:cNvSpPr/>
          <p:nvPr/>
        </p:nvSpPr>
        <p:spPr>
          <a:xfrm>
            <a:off x="7021951" y="1350801"/>
            <a:ext cx="315701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222222"/>
                </a:solidFill>
              </a:rPr>
              <a:t>SALÁRIO DE € 68 MIL POR ANO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1FA03DB-65E1-4D40-8534-E87EC2DB7A87}"/>
              </a:ext>
            </a:extLst>
          </p:cNvPr>
          <p:cNvSpPr txBox="1"/>
          <p:nvPr/>
        </p:nvSpPr>
        <p:spPr>
          <a:xfrm>
            <a:off x="3774466" y="205571"/>
            <a:ext cx="2705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Rearranjo Global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E002436-54AC-4855-9EAD-A51D3CCEEB7E}"/>
              </a:ext>
            </a:extLst>
          </p:cNvPr>
          <p:cNvSpPr txBox="1"/>
          <p:nvPr/>
        </p:nvSpPr>
        <p:spPr>
          <a:xfrm>
            <a:off x="1336067" y="1964754"/>
            <a:ext cx="305531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Não é o Brasil, é a ALEMANHA </a:t>
            </a:r>
          </a:p>
        </p:txBody>
      </p:sp>
    </p:spTree>
    <p:extLst>
      <p:ext uri="{BB962C8B-B14F-4D97-AF65-F5344CB8AC3E}">
        <p14:creationId xmlns:p14="http://schemas.microsoft.com/office/powerpoint/2010/main" val="28062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6273225"/>
            <a:ext cx="583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cs typeface="Arial" pitchFamily="34" charset="0"/>
              </a:rPr>
              <a:t>Fonte: Os centros urbanos: a maior invenção da humanidade- Edward L. Glaeser – Campus 2011</a:t>
            </a:r>
          </a:p>
        </p:txBody>
      </p:sp>
      <p:sp>
        <p:nvSpPr>
          <p:cNvPr id="4" name="Retângulo 3"/>
          <p:cNvSpPr/>
          <p:nvPr/>
        </p:nvSpPr>
        <p:spPr>
          <a:xfrm>
            <a:off x="3186669" y="287265"/>
            <a:ext cx="366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O capital intelectual (CI)</a:t>
            </a:r>
            <a:endParaRPr lang="pt-B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Public\Pictures\Capas Livros\Livr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286" y="109038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622458" y="3303034"/>
            <a:ext cx="6353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cs typeface="Arial" pitchFamily="34" charset="0"/>
              </a:rPr>
              <a:t>As regiões que entre 1970 e 2000 tinham </a:t>
            </a:r>
            <a:r>
              <a:rPr lang="pt-BR" sz="2800" b="1" dirty="0">
                <a:cs typeface="Arial" pitchFamily="34" charset="0"/>
              </a:rPr>
              <a:t>mais de 10% de PPAS cresceram 72% </a:t>
            </a:r>
            <a:r>
              <a:rPr lang="pt-BR" sz="2800" dirty="0">
                <a:cs typeface="Arial" pitchFamily="34" charset="0"/>
              </a:rPr>
              <a:t>e aquelas que tinham </a:t>
            </a:r>
            <a:r>
              <a:rPr lang="pt-BR" sz="2800" b="1" dirty="0">
                <a:cs typeface="Arial" pitchFamily="34" charset="0"/>
              </a:rPr>
              <a:t>menos de 5% de PPAS, cresceram 37%</a:t>
            </a:r>
            <a:r>
              <a:rPr lang="pt-BR" sz="2800" dirty="0">
                <a:cs typeface="Arial" pitchFamily="34" charset="0"/>
              </a:rPr>
              <a:t>.    </a:t>
            </a:r>
          </a:p>
        </p:txBody>
      </p:sp>
      <p:cxnSp>
        <p:nvCxnSpPr>
          <p:cNvPr id="13" name="Conector reto 12"/>
          <p:cNvCxnSpPr/>
          <p:nvPr/>
        </p:nvCxnSpPr>
        <p:spPr>
          <a:xfrm>
            <a:off x="1866266" y="936401"/>
            <a:ext cx="8366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85889" y="1090387"/>
            <a:ext cx="9148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cs typeface="Arial" pitchFamily="34" charset="0"/>
              </a:rPr>
              <a:t>Um aumento de </a:t>
            </a:r>
            <a:r>
              <a:rPr lang="pt-BR" sz="2800" b="1" dirty="0">
                <a:cs typeface="Arial" pitchFamily="34" charset="0"/>
              </a:rPr>
              <a:t>10% no percentual da população</a:t>
            </a:r>
            <a:r>
              <a:rPr lang="pt-BR" sz="2800" dirty="0">
                <a:cs typeface="Arial" pitchFamily="34" charset="0"/>
              </a:rPr>
              <a:t> adulta com grau superior (PPAS) de uma região, permitiu um crescimento de renda superior a </a:t>
            </a:r>
            <a:r>
              <a:rPr lang="pt-BR" sz="2800" b="1" dirty="0">
                <a:cs typeface="Arial" pitchFamily="34" charset="0"/>
              </a:rPr>
              <a:t>6% no período de 1980 a 2000 </a:t>
            </a:r>
            <a:r>
              <a:rPr lang="pt-BR" sz="2800" dirty="0">
                <a:cs typeface="Arial" pitchFamily="34" charset="0"/>
              </a:rPr>
              <a:t>e um </a:t>
            </a:r>
            <a:r>
              <a:rPr lang="pt-BR" sz="2800" b="1" dirty="0">
                <a:cs typeface="Arial" pitchFamily="34" charset="0"/>
              </a:rPr>
              <a:t>aumento no PIB metropolitano per capita de 22%.</a:t>
            </a:r>
            <a:endParaRPr lang="pt-BR" sz="2800" dirty="0">
              <a:cs typeface="Arial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B9F9088-2774-4F7D-A55A-840215E3982A}"/>
              </a:ext>
            </a:extLst>
          </p:cNvPr>
          <p:cNvSpPr txBox="1"/>
          <p:nvPr/>
        </p:nvSpPr>
        <p:spPr>
          <a:xfrm>
            <a:off x="6377609" y="5192032"/>
            <a:ext cx="5611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/>
              <a:t>Sobre Detroit e Cleveland</a:t>
            </a:r>
          </a:p>
          <a:p>
            <a:pPr algn="r"/>
            <a:endParaRPr lang="pt-BR" sz="2000" dirty="0"/>
          </a:p>
          <a:p>
            <a:pPr algn="r"/>
            <a:r>
              <a:rPr lang="pt-BR" sz="2000" dirty="0"/>
              <a:t>Quem vai comprar uma casa sem escola e emprego?</a:t>
            </a:r>
          </a:p>
          <a:p>
            <a:pPr algn="r"/>
            <a:r>
              <a:rPr lang="pt-BR" sz="2000" dirty="0"/>
              <a:t>“Que mundo é este” </a:t>
            </a:r>
            <a:r>
              <a:rPr lang="pt-BR" sz="2000" dirty="0" err="1"/>
              <a:t>GloboNews</a:t>
            </a:r>
            <a:endParaRPr lang="pt-BR" sz="2000" dirty="0"/>
          </a:p>
        </p:txBody>
      </p:sp>
      <p:pic>
        <p:nvPicPr>
          <p:cNvPr id="10" name="Picture 2" descr="http://t1.gstatic.com/images?q=tbn:ANd9GcTqHEPaOQv5RhQCXIjMd88SQyZQ30ndeGQ8M41GHO39Tg_TEZRr4g">
            <a:extLst>
              <a:ext uri="{FF2B5EF4-FFF2-40B4-BE49-F238E27FC236}">
                <a16:creationId xmlns:a16="http://schemas.microsoft.com/office/drawing/2014/main" id="{99E01876-E885-4BAE-B7D1-FD7A14BD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89" y="3221965"/>
            <a:ext cx="2450680" cy="2851271"/>
          </a:xfrm>
          <a:prstGeom prst="rect">
            <a:avLst/>
          </a:prstGeom>
          <a:gradFill flip="none" rotWithShape="1">
            <a:gsLst>
              <a:gs pos="0">
                <a:srgbClr val="E0BCAE">
                  <a:tint val="66000"/>
                  <a:satMod val="160000"/>
                </a:srgbClr>
              </a:gs>
              <a:gs pos="50000">
                <a:srgbClr val="E0BCAE">
                  <a:tint val="44500"/>
                  <a:satMod val="160000"/>
                </a:srgbClr>
              </a:gs>
              <a:gs pos="100000">
                <a:srgbClr val="E0BCAE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8497B3-BD40-4E76-9D09-9B2723EE3D39}"/>
              </a:ext>
            </a:extLst>
          </p:cNvPr>
          <p:cNvSpPr txBox="1"/>
          <p:nvPr/>
        </p:nvSpPr>
        <p:spPr>
          <a:xfrm>
            <a:off x="0" y="5906913"/>
            <a:ext cx="2832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 pensador do século XXI</a:t>
            </a:r>
          </a:p>
        </p:txBody>
      </p:sp>
      <p:sp>
        <p:nvSpPr>
          <p:cNvPr id="12" name="Triângulo">
            <a:extLst>
              <a:ext uri="{FF2B5EF4-FFF2-40B4-BE49-F238E27FC236}">
                <a16:creationId xmlns:a16="http://schemas.microsoft.com/office/drawing/2014/main" id="{040AD980-5728-4999-A499-B0AAF217D4F4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pic>
        <p:nvPicPr>
          <p:cNvPr id="14" name="Imagem 8">
            <a:extLst>
              <a:ext uri="{FF2B5EF4-FFF2-40B4-BE49-F238E27FC236}">
                <a16:creationId xmlns:a16="http://schemas.microsoft.com/office/drawing/2014/main" id="{B1CAE8F1-CFC5-463C-97E8-6ECCF9FE0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375" y="295736"/>
            <a:ext cx="2143405" cy="3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FED459E-BCEF-472A-AA1E-D0FC8982281E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4087740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FE3A247-C89E-402A-AA5B-16C4B57C2994}"/>
              </a:ext>
            </a:extLst>
          </p:cNvPr>
          <p:cNvSpPr/>
          <p:nvPr/>
        </p:nvSpPr>
        <p:spPr>
          <a:xfrm>
            <a:off x="6538826" y="1159683"/>
            <a:ext cx="4865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Número de estudantes brasileiros em Portugal cresceu 540% desde 2005.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F027AD2-1EF4-4262-8E3F-79129091B934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9FD78208-E428-4557-91A3-AFF65BC6AE2E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riângulo">
              <a:extLst>
                <a:ext uri="{FF2B5EF4-FFF2-40B4-BE49-F238E27FC236}">
                  <a16:creationId xmlns:a16="http://schemas.microsoft.com/office/drawing/2014/main" id="{89111D10-CE7D-4BA0-831A-B711A0950EA5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2302FC9-9778-4668-B377-75CEB60B2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567C2D67-F24A-4F29-9DCB-3A10F4787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22" y="2245611"/>
            <a:ext cx="5565422" cy="417406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C610C22-1EFF-4C20-AEB8-B07DA6D3BCAF}"/>
              </a:ext>
            </a:extLst>
          </p:cNvPr>
          <p:cNvSpPr txBox="1"/>
          <p:nvPr/>
        </p:nvSpPr>
        <p:spPr>
          <a:xfrm>
            <a:off x="9513513" y="6512898"/>
            <a:ext cx="2100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Jornal </a:t>
            </a:r>
            <a:r>
              <a:rPr lang="pt-BR" sz="1400" dirty="0" err="1"/>
              <a:t>Oglobo</a:t>
            </a:r>
            <a:r>
              <a:rPr lang="pt-BR" sz="1400" dirty="0"/>
              <a:t> 13/07/2018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F453008-EB4C-4D10-8BC9-9E6AC7CA6BFF}"/>
              </a:ext>
            </a:extLst>
          </p:cNvPr>
          <p:cNvSpPr/>
          <p:nvPr/>
        </p:nvSpPr>
        <p:spPr>
          <a:xfrm>
            <a:off x="3079006" y="1052267"/>
            <a:ext cx="289611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666666"/>
                </a:solidFill>
              </a:rPr>
              <a:t>Segundo a CAPES e o CNPQ,  só  em  2015 quase </a:t>
            </a:r>
            <a:r>
              <a:rPr lang="pt-BR" sz="2200" b="1" dirty="0">
                <a:solidFill>
                  <a:srgbClr val="666666"/>
                </a:solidFill>
              </a:rPr>
              <a:t>50 mil cientistas </a:t>
            </a:r>
            <a:r>
              <a:rPr lang="pt-BR" sz="2200" dirty="0">
                <a:solidFill>
                  <a:srgbClr val="666666"/>
                </a:solidFill>
              </a:rPr>
              <a:t>saíram do Brasil para universidades estrangeiras, especialmente de</a:t>
            </a:r>
            <a:endParaRPr lang="pt-BR" sz="22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55E3618-1234-40B5-A8CD-C9DE00F79A3F}"/>
              </a:ext>
            </a:extLst>
          </p:cNvPr>
          <p:cNvSpPr/>
          <p:nvPr/>
        </p:nvSpPr>
        <p:spPr>
          <a:xfrm>
            <a:off x="216058" y="5681901"/>
            <a:ext cx="5872533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351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62% dos brasileiros com idades entre 16 e 24 anos afirmam que trocariam a nação se tivessem condições e 43% com mais de 16 anos, o que significa cerca de 70 milhões de brasileiros. 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390F93B-D594-49F5-80DD-65F151BB30DD}"/>
              </a:ext>
            </a:extLst>
          </p:cNvPr>
          <p:cNvSpPr/>
          <p:nvPr/>
        </p:nvSpPr>
        <p:spPr>
          <a:xfrm>
            <a:off x="1970319" y="6602555"/>
            <a:ext cx="4125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solidFill>
                  <a:srgbClr val="351117"/>
                </a:solidFill>
              </a:rPr>
              <a:t>Pesquisa Datafolha divulgada no dia 17 de junho 2018</a:t>
            </a:r>
            <a:endParaRPr lang="pt-BR" sz="1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5F778D9-B2D2-46F7-881E-406C159AB15F}"/>
              </a:ext>
            </a:extLst>
          </p:cNvPr>
          <p:cNvSpPr txBox="1"/>
          <p:nvPr/>
        </p:nvSpPr>
        <p:spPr>
          <a:xfrm>
            <a:off x="2615879" y="220272"/>
            <a:ext cx="4868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</a:rPr>
              <a:t>Brain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</a:rPr>
              <a:t>Drain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 ou Fuga de Cérebros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6E6A9569-B671-4355-9707-3C3194A10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04" y="983131"/>
            <a:ext cx="2824771" cy="233547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1326A7B-7E58-485F-A360-54E1B3B765F3}"/>
              </a:ext>
            </a:extLst>
          </p:cNvPr>
          <p:cNvSpPr/>
          <p:nvPr/>
        </p:nvSpPr>
        <p:spPr>
          <a:xfrm>
            <a:off x="297597" y="3465022"/>
            <a:ext cx="57094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666666"/>
                </a:solidFill>
              </a:rPr>
              <a:t>setores da Medicina, Engenharia, Cinema e produção gráfica, haja vista que fenômenos de bilheteria  hollywoodiana são frutos de pesquisadores brasileiros, a exemplo do filme </a:t>
            </a:r>
            <a:r>
              <a:rPr lang="pt-BR" sz="2200" i="1" dirty="0">
                <a:solidFill>
                  <a:srgbClr val="666666"/>
                </a:solidFill>
              </a:rPr>
              <a:t>Matrix</a:t>
            </a:r>
            <a:r>
              <a:rPr lang="pt-BR" sz="2200" dirty="0">
                <a:solidFill>
                  <a:srgbClr val="666666"/>
                </a:solidFill>
              </a:rPr>
              <a:t>, considerado uma revolução cinematográfica e o desenho  A Era do Gelo I e II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18008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72672" y="5300307"/>
            <a:ext cx="3021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u="sng" dirty="0">
                <a:solidFill>
                  <a:schemeClr val="tx2">
                    <a:lumMod val="75000"/>
                  </a:schemeClr>
                </a:solidFill>
                <a:uFill>
                  <a:solidFill>
                    <a:schemeClr val="tx2">
                      <a:lumMod val="75000"/>
                    </a:schemeClr>
                  </a:solidFill>
                </a:uFill>
                <a:cs typeface="Arial" panose="020B0604020202020204" pitchFamily="34" charset="0"/>
                <a:hlinkClick r:id="rId2"/>
              </a:rPr>
              <a:t>https://www.ted.com/talks/andrew_mcafee_what_will_future_jobs_look_like?language=pt-br#t-3352</a:t>
            </a:r>
            <a:endParaRPr lang="pt-BR" sz="1200" u="sng" dirty="0">
              <a:solidFill>
                <a:schemeClr val="tx2">
                  <a:lumMod val="75000"/>
                </a:schemeClr>
              </a:solidFill>
              <a:uFill>
                <a:solidFill>
                  <a:schemeClr val="tx2">
                    <a:lumMod val="75000"/>
                  </a:schemeClr>
                </a:solidFill>
              </a:uFill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515531" y="2787056"/>
            <a:ext cx="23880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cs typeface="Arial" panose="020B0604020202020204" pitchFamily="34" charset="0"/>
              </a:rPr>
              <a:t>Palestra do economista Andrew McAfee,</a:t>
            </a:r>
            <a:r>
              <a:rPr lang="en-US" dirty="0">
                <a:solidFill>
                  <a:srgbClr val="545454"/>
                </a:solidFill>
              </a:rPr>
              <a:t> co-director do MIT Initiative on the Digital Economy no TED </a:t>
            </a:r>
            <a:r>
              <a:rPr lang="pt-BR" dirty="0">
                <a:solidFill>
                  <a:srgbClr val="333333"/>
                </a:solidFill>
              </a:rPr>
              <a:t>sobre como podem ser os empregos do futuro, e como educar as próximas gerações para mantê-los.</a:t>
            </a:r>
            <a:r>
              <a:rPr lang="pt-BR" dirty="0">
                <a:solidFill>
                  <a:srgbClr val="444444"/>
                </a:solidFill>
                <a:cs typeface="Arial" panose="020B0604020202020204" pitchFamily="34" charset="0"/>
              </a:rPr>
              <a:t> </a:t>
            </a:r>
            <a:endParaRPr lang="pt-BR" dirty="0"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22" y="2914995"/>
            <a:ext cx="4016908" cy="229275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483577" y="252079"/>
            <a:ext cx="5486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Como serão os empregos no futuro?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08FE9E-02B6-4491-B027-4BD94BF7DE0B}"/>
              </a:ext>
            </a:extLst>
          </p:cNvPr>
          <p:cNvSpPr txBox="1"/>
          <p:nvPr/>
        </p:nvSpPr>
        <p:spPr>
          <a:xfrm>
            <a:off x="327378" y="1862827"/>
            <a:ext cx="11334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cs typeface="Arial" panose="020B0604020202020204" pitchFamily="34" charset="0"/>
              </a:rPr>
              <a:t>As crianças que estão nascendo agora nunca saberão o que é um trabalho.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0D5A168-71EE-4AE0-BA5A-3AE87A0B0D9E}"/>
              </a:ext>
            </a:extLst>
          </p:cNvPr>
          <p:cNvSpPr txBox="1"/>
          <p:nvPr/>
        </p:nvSpPr>
        <p:spPr>
          <a:xfrm>
            <a:off x="7720717" y="2409645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Campus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Paco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Ragageles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5DA2A3F6-9939-4F32-8A2A-873647A0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208622"/>
            <a:ext cx="64198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F00837-957A-46A8-B26A-4C6604313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270" y="3423755"/>
            <a:ext cx="3640204" cy="259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2D7DC48-41D7-4330-BD49-D2D06522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004" y="6270575"/>
            <a:ext cx="6315075" cy="5143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EEE3B9D6-660B-41FC-AAC6-32D9146BBC6D}"/>
              </a:ext>
            </a:extLst>
          </p:cNvPr>
          <p:cNvSpPr txBox="1"/>
          <p:nvPr/>
        </p:nvSpPr>
        <p:spPr>
          <a:xfrm>
            <a:off x="9693225" y="6581002"/>
            <a:ext cx="954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89A5FBA-1EAB-45EF-98DB-FD284FC120C5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AFE6A1C0-F75B-4BCD-AC6C-AD40F505E117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riângulo">
              <a:extLst>
                <a:ext uri="{FF2B5EF4-FFF2-40B4-BE49-F238E27FC236}">
                  <a16:creationId xmlns:a16="http://schemas.microsoft.com/office/drawing/2014/main" id="{591218BB-3D4B-429F-A094-FD64BD6D3406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C53D5F14-564D-47FC-A19A-F1C8BB135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8464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04799" y="1196753"/>
            <a:ext cx="11469511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>
                <a:cs typeface="Arial" pitchFamily="34" charset="0"/>
              </a:rPr>
              <a:t>O empreendedorismo tem 800 anos e vem da palavra “</a:t>
            </a:r>
            <a:r>
              <a:rPr lang="pt-BR" sz="2800" dirty="0" err="1">
                <a:cs typeface="Arial" pitchFamily="34" charset="0"/>
              </a:rPr>
              <a:t>entreprendre</a:t>
            </a:r>
            <a:r>
              <a:rPr lang="pt-BR" sz="2800" dirty="0">
                <a:cs typeface="Arial" pitchFamily="34" charset="0"/>
              </a:rPr>
              <a:t>” que significa </a:t>
            </a:r>
            <a:r>
              <a:rPr lang="pt-BR" sz="2800" b="1" dirty="0">
                <a:cs typeface="Arial" pitchFamily="34" charset="0"/>
              </a:rPr>
              <a:t>“fazer algo”.</a:t>
            </a:r>
          </a:p>
          <a:p>
            <a:pPr defTabSz="762000" eaLnBrk="0" hangingPunct="0">
              <a:spcBef>
                <a:spcPct val="20000"/>
              </a:spcBef>
            </a:pPr>
            <a:endParaRPr lang="pt-BR" sz="2800" dirty="0">
              <a:cs typeface="Arial" pitchFamily="34" charset="0"/>
            </a:endParaRPr>
          </a:p>
          <a:p>
            <a:pPr defTabSz="762000" eaLnBrk="0" hangingPunct="0">
              <a:spcBef>
                <a:spcPct val="20000"/>
              </a:spcBef>
            </a:pPr>
            <a:r>
              <a:rPr lang="pt-BR" sz="2800" dirty="0">
                <a:cs typeface="Arial" pitchFamily="34" charset="0"/>
              </a:rPr>
              <a:t>O empreendedor é uma pessoa com participação ativa e não passiva na sociedade. Ele modifica produtos, conceitos e processos. 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969146" y="210595"/>
            <a:ext cx="44644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Empreendedores Inovadores</a:t>
            </a:r>
            <a:endParaRPr lang="pt-BR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4098" name="Picture 2" descr="Resultado de imagem para empreendedor inovador">
            <a:extLst>
              <a:ext uri="{FF2B5EF4-FFF2-40B4-BE49-F238E27FC236}">
                <a16:creationId xmlns:a16="http://schemas.microsoft.com/office/drawing/2014/main" id="{E9D5F77C-2A8E-45DF-8685-11A0AAD7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68" y="3680094"/>
            <a:ext cx="5724128" cy="298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D2D6A10-2FFF-4366-A487-1A6C638A50A4}"/>
              </a:ext>
            </a:extLst>
          </p:cNvPr>
          <p:cNvSpPr/>
          <p:nvPr/>
        </p:nvSpPr>
        <p:spPr>
          <a:xfrm>
            <a:off x="1714500" y="4665565"/>
            <a:ext cx="25092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2000" eaLnBrk="0" hangingPunct="0">
              <a:spcBef>
                <a:spcPct val="20000"/>
              </a:spcBef>
            </a:pPr>
            <a:r>
              <a:rPr lang="pt-BR" sz="2800" dirty="0">
                <a:cs typeface="Arial" pitchFamily="34" charset="0"/>
              </a:rPr>
              <a:t>Ele transforma com inovação o seu ambiente.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CE434BD-BA30-4C98-8F81-76D2684CE2AC}"/>
              </a:ext>
            </a:extLst>
          </p:cNvPr>
          <p:cNvSpPr txBox="1"/>
          <p:nvPr/>
        </p:nvSpPr>
        <p:spPr>
          <a:xfrm>
            <a:off x="9693225" y="6581002"/>
            <a:ext cx="954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772BAFD-DF0C-4367-8D27-50F8176ED8CF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14C374BF-85CA-4BCD-BD81-C9D50A22646F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riângulo">
              <a:extLst>
                <a:ext uri="{FF2B5EF4-FFF2-40B4-BE49-F238E27FC236}">
                  <a16:creationId xmlns:a16="http://schemas.microsoft.com/office/drawing/2014/main" id="{7AF71199-AE25-43E4-BD07-6CEBA0A5B08F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FEA402E2-7F26-4CE4-AA82-DF020EAD4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3143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65C5FE0-D0C4-41CD-86D8-F4BEDA4CE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72" y="955749"/>
            <a:ext cx="8624712" cy="5749808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90EFF93B-8E6E-4298-85A2-AAEBA2D7EDD2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9F1630BF-9321-4B81-AE53-7BF1314728F1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riângulo">
              <a:extLst>
                <a:ext uri="{FF2B5EF4-FFF2-40B4-BE49-F238E27FC236}">
                  <a16:creationId xmlns:a16="http://schemas.microsoft.com/office/drawing/2014/main" id="{5B43A86A-5EDC-412C-B953-54A859201C03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D27153BC-D80E-4B80-8068-BA81408BA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D526C4C4-BB11-4C8E-8A8D-AF8C0E5DB009}"/>
              </a:ext>
            </a:extLst>
          </p:cNvPr>
          <p:cNvSpPr txBox="1"/>
          <p:nvPr/>
        </p:nvSpPr>
        <p:spPr>
          <a:xfrm>
            <a:off x="3877488" y="181006"/>
            <a:ext cx="2881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Grandes Empresas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61EB97D-A6E1-4A65-94C7-446BF2B0DBCC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3EC0721-1CE3-4A03-B659-D585B3517905}"/>
              </a:ext>
            </a:extLst>
          </p:cNvPr>
          <p:cNvSpPr txBox="1"/>
          <p:nvPr/>
        </p:nvSpPr>
        <p:spPr>
          <a:xfrm>
            <a:off x="212035" y="6255026"/>
            <a:ext cx="136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Indústria 4.0</a:t>
            </a:r>
          </a:p>
        </p:txBody>
      </p:sp>
    </p:spTree>
    <p:extLst>
      <p:ext uri="{BB962C8B-B14F-4D97-AF65-F5344CB8AC3E}">
        <p14:creationId xmlns:p14="http://schemas.microsoft.com/office/powerpoint/2010/main" val="302006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3903909" y="6484597"/>
            <a:ext cx="42884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http://www.unesco.org/delors/fourpil.htm</a:t>
            </a:r>
          </a:p>
        </p:txBody>
      </p:sp>
      <p:sp>
        <p:nvSpPr>
          <p:cNvPr id="11" name="Elipse 10"/>
          <p:cNvSpPr/>
          <p:nvPr/>
        </p:nvSpPr>
        <p:spPr>
          <a:xfrm>
            <a:off x="7024689" y="1285876"/>
            <a:ext cx="2643187" cy="24288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324741" y="1694562"/>
            <a:ext cx="7834456" cy="4606771"/>
            <a:chOff x="1043608" y="1556792"/>
            <a:chExt cx="7834456" cy="4606771"/>
          </a:xfrm>
        </p:grpSpPr>
        <p:sp>
          <p:nvSpPr>
            <p:cNvPr id="23554" name="Rectangle 2"/>
            <p:cNvSpPr>
              <a:spLocks noChangeArrowheads="1"/>
            </p:cNvSpPr>
            <p:nvPr/>
          </p:nvSpPr>
          <p:spPr bwMode="auto">
            <a:xfrm>
              <a:off x="1043608" y="1556792"/>
              <a:ext cx="2133600" cy="1295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rgbClr val="0066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</a:rPr>
                <a:t>Aprender a Ser</a:t>
              </a:r>
            </a:p>
          </p:txBody>
        </p:sp>
        <p:sp>
          <p:nvSpPr>
            <p:cNvPr id="23555" name="Rectangle 3"/>
            <p:cNvSpPr>
              <a:spLocks noChangeArrowheads="1"/>
            </p:cNvSpPr>
            <p:nvPr/>
          </p:nvSpPr>
          <p:spPr bwMode="auto">
            <a:xfrm>
              <a:off x="5786438" y="1714500"/>
              <a:ext cx="2133600" cy="1295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rgbClr val="0066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</a:rPr>
                <a:t>Aprender a </a:t>
              </a:r>
            </a:p>
            <a:p>
              <a:pPr algn="ctr"/>
              <a:r>
                <a:rPr lang="pt-BR" sz="2400" dirty="0">
                  <a:solidFill>
                    <a:schemeClr val="bg1"/>
                  </a:solidFill>
                </a:rPr>
                <a:t>Conviver</a:t>
              </a:r>
            </a:p>
          </p:txBody>
        </p:sp>
        <p:sp>
          <p:nvSpPr>
            <p:cNvPr id="23556" name="Rectangle 4"/>
            <p:cNvSpPr>
              <a:spLocks noChangeArrowheads="1"/>
            </p:cNvSpPr>
            <p:nvPr/>
          </p:nvSpPr>
          <p:spPr bwMode="auto">
            <a:xfrm>
              <a:off x="5857875" y="4143375"/>
              <a:ext cx="2133600" cy="1295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rgbClr val="0066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2400">
                  <a:solidFill>
                    <a:schemeClr val="bg1"/>
                  </a:solidFill>
                </a:rPr>
                <a:t>Aprender a </a:t>
              </a:r>
            </a:p>
            <a:p>
              <a:pPr algn="ctr"/>
              <a:r>
                <a:rPr lang="pt-BR" sz="2400">
                  <a:solidFill>
                    <a:schemeClr val="bg1"/>
                  </a:solidFill>
                </a:rPr>
                <a:t>Aprender</a:t>
              </a:r>
            </a:p>
          </p:txBody>
        </p:sp>
        <p:sp>
          <p:nvSpPr>
            <p:cNvPr id="23557" name="Rectangle 5"/>
            <p:cNvSpPr>
              <a:spLocks noChangeArrowheads="1"/>
            </p:cNvSpPr>
            <p:nvPr/>
          </p:nvSpPr>
          <p:spPr bwMode="auto">
            <a:xfrm>
              <a:off x="1043608" y="4077072"/>
              <a:ext cx="2133600" cy="1295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rgbClr val="0066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2400">
                  <a:solidFill>
                    <a:schemeClr val="bg1"/>
                  </a:solidFill>
                </a:rPr>
                <a:t>Aprender a </a:t>
              </a:r>
            </a:p>
            <a:p>
              <a:pPr algn="ctr"/>
              <a:r>
                <a:rPr lang="pt-BR" sz="2400">
                  <a:solidFill>
                    <a:schemeClr val="bg1"/>
                  </a:solidFill>
                </a:rPr>
                <a:t>Fazer</a:t>
              </a:r>
            </a:p>
          </p:txBody>
        </p:sp>
        <p:sp>
          <p:nvSpPr>
            <p:cNvPr id="14" name="CaixaDeTexto 13"/>
            <p:cNvSpPr txBox="1">
              <a:spLocks noChangeArrowheads="1"/>
            </p:cNvSpPr>
            <p:nvPr/>
          </p:nvSpPr>
          <p:spPr bwMode="auto">
            <a:xfrm>
              <a:off x="1043608" y="2924944"/>
              <a:ext cx="2813591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dirty="0">
                  <a:latin typeface="Arial" pitchFamily="34" charset="0"/>
                  <a:cs typeface="Arial" pitchFamily="34" charset="0"/>
                </a:rPr>
                <a:t>Atitude e Comportamento</a:t>
              </a:r>
            </a:p>
            <a:p>
              <a:r>
                <a:rPr lang="pt-BR" dirty="0">
                  <a:latin typeface="Arial" pitchFamily="34" charset="0"/>
                  <a:cs typeface="Arial" pitchFamily="34" charset="0"/>
                </a:rPr>
                <a:t>Criatividade</a:t>
              </a:r>
            </a:p>
            <a:p>
              <a:r>
                <a:rPr lang="pt-BR" dirty="0">
                  <a:latin typeface="Arial" pitchFamily="34" charset="0"/>
                  <a:cs typeface="Arial" pitchFamily="34" charset="0"/>
                </a:rPr>
                <a:t>Plano de Vida</a:t>
              </a:r>
            </a:p>
          </p:txBody>
        </p:sp>
        <p:sp>
          <p:nvSpPr>
            <p:cNvPr id="15" name="CaixaDeTexto 14"/>
            <p:cNvSpPr txBox="1">
              <a:spLocks noChangeArrowheads="1"/>
            </p:cNvSpPr>
            <p:nvPr/>
          </p:nvSpPr>
          <p:spPr bwMode="auto">
            <a:xfrm>
              <a:off x="1043608" y="5445224"/>
              <a:ext cx="337784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dirty="0">
                  <a:latin typeface="Arial" pitchFamily="34" charset="0"/>
                  <a:cs typeface="Arial" pitchFamily="34" charset="0"/>
                </a:rPr>
                <a:t>Desenvolvimento de Protótipos</a:t>
              </a:r>
            </a:p>
            <a:p>
              <a:r>
                <a:rPr lang="pt-BR" dirty="0">
                  <a:latin typeface="Arial" pitchFamily="34" charset="0"/>
                  <a:cs typeface="Arial" pitchFamily="34" charset="0"/>
                </a:rPr>
                <a:t>Plano de Negócios </a:t>
              </a:r>
            </a:p>
          </p:txBody>
        </p:sp>
        <p:sp>
          <p:nvSpPr>
            <p:cNvPr id="18" name="CaixaDeTexto 17"/>
            <p:cNvSpPr txBox="1">
              <a:spLocks noChangeArrowheads="1"/>
            </p:cNvSpPr>
            <p:nvPr/>
          </p:nvSpPr>
          <p:spPr bwMode="auto">
            <a:xfrm>
              <a:off x="5436096" y="3068960"/>
              <a:ext cx="344196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dirty="0">
                  <a:latin typeface="Arial" pitchFamily="34" charset="0"/>
                  <a:cs typeface="Arial" pitchFamily="34" charset="0"/>
                </a:rPr>
                <a:t>Gestão das Relações Humanas</a:t>
              </a:r>
            </a:p>
            <a:p>
              <a:r>
                <a:rPr lang="pt-BR" dirty="0">
                  <a:latin typeface="Arial" pitchFamily="34" charset="0"/>
                  <a:cs typeface="Arial" pitchFamily="34" charset="0"/>
                </a:rPr>
                <a:t>Encontrar objetivos comuns</a:t>
              </a:r>
            </a:p>
          </p:txBody>
        </p:sp>
        <p:sp>
          <p:nvSpPr>
            <p:cNvPr id="19" name="CaixaDeTexto 18"/>
            <p:cNvSpPr txBox="1">
              <a:spLocks noChangeArrowheads="1"/>
            </p:cNvSpPr>
            <p:nvPr/>
          </p:nvSpPr>
          <p:spPr bwMode="auto">
            <a:xfrm>
              <a:off x="5436096" y="5517232"/>
              <a:ext cx="30187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dirty="0">
                  <a:latin typeface="Arial" pitchFamily="34" charset="0"/>
                  <a:cs typeface="Arial" pitchFamily="34" charset="0"/>
                </a:rPr>
                <a:t>Conviver com as incertezas</a:t>
              </a:r>
            </a:p>
            <a:p>
              <a:r>
                <a:rPr lang="pt-BR" dirty="0">
                  <a:latin typeface="Arial" pitchFamily="34" charset="0"/>
                  <a:cs typeface="Arial" pitchFamily="34" charset="0"/>
                </a:rPr>
                <a:t>Aprender com os fracassos</a:t>
              </a:r>
            </a:p>
          </p:txBody>
        </p:sp>
      </p:grpSp>
      <p:sp>
        <p:nvSpPr>
          <p:cNvPr id="3" name="Retângulo 2"/>
          <p:cNvSpPr/>
          <p:nvPr/>
        </p:nvSpPr>
        <p:spPr>
          <a:xfrm>
            <a:off x="9274299" y="6381328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Unesco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623815" y="234686"/>
            <a:ext cx="41575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Quatro Pilares da Educação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12012" y="3521635"/>
            <a:ext cx="2177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- </a:t>
            </a:r>
            <a:r>
              <a:rPr lang="pt-BR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Realizações?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443137" y="986017"/>
            <a:ext cx="4961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cs typeface="Arial" panose="020B0604020202020204" pitchFamily="34" charset="0"/>
              </a:rPr>
              <a:t>aplicados ao empreendedorismo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19D949C-9712-4BBC-A752-E52C86239D61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F989C5CE-39B3-4836-B935-5F475BA8234C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ângulo">
              <a:extLst>
                <a:ext uri="{FF2B5EF4-FFF2-40B4-BE49-F238E27FC236}">
                  <a16:creationId xmlns:a16="http://schemas.microsoft.com/office/drawing/2014/main" id="{B66C5DF2-6C05-4374-B09E-2C225127901F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A18C4F2A-7B51-49A2-9222-133EE9E87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556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35589" y="5872335"/>
            <a:ext cx="4283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O instinto de sobrevivência dos animais 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É o que faz com que eles se movam. </a:t>
            </a:r>
          </a:p>
        </p:txBody>
      </p:sp>
      <p:sp>
        <p:nvSpPr>
          <p:cNvPr id="4" name="Retângulo 3"/>
          <p:cNvSpPr/>
          <p:nvPr/>
        </p:nvSpPr>
        <p:spPr>
          <a:xfrm>
            <a:off x="1180731" y="34557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Primeira Lei da Termodinâmica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A energia não pode ser criada nem destruída, apenas pode ser transformada de um tipo em outro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ou seja, a quantidade de energia total permanece constante.”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93131" y="1704989"/>
            <a:ext cx="4869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1ª lei de Newton ou princípio da inercia</a:t>
            </a:r>
          </a:p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"Todo corpo permanece em seu estado de repouso, ou de movimento uniforme em linha reta, a menos que seja obrigado a mudar seu estado 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por forças impressas nele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7049" y="1553018"/>
            <a:ext cx="4779364" cy="48265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6096000" y="163813"/>
            <a:ext cx="2050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Leis da Física</a:t>
            </a:r>
          </a:p>
        </p:txBody>
      </p:sp>
      <p:sp>
        <p:nvSpPr>
          <p:cNvPr id="9" name="Retângulo 8"/>
          <p:cNvSpPr/>
          <p:nvPr/>
        </p:nvSpPr>
        <p:spPr>
          <a:xfrm>
            <a:off x="639523" y="179202"/>
            <a:ext cx="50452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Através da alimentação consumimos alimentos que nos fornecem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para realizar as nossas atividades do cotidiano.</a:t>
            </a:r>
            <a:r>
              <a:rPr lang="pt-BR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90699" y="541009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é tudo o que produz ou pode produzir ação.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00" y="1070676"/>
            <a:ext cx="3191403" cy="456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ADD6179-0FB3-4A59-9F4C-95D7F0837892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8800CFB8-96A9-4A77-8670-676CCAA979A8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riângulo">
              <a:extLst>
                <a:ext uri="{FF2B5EF4-FFF2-40B4-BE49-F238E27FC236}">
                  <a16:creationId xmlns:a16="http://schemas.microsoft.com/office/drawing/2014/main" id="{BAFBD97A-AB11-4618-834A-E5B916D6DD88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D8EAE88F-7BB3-42B6-8C8B-C168CB42B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7722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sfor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760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671889" y="173038"/>
            <a:ext cx="4214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Motivação é a base de tudo</a:t>
            </a:r>
          </a:p>
        </p:txBody>
      </p:sp>
      <p:sp>
        <p:nvSpPr>
          <p:cNvPr id="6" name="Retângulo 12"/>
          <p:cNvSpPr>
            <a:spLocks noChangeArrowheads="1"/>
          </p:cNvSpPr>
          <p:nvPr/>
        </p:nvSpPr>
        <p:spPr bwMode="auto">
          <a:xfrm>
            <a:off x="462844" y="908721"/>
            <a:ext cx="115485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Para realizar alguma coisa, nós precisamos  de energia, energia para sobreviver, para fazer, para aprender.... esta energia nós podemos chamar de motivação. </a:t>
            </a:r>
          </a:p>
        </p:txBody>
      </p:sp>
      <p:sp>
        <p:nvSpPr>
          <p:cNvPr id="7" name="Retângulo 13"/>
          <p:cNvSpPr>
            <a:spLocks noChangeArrowheads="1"/>
          </p:cNvSpPr>
          <p:nvPr/>
        </p:nvSpPr>
        <p:spPr bwMode="auto">
          <a:xfrm>
            <a:off x="1415480" y="5877273"/>
            <a:ext cx="3240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Motivação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(mover para ação)</a:t>
            </a:r>
            <a:endParaRPr lang="pt-BR" altLang="pt-BR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F4F22E1-B1EC-4386-BC16-778D3409ACAA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A1185560-CC16-4B57-8F52-D8D51200C0C8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riângulo">
              <a:extLst>
                <a:ext uri="{FF2B5EF4-FFF2-40B4-BE49-F238E27FC236}">
                  <a16:creationId xmlns:a16="http://schemas.microsoft.com/office/drawing/2014/main" id="{3A299E36-F8B9-477B-9B48-A0C6B1838867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94878DCC-5B00-4CF0-BE63-8BDCB87E2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5661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9162BA6-4ADD-4411-B506-3AA89B14C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9301">
            <a:off x="5893220" y="924171"/>
            <a:ext cx="4669276" cy="291382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F15554A-F45A-466B-97E0-671F137BC43B}"/>
              </a:ext>
            </a:extLst>
          </p:cNvPr>
          <p:cNvSpPr/>
          <p:nvPr/>
        </p:nvSpPr>
        <p:spPr>
          <a:xfrm>
            <a:off x="7513869" y="4505372"/>
            <a:ext cx="3059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545454"/>
                </a:solidFill>
                <a:latin typeface="arial" panose="020B0604020202020204" pitchFamily="34" charset="0"/>
              </a:rPr>
              <a:t>Aptidão, inerente a numerosas espécies, de viver em condições de ambiente diferentes daquelas de sua ocorrência</a:t>
            </a:r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24245AB-6B6C-4B68-95A8-70B428DEF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3861049"/>
            <a:ext cx="4947270" cy="320475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B1501BF-CE32-4446-A625-F4BD2F884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454">
            <a:off x="846992" y="927088"/>
            <a:ext cx="4680520" cy="3031963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4C4FE15C-2A16-4F1D-B7F1-BE49E8D560A4}"/>
              </a:ext>
            </a:extLst>
          </p:cNvPr>
          <p:cNvSpPr/>
          <p:nvPr/>
        </p:nvSpPr>
        <p:spPr>
          <a:xfrm>
            <a:off x="5372606" y="2307939"/>
            <a:ext cx="1992319" cy="18684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7EFAFA0F-8A90-49E0-93B0-95851A9039D6}"/>
              </a:ext>
            </a:extLst>
          </p:cNvPr>
          <p:cNvSpPr/>
          <p:nvPr/>
        </p:nvSpPr>
        <p:spPr>
          <a:xfrm rot="19761005">
            <a:off x="4578599" y="2771339"/>
            <a:ext cx="2503420" cy="1740637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Circle">
              <a:avLst/>
            </a:prstTxWarp>
            <a:spAutoFit/>
          </a:bodyPr>
          <a:lstStyle/>
          <a:p>
            <a:pPr algn="ctr"/>
            <a:r>
              <a:rPr lang="pt-B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Condensed" panose="02070606080606020203" pitchFamily="18" charset="0"/>
              </a:rPr>
              <a:t>Felicidade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DFC5C16-3FD2-45FE-9EFE-359CB00073D2}"/>
              </a:ext>
            </a:extLst>
          </p:cNvPr>
          <p:cNvSpPr/>
          <p:nvPr/>
        </p:nvSpPr>
        <p:spPr>
          <a:xfrm rot="9822283">
            <a:off x="5644908" y="2554903"/>
            <a:ext cx="1827743" cy="121205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Circle">
              <a:avLst/>
            </a:prstTxWarp>
            <a:spAutoFit/>
          </a:bodyPr>
          <a:lstStyle/>
          <a:p>
            <a:pPr algn="ctr"/>
            <a:r>
              <a:rPr lang="pt-B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Condensed" panose="02070606080606020203" pitchFamily="18" charset="0"/>
              </a:rPr>
              <a:t>Realização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5CB82E-A68F-45B6-BD18-C57CEEBCF8FA}"/>
              </a:ext>
            </a:extLst>
          </p:cNvPr>
          <p:cNvSpPr txBox="1"/>
          <p:nvPr/>
        </p:nvSpPr>
        <p:spPr>
          <a:xfrm rot="19800725">
            <a:off x="871083" y="1771895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Criatividade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B5CB82E-A68F-45B6-BD18-C57CEEBCF8FA}"/>
              </a:ext>
            </a:extLst>
          </p:cNvPr>
          <p:cNvSpPr txBox="1"/>
          <p:nvPr/>
        </p:nvSpPr>
        <p:spPr>
          <a:xfrm rot="18946670">
            <a:off x="4292858" y="1406172"/>
            <a:ext cx="1845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Informação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063396" y="3242169"/>
            <a:ext cx="1495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latin typeface="Bodoni MT Condensed" panose="02070606080606020203" pitchFamily="18" charset="0"/>
              </a:rPr>
              <a:t>Energia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6A91D9E-748B-4DEC-B0D7-4443FA534F6F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00E1C2DD-F3E2-4E79-A7E3-42DE6C2CD05D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riângulo">
              <a:extLst>
                <a:ext uri="{FF2B5EF4-FFF2-40B4-BE49-F238E27FC236}">
                  <a16:creationId xmlns:a16="http://schemas.microsoft.com/office/drawing/2014/main" id="{789F5A58-5414-4FCD-9272-8BFC6FFF14B6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ACB4447E-8CCB-4E87-B4FC-8353B5EEA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919E43A3-BEC4-4977-9A93-C5AC8113FD6E}"/>
              </a:ext>
            </a:extLst>
          </p:cNvPr>
          <p:cNvSpPr/>
          <p:nvPr/>
        </p:nvSpPr>
        <p:spPr>
          <a:xfrm>
            <a:off x="2182206" y="190222"/>
            <a:ext cx="6164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Habilidades e características necessárias </a:t>
            </a:r>
            <a:endParaRPr lang="pt-BR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30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ncrypted-tbn0.gstatic.com/images?q=tbn:ANd9GcTYkuYGFaQbxRXjxWUfNafSeJT__WebP4mY7KPlEaatvFIli_qa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12" y="880455"/>
            <a:ext cx="801252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849052" y="127448"/>
            <a:ext cx="6052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O que está faltando para sermos felizes?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E14AFC1-6AC5-445A-9934-A94F5C342F45}"/>
              </a:ext>
            </a:extLst>
          </p:cNvPr>
          <p:cNvSpPr/>
          <p:nvPr/>
        </p:nvSpPr>
        <p:spPr>
          <a:xfrm>
            <a:off x="124178" y="5312158"/>
            <a:ext cx="11864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cs typeface="Arial" panose="020B0604020202020204" pitchFamily="34" charset="0"/>
              </a:rPr>
              <a:t>Trabalhar e ganhar dinheiro não basta. </a:t>
            </a:r>
            <a:r>
              <a:rPr lang="pt-BR" sz="2400" b="1" dirty="0">
                <a:cs typeface="Arial" panose="020B0604020202020204" pitchFamily="34" charset="0"/>
              </a:rPr>
              <a:t>As novas gerações associam realização profissional ao desejo de mudar o mundo.</a:t>
            </a:r>
            <a:r>
              <a:rPr lang="pt-BR" sz="2400" dirty="0">
                <a:cs typeface="Arial" panose="020B0604020202020204" pitchFamily="34" charset="0"/>
              </a:rPr>
              <a:t> Por uma vida com mais sentido, buscam criar empresas e trabalhar em negócios de impacto social.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9D3D52-9554-4BD5-8F84-08774B576FFC}"/>
              </a:ext>
            </a:extLst>
          </p:cNvPr>
          <p:cNvSpPr txBox="1"/>
          <p:nvPr/>
        </p:nvSpPr>
        <p:spPr>
          <a:xfrm>
            <a:off x="6386231" y="3963650"/>
            <a:ext cx="3970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tx2">
                    <a:lumMod val="75000"/>
                  </a:schemeClr>
                </a:solidFill>
                <a:latin typeface="Forte" panose="03060902040502070203" pitchFamily="66" charset="0"/>
                <a:cs typeface="Arial" panose="020B0604020202020204" pitchFamily="34" charset="0"/>
              </a:rPr>
              <a:t>Queremos uma Causa</a:t>
            </a:r>
          </a:p>
        </p:txBody>
      </p:sp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9EFFB64C-779D-447D-AED4-EE61E4B64F75}"/>
              </a:ext>
            </a:extLst>
          </p:cNvPr>
          <p:cNvSpPr/>
          <p:nvPr/>
        </p:nvSpPr>
        <p:spPr>
          <a:xfrm rot="10497494" flipH="1">
            <a:off x="6064267" y="3463952"/>
            <a:ext cx="4542913" cy="1584170"/>
          </a:xfrm>
          <a:prstGeom prst="wedgeEllipseCallout">
            <a:avLst>
              <a:gd name="adj1" fmla="val -62688"/>
              <a:gd name="adj2" fmla="val 49968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1B5C85D-ABDE-4B13-BE29-016F0FB72C99}"/>
              </a:ext>
            </a:extLst>
          </p:cNvPr>
          <p:cNvSpPr txBox="1"/>
          <p:nvPr/>
        </p:nvSpPr>
        <p:spPr>
          <a:xfrm>
            <a:off x="6003445" y="6480620"/>
            <a:ext cx="4558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cs typeface="Arial" panose="020B0604020202020204" pitchFamily="34" charset="0"/>
              </a:rPr>
              <a:t>Anna Penido e Ana Flávia Castro – Instituto </a:t>
            </a:r>
            <a:r>
              <a:rPr lang="pt-BR" sz="1600" dirty="0" err="1">
                <a:cs typeface="Arial" panose="020B0604020202020204" pitchFamily="34" charset="0"/>
              </a:rPr>
              <a:t>Inspirare</a:t>
            </a:r>
            <a:r>
              <a:rPr lang="pt-BR" sz="1600" dirty="0"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9A5F1F8E-6AE1-4622-9E37-EB69AB858502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911DB40F-6ECC-4115-AAB9-B84EC3F55F8C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riângulo">
              <a:extLst>
                <a:ext uri="{FF2B5EF4-FFF2-40B4-BE49-F238E27FC236}">
                  <a16:creationId xmlns:a16="http://schemas.microsoft.com/office/drawing/2014/main" id="{4C27EF80-3657-4ABC-BB2E-A772B0B80D68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1ABE51C8-DCB6-43CB-8786-04CFBA218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755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692331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606943" y="141207"/>
            <a:ext cx="6636847" cy="62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Evolução do movimento empre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endedor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503112" y="6522499"/>
            <a:ext cx="21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Profa</a:t>
            </a:r>
            <a:r>
              <a:rPr lang="pt-BR" dirty="0">
                <a:solidFill>
                  <a:schemeClr val="bg1"/>
                </a:solidFill>
              </a:rPr>
              <a:t> Sandra </a:t>
            </a:r>
            <a:r>
              <a:rPr lang="pt-BR" dirty="0" err="1">
                <a:solidFill>
                  <a:schemeClr val="bg1"/>
                </a:solidFill>
              </a:rPr>
              <a:t>Korman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524000" y="908720"/>
            <a:ext cx="9144000" cy="57606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B6BD240-3820-4D2E-8876-8F42E352CA0D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EE9DE582-1581-488A-8D39-945A21C555D7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riângulo">
              <a:extLst>
                <a:ext uri="{FF2B5EF4-FFF2-40B4-BE49-F238E27FC236}">
                  <a16:creationId xmlns:a16="http://schemas.microsoft.com/office/drawing/2014/main" id="{19814E17-0856-41A3-897F-B4BE2757B2CF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E0D6854A-6F9D-4ACF-9F6E-AE91872BE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719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428891C-C841-4D20-85FF-656FC653414D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84C8799E-6695-44CF-A755-5C395374ECAF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riângulo">
              <a:extLst>
                <a:ext uri="{FF2B5EF4-FFF2-40B4-BE49-F238E27FC236}">
                  <a16:creationId xmlns:a16="http://schemas.microsoft.com/office/drawing/2014/main" id="{3C369430-EA11-4550-A838-58ED5D35465D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5231883-3D08-410A-A9A1-D78EA81D2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74A4DF58-02D6-471D-99D8-099DE5CC15E1}"/>
              </a:ext>
            </a:extLst>
          </p:cNvPr>
          <p:cNvSpPr txBox="1"/>
          <p:nvPr/>
        </p:nvSpPr>
        <p:spPr>
          <a:xfrm>
            <a:off x="1376485" y="194456"/>
            <a:ext cx="6617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Proposta Preparação ao Empreendedorismo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3E490CE-4E1E-4494-8919-09A64F951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01" y="1454163"/>
            <a:ext cx="26439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Pessoas Criativas</a:t>
            </a:r>
            <a:endParaRPr lang="pt-BR" sz="1400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Imagem 8" descr="http://portalmie.com/blog/1/wp-content/uploads/2011/01/criatividade-300x285.png">
            <a:hlinkClick r:id="rId3"/>
            <a:extLst>
              <a:ext uri="{FF2B5EF4-FFF2-40B4-BE49-F238E27FC236}">
                <a16:creationId xmlns:a16="http://schemas.microsoft.com/office/drawing/2014/main" id="{8ACBF1A0-34CE-43BE-A031-2FCD59E4755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724" y="2225756"/>
            <a:ext cx="3704342" cy="396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09A67F6-924D-4324-8407-71139743D3B6}"/>
              </a:ext>
            </a:extLst>
          </p:cNvPr>
          <p:cNvSpPr/>
          <p:nvPr/>
        </p:nvSpPr>
        <p:spPr>
          <a:xfrm>
            <a:off x="0" y="6440325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Declínio da criatividade feito por George Land e Beth Jarman (‘Breaking Point and Beyond’ São Francisco HarperBusiness, 1993). Estudo foi baseado nos testes usados pela NASA para seleção de cientistas e engenheiros considerados criativos.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F59BCF4-9385-4FBD-9DA7-EC830F77B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470" y="1445520"/>
            <a:ext cx="34397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Mediação de Conflitos</a:t>
            </a:r>
            <a:endParaRPr lang="pt-BR" sz="1400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C065943-79BF-4529-863D-092D4FC0B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0830" y="1454163"/>
            <a:ext cx="30012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Tomada de Decisão</a:t>
            </a:r>
            <a:endParaRPr lang="pt-BR" sz="1400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DA50342-7071-4487-BB52-9A4399390203}"/>
              </a:ext>
            </a:extLst>
          </p:cNvPr>
          <p:cNvSpPr/>
          <p:nvPr/>
        </p:nvSpPr>
        <p:spPr>
          <a:xfrm>
            <a:off x="4817065" y="2336926"/>
            <a:ext cx="35219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Temos que encontrar ou mobilizar pessoas (atores) que troquem e criem em conjunto num ambiente de  confiança.</a:t>
            </a:r>
            <a:endParaRPr lang="pt-BR" sz="20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28B51DE-2C83-4C90-8943-3476CBFC2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49" y="3623987"/>
            <a:ext cx="3868055" cy="279847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D580ED3-869D-493A-AAD0-BF47CB8D11D7}"/>
              </a:ext>
            </a:extLst>
          </p:cNvPr>
          <p:cNvSpPr txBox="1"/>
          <p:nvPr/>
        </p:nvSpPr>
        <p:spPr>
          <a:xfrm>
            <a:off x="4579470" y="3859354"/>
            <a:ext cx="106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Interação</a:t>
            </a:r>
          </a:p>
        </p:txBody>
      </p:sp>
      <p:sp>
        <p:nvSpPr>
          <p:cNvPr id="16" name="CaixaDeTexto 1">
            <a:extLst>
              <a:ext uri="{FF2B5EF4-FFF2-40B4-BE49-F238E27FC236}">
                <a16:creationId xmlns:a16="http://schemas.microsoft.com/office/drawing/2014/main" id="{F6F88A28-AC35-4D41-848F-415E56268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61" y="4246545"/>
            <a:ext cx="7230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dirty="0">
                <a:latin typeface="+mn-lt"/>
                <a:cs typeface="Arial" panose="020B0604020202020204" pitchFamily="34" charset="0"/>
              </a:rPr>
              <a:t>Conexão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949134B-8EBA-4991-BF5F-2633A43672F9}"/>
              </a:ext>
            </a:extLst>
          </p:cNvPr>
          <p:cNvSpPr txBox="1"/>
          <p:nvPr/>
        </p:nvSpPr>
        <p:spPr>
          <a:xfrm>
            <a:off x="8670061" y="4648229"/>
            <a:ext cx="35219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cs typeface="Arial" panose="020B0604020202020204" pitchFamily="34" charset="0"/>
              </a:rPr>
              <a:t>Francesc</a:t>
            </a:r>
            <a:r>
              <a:rPr lang="pt-BR" sz="2000" dirty="0">
                <a:cs typeface="Arial" panose="020B0604020202020204" pitchFamily="34" charset="0"/>
              </a:rPr>
              <a:t> </a:t>
            </a:r>
            <a:r>
              <a:rPr lang="pt-BR" sz="2000" dirty="0" err="1">
                <a:cs typeface="Arial" panose="020B0604020202020204" pitchFamily="34" charset="0"/>
              </a:rPr>
              <a:t>Pedró</a:t>
            </a:r>
            <a:r>
              <a:rPr lang="pt-BR" sz="2000" dirty="0">
                <a:cs typeface="Arial" panose="020B0604020202020204" pitchFamily="34" charset="0"/>
              </a:rPr>
              <a:t> e a diretora da </a:t>
            </a:r>
            <a:r>
              <a:rPr lang="pt-BR" sz="2000" dirty="0" err="1">
                <a:cs typeface="Arial" panose="020B0604020202020204" pitchFamily="34" charset="0"/>
              </a:rPr>
              <a:t>Escuela</a:t>
            </a:r>
            <a:r>
              <a:rPr lang="pt-BR" sz="2000" dirty="0">
                <a:cs typeface="Arial" panose="020B0604020202020204" pitchFamily="34" charset="0"/>
              </a:rPr>
              <a:t> Nueva – </a:t>
            </a:r>
            <a:r>
              <a:rPr lang="pt-BR" sz="2000" dirty="0" err="1">
                <a:cs typeface="Arial" panose="020B0604020202020204" pitchFamily="34" charset="0"/>
              </a:rPr>
              <a:t>Vicky</a:t>
            </a:r>
            <a:r>
              <a:rPr lang="pt-BR" sz="2000" dirty="0">
                <a:cs typeface="Arial" panose="020B0604020202020204" pitchFamily="34" charset="0"/>
              </a:rPr>
              <a:t> Colbert defendem o desenvolvimento das chamadas habilidades do século XXI</a:t>
            </a:r>
            <a:endParaRPr lang="pt-BR" sz="2000" b="1" dirty="0">
              <a:cs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0BCACCE-24CA-487E-84B2-BF02408A853B}"/>
              </a:ext>
            </a:extLst>
          </p:cNvPr>
          <p:cNvSpPr/>
          <p:nvPr/>
        </p:nvSpPr>
        <p:spPr>
          <a:xfrm>
            <a:off x="8738887" y="2408452"/>
            <a:ext cx="30012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cs typeface="Arial" panose="020B0604020202020204" pitchFamily="34" charset="0"/>
              </a:rPr>
              <a:t>Uma combinação de </a:t>
            </a:r>
            <a:r>
              <a:rPr lang="pt-BR" sz="2400" b="1" dirty="0">
                <a:cs typeface="Arial" panose="020B0604020202020204" pitchFamily="34" charset="0"/>
              </a:rPr>
              <a:t>“capacidade para resolver problemas, trabalhar em equipe e se comunicar melhor”</a:t>
            </a:r>
            <a:endParaRPr lang="pt-BR" sz="24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8F92FBD-ABEF-4E4A-AE46-3D1CCA13BA2B}"/>
              </a:ext>
            </a:extLst>
          </p:cNvPr>
          <p:cNvSpPr txBox="1"/>
          <p:nvPr/>
        </p:nvSpPr>
        <p:spPr>
          <a:xfrm>
            <a:off x="9170715" y="6377858"/>
            <a:ext cx="303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Jornal o globo sociedade educação 360 tecnologia 16/07/2017</a:t>
            </a:r>
          </a:p>
        </p:txBody>
      </p:sp>
    </p:spTree>
    <p:extLst>
      <p:ext uri="{BB962C8B-B14F-4D97-AF65-F5344CB8AC3E}">
        <p14:creationId xmlns:p14="http://schemas.microsoft.com/office/powerpoint/2010/main" val="3959501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locus da inovaÃ§Ã£o">
            <a:extLst>
              <a:ext uri="{FF2B5EF4-FFF2-40B4-BE49-F238E27FC236}">
                <a16:creationId xmlns:a16="http://schemas.microsoft.com/office/drawing/2014/main" id="{72545CBF-0F41-4D6F-9555-3DC31AF6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04" y="1258957"/>
            <a:ext cx="9102080" cy="514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D1D0EE0E-B471-4EC8-B49C-F688D5DC2535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CD642DAC-7F78-41D2-A1E5-4FCEC8EEFE92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riângulo">
              <a:extLst>
                <a:ext uri="{FF2B5EF4-FFF2-40B4-BE49-F238E27FC236}">
                  <a16:creationId xmlns:a16="http://schemas.microsoft.com/office/drawing/2014/main" id="{98480B4B-E249-4A81-AA82-54324DD1B163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83F6AF6-4B82-4492-86F7-3E8982D30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B8AA6C-2888-462E-A726-EF858E626B1D}"/>
              </a:ext>
            </a:extLst>
          </p:cNvPr>
          <p:cNvSpPr txBox="1"/>
          <p:nvPr/>
        </p:nvSpPr>
        <p:spPr>
          <a:xfrm>
            <a:off x="4015408" y="192749"/>
            <a:ext cx="284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/>
              <a:t>Locus</a:t>
            </a:r>
            <a:r>
              <a:rPr lang="pt-BR" sz="2800" dirty="0"/>
              <a:t> de Inovação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1508627-9DC6-4566-87C5-BCD14AFD9AEC}"/>
              </a:ext>
            </a:extLst>
          </p:cNvPr>
          <p:cNvSpPr txBox="1"/>
          <p:nvPr/>
        </p:nvSpPr>
        <p:spPr>
          <a:xfrm>
            <a:off x="4380092" y="6423297"/>
            <a:ext cx="2497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Inovação pelo Usuário</a:t>
            </a:r>
          </a:p>
        </p:txBody>
      </p:sp>
    </p:spTree>
    <p:extLst>
      <p:ext uri="{BB962C8B-B14F-4D97-AF65-F5344CB8AC3E}">
        <p14:creationId xmlns:p14="http://schemas.microsoft.com/office/powerpoint/2010/main" val="2060341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771AF8B-C092-4489-8B5B-BFF229B25E74}"/>
              </a:ext>
            </a:extLst>
          </p:cNvPr>
          <p:cNvSpPr/>
          <p:nvPr/>
        </p:nvSpPr>
        <p:spPr>
          <a:xfrm>
            <a:off x="2101851" y="1736725"/>
            <a:ext cx="1223963" cy="6477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UNIV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DC9CE5C-3FB7-4E38-AED0-0CD563E4E38F}"/>
              </a:ext>
            </a:extLst>
          </p:cNvPr>
          <p:cNvSpPr/>
          <p:nvPr/>
        </p:nvSpPr>
        <p:spPr>
          <a:xfrm>
            <a:off x="2101851" y="3278189"/>
            <a:ext cx="1223963" cy="64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EMPRESA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05D51E6-7D9D-46BD-B936-5F258BDFB7FD}"/>
              </a:ext>
            </a:extLst>
          </p:cNvPr>
          <p:cNvSpPr/>
          <p:nvPr/>
        </p:nvSpPr>
        <p:spPr>
          <a:xfrm>
            <a:off x="2135188" y="4689475"/>
            <a:ext cx="1223962" cy="6477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CONSUMO</a:t>
            </a:r>
          </a:p>
          <a:p>
            <a:pPr algn="ctr">
              <a:defRPr/>
            </a:pPr>
            <a:r>
              <a:rPr lang="pt-BR" dirty="0"/>
              <a:t>MERCADO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ED7284C-0029-4305-AFCF-EFC4E08890EC}"/>
              </a:ext>
            </a:extLst>
          </p:cNvPr>
          <p:cNvSpPr/>
          <p:nvPr/>
        </p:nvSpPr>
        <p:spPr>
          <a:xfrm>
            <a:off x="4656138" y="1484314"/>
            <a:ext cx="1223962" cy="64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 err="1"/>
              <a:t>P&amp;D</a:t>
            </a:r>
            <a:r>
              <a:rPr lang="pt-BR" dirty="0"/>
              <a:t> EMP</a:t>
            </a:r>
          </a:p>
        </p:txBody>
      </p:sp>
      <p:sp>
        <p:nvSpPr>
          <p:cNvPr id="7" name="Texto explicativo em elipse 6">
            <a:extLst>
              <a:ext uri="{FF2B5EF4-FFF2-40B4-BE49-F238E27FC236}">
                <a16:creationId xmlns:a16="http://schemas.microsoft.com/office/drawing/2014/main" id="{83E8DD95-F108-4536-9F1F-977226122A8A}"/>
              </a:ext>
            </a:extLst>
          </p:cNvPr>
          <p:cNvSpPr/>
          <p:nvPr/>
        </p:nvSpPr>
        <p:spPr>
          <a:xfrm>
            <a:off x="2459038" y="1236663"/>
            <a:ext cx="684212" cy="392112"/>
          </a:xfrm>
          <a:prstGeom prst="wedgeEllipse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700" dirty="0"/>
              <a:t>Fuente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9AAC221-71DA-406D-80EA-B95166E8FAB8}"/>
              </a:ext>
            </a:extLst>
          </p:cNvPr>
          <p:cNvSpPr/>
          <p:nvPr/>
        </p:nvSpPr>
        <p:spPr>
          <a:xfrm>
            <a:off x="4594225" y="3236913"/>
            <a:ext cx="122555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EMPRESA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F78BEC7-A7B9-42A6-ADAB-894885A0AC3F}"/>
              </a:ext>
            </a:extLst>
          </p:cNvPr>
          <p:cNvSpPr/>
          <p:nvPr/>
        </p:nvSpPr>
        <p:spPr>
          <a:xfrm>
            <a:off x="4619626" y="4689475"/>
            <a:ext cx="1223963" cy="6477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CONSUMO</a:t>
            </a:r>
          </a:p>
          <a:p>
            <a:pPr algn="ctr">
              <a:defRPr/>
            </a:pPr>
            <a:r>
              <a:rPr lang="pt-BR" dirty="0"/>
              <a:t>MERCADO</a:t>
            </a:r>
          </a:p>
        </p:txBody>
      </p:sp>
      <p:sp>
        <p:nvSpPr>
          <p:cNvPr id="11" name="Retângulo de cantos arredondados 10">
            <a:extLst>
              <a:ext uri="{FF2B5EF4-FFF2-40B4-BE49-F238E27FC236}">
                <a16:creationId xmlns:a16="http://schemas.microsoft.com/office/drawing/2014/main" id="{5C87FF00-D0B9-4868-BF26-7E51348589E7}"/>
              </a:ext>
            </a:extLst>
          </p:cNvPr>
          <p:cNvSpPr/>
          <p:nvPr/>
        </p:nvSpPr>
        <p:spPr>
          <a:xfrm>
            <a:off x="2208213" y="5722938"/>
            <a:ext cx="1079500" cy="431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50-70</a:t>
            </a:r>
          </a:p>
        </p:txBody>
      </p:sp>
      <p:sp>
        <p:nvSpPr>
          <p:cNvPr id="12" name="Retângulo de cantos arredondados 11">
            <a:extLst>
              <a:ext uri="{FF2B5EF4-FFF2-40B4-BE49-F238E27FC236}">
                <a16:creationId xmlns:a16="http://schemas.microsoft.com/office/drawing/2014/main" id="{5ABA7A6D-2378-492E-ABDA-FEEB631DCA11}"/>
              </a:ext>
            </a:extLst>
          </p:cNvPr>
          <p:cNvSpPr/>
          <p:nvPr/>
        </p:nvSpPr>
        <p:spPr>
          <a:xfrm>
            <a:off x="4629150" y="5722938"/>
            <a:ext cx="1079500" cy="431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70-90</a:t>
            </a:r>
          </a:p>
        </p:txBody>
      </p:sp>
      <p:sp>
        <p:nvSpPr>
          <p:cNvPr id="13" name="Retângulo de cantos arredondados 12">
            <a:extLst>
              <a:ext uri="{FF2B5EF4-FFF2-40B4-BE49-F238E27FC236}">
                <a16:creationId xmlns:a16="http://schemas.microsoft.com/office/drawing/2014/main" id="{AE4C3A49-6097-4B5A-BA03-B1DEC6205DAB}"/>
              </a:ext>
            </a:extLst>
          </p:cNvPr>
          <p:cNvSpPr/>
          <p:nvPr/>
        </p:nvSpPr>
        <p:spPr>
          <a:xfrm>
            <a:off x="7175500" y="5722938"/>
            <a:ext cx="1081088" cy="431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90-10</a:t>
            </a:r>
          </a:p>
        </p:txBody>
      </p:sp>
      <p:sp>
        <p:nvSpPr>
          <p:cNvPr id="14" name="Retângulo de cantos arredondados 13">
            <a:extLst>
              <a:ext uri="{FF2B5EF4-FFF2-40B4-BE49-F238E27FC236}">
                <a16:creationId xmlns:a16="http://schemas.microsoft.com/office/drawing/2014/main" id="{755E787A-0D26-4362-8D1A-04750D5AE2AB}"/>
              </a:ext>
            </a:extLst>
          </p:cNvPr>
          <p:cNvSpPr/>
          <p:nvPr/>
        </p:nvSpPr>
        <p:spPr>
          <a:xfrm>
            <a:off x="9372600" y="5722938"/>
            <a:ext cx="1079500" cy="431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10-30</a:t>
            </a:r>
          </a:p>
        </p:txBody>
      </p:sp>
      <p:sp>
        <p:nvSpPr>
          <p:cNvPr id="15" name="Seta para baixo 14">
            <a:extLst>
              <a:ext uri="{FF2B5EF4-FFF2-40B4-BE49-F238E27FC236}">
                <a16:creationId xmlns:a16="http://schemas.microsoft.com/office/drawing/2014/main" id="{60A580D3-425B-4853-8257-609B2AB954F1}"/>
              </a:ext>
            </a:extLst>
          </p:cNvPr>
          <p:cNvSpPr/>
          <p:nvPr/>
        </p:nvSpPr>
        <p:spPr>
          <a:xfrm>
            <a:off x="2674938" y="2636838"/>
            <a:ext cx="144462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Seta para baixo 16">
            <a:extLst>
              <a:ext uri="{FF2B5EF4-FFF2-40B4-BE49-F238E27FC236}">
                <a16:creationId xmlns:a16="http://schemas.microsoft.com/office/drawing/2014/main" id="{3A4D2E0E-352A-4108-9F01-7B5992316B39}"/>
              </a:ext>
            </a:extLst>
          </p:cNvPr>
          <p:cNvSpPr/>
          <p:nvPr/>
        </p:nvSpPr>
        <p:spPr>
          <a:xfrm>
            <a:off x="2674938" y="4076700"/>
            <a:ext cx="144462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" name="Seta para baixo 19">
            <a:extLst>
              <a:ext uri="{FF2B5EF4-FFF2-40B4-BE49-F238E27FC236}">
                <a16:creationId xmlns:a16="http://schemas.microsoft.com/office/drawing/2014/main" id="{34161BB1-32D6-42FE-840D-AB4ED16018DD}"/>
              </a:ext>
            </a:extLst>
          </p:cNvPr>
          <p:cNvSpPr/>
          <p:nvPr/>
        </p:nvSpPr>
        <p:spPr>
          <a:xfrm rot="10800000">
            <a:off x="5219701" y="2214563"/>
            <a:ext cx="142875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Seta para baixo 20">
            <a:extLst>
              <a:ext uri="{FF2B5EF4-FFF2-40B4-BE49-F238E27FC236}">
                <a16:creationId xmlns:a16="http://schemas.microsoft.com/office/drawing/2014/main" id="{CEC69261-CBE7-4573-A1B1-F0A6C037E1CD}"/>
              </a:ext>
            </a:extLst>
          </p:cNvPr>
          <p:cNvSpPr/>
          <p:nvPr/>
        </p:nvSpPr>
        <p:spPr>
          <a:xfrm rot="10800000">
            <a:off x="5303838" y="4005263"/>
            <a:ext cx="144462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2001" name="CaixaDeTexto 21">
            <a:extLst>
              <a:ext uri="{FF2B5EF4-FFF2-40B4-BE49-F238E27FC236}">
                <a16:creationId xmlns:a16="http://schemas.microsoft.com/office/drawing/2014/main" id="{B3108AA9-6FF0-4D92-AF4B-D4F11C7D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6" y="2547939"/>
            <a:ext cx="701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/>
              <a:t>PUSH</a:t>
            </a:r>
          </a:p>
        </p:txBody>
      </p:sp>
      <p:sp>
        <p:nvSpPr>
          <p:cNvPr id="42002" name="CaixaDeTexto 22">
            <a:extLst>
              <a:ext uri="{FF2B5EF4-FFF2-40B4-BE49-F238E27FC236}">
                <a16:creationId xmlns:a16="http://schemas.microsoft.com/office/drawing/2014/main" id="{E73D4201-C165-4C26-A4E9-D9875025A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976" y="2236788"/>
            <a:ext cx="64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/>
              <a:t>PULL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8C2F8DD0-DBF9-4C53-B8C6-BBD0034A696B}"/>
              </a:ext>
            </a:extLst>
          </p:cNvPr>
          <p:cNvSpPr/>
          <p:nvPr/>
        </p:nvSpPr>
        <p:spPr>
          <a:xfrm>
            <a:off x="6970713" y="3198813"/>
            <a:ext cx="122396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EMPRESA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B0CE5A77-7B0B-47E7-982E-D28C51421AB2}"/>
              </a:ext>
            </a:extLst>
          </p:cNvPr>
          <p:cNvSpPr/>
          <p:nvPr/>
        </p:nvSpPr>
        <p:spPr>
          <a:xfrm>
            <a:off x="6996113" y="4689475"/>
            <a:ext cx="1223962" cy="6477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CLIENTE</a:t>
            </a:r>
          </a:p>
          <a:p>
            <a:pPr algn="ctr">
              <a:defRPr/>
            </a:pPr>
            <a:r>
              <a:rPr lang="pt-BR" dirty="0"/>
              <a:t>INDIVIDUO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962A276-866A-4FCB-BA97-B98E6989AEA7}"/>
              </a:ext>
            </a:extLst>
          </p:cNvPr>
          <p:cNvSpPr/>
          <p:nvPr/>
        </p:nvSpPr>
        <p:spPr>
          <a:xfrm>
            <a:off x="6959601" y="1819276"/>
            <a:ext cx="1223963" cy="5048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UNIV </a:t>
            </a:r>
          </a:p>
          <a:p>
            <a:pPr algn="ctr">
              <a:defRPr/>
            </a:pPr>
            <a:endParaRPr lang="pt-BR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0F17DCD-341F-464E-91CC-3205C2715F92}"/>
              </a:ext>
            </a:extLst>
          </p:cNvPr>
          <p:cNvSpPr/>
          <p:nvPr/>
        </p:nvSpPr>
        <p:spPr>
          <a:xfrm>
            <a:off x="6972300" y="2135188"/>
            <a:ext cx="1225550" cy="430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 err="1"/>
              <a:t>P&amp;D</a:t>
            </a:r>
            <a:r>
              <a:rPr lang="pt-BR" dirty="0"/>
              <a:t> EMP</a:t>
            </a:r>
          </a:p>
        </p:txBody>
      </p:sp>
      <p:sp>
        <p:nvSpPr>
          <p:cNvPr id="29" name="Seta para baixo 28">
            <a:extLst>
              <a:ext uri="{FF2B5EF4-FFF2-40B4-BE49-F238E27FC236}">
                <a16:creationId xmlns:a16="http://schemas.microsoft.com/office/drawing/2014/main" id="{95A4C5B0-FB5D-4969-A532-4C8CF8177F1E}"/>
              </a:ext>
            </a:extLst>
          </p:cNvPr>
          <p:cNvSpPr/>
          <p:nvPr/>
        </p:nvSpPr>
        <p:spPr>
          <a:xfrm rot="10800000">
            <a:off x="7510463" y="2708275"/>
            <a:ext cx="144462" cy="433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2008" name="CaixaDeTexto 29">
            <a:extLst>
              <a:ext uri="{FF2B5EF4-FFF2-40B4-BE49-F238E27FC236}">
                <a16:creationId xmlns:a16="http://schemas.microsoft.com/office/drawing/2014/main" id="{A431AD94-A1C3-4201-9210-D84AB9012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2226" y="2555875"/>
            <a:ext cx="96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/>
              <a:t>OPEN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D2357BA4-93B6-4A06-8FAC-8234E6A668E7}"/>
              </a:ext>
            </a:extLst>
          </p:cNvPr>
          <p:cNvSpPr/>
          <p:nvPr/>
        </p:nvSpPr>
        <p:spPr>
          <a:xfrm>
            <a:off x="9120188" y="4662488"/>
            <a:ext cx="1439862" cy="6477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RED</a:t>
            </a:r>
          </a:p>
          <a:p>
            <a:pPr algn="ctr">
              <a:defRPr/>
            </a:pPr>
            <a:r>
              <a:rPr lang="pt-BR" dirty="0"/>
              <a:t>INNOVACÍON</a:t>
            </a:r>
          </a:p>
        </p:txBody>
      </p:sp>
      <p:sp>
        <p:nvSpPr>
          <p:cNvPr id="32" name="Seta para baixo 31">
            <a:extLst>
              <a:ext uri="{FF2B5EF4-FFF2-40B4-BE49-F238E27FC236}">
                <a16:creationId xmlns:a16="http://schemas.microsoft.com/office/drawing/2014/main" id="{8CACB622-4FA7-4FF8-8513-5269AAEC9F8B}"/>
              </a:ext>
            </a:extLst>
          </p:cNvPr>
          <p:cNvSpPr/>
          <p:nvPr/>
        </p:nvSpPr>
        <p:spPr>
          <a:xfrm rot="10800000">
            <a:off x="7661276" y="4005263"/>
            <a:ext cx="144463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" name="Seta para baixo 32">
            <a:extLst>
              <a:ext uri="{FF2B5EF4-FFF2-40B4-BE49-F238E27FC236}">
                <a16:creationId xmlns:a16="http://schemas.microsoft.com/office/drawing/2014/main" id="{966CFF71-B320-431E-B8A7-0914FB810930}"/>
              </a:ext>
            </a:extLst>
          </p:cNvPr>
          <p:cNvSpPr/>
          <p:nvPr/>
        </p:nvSpPr>
        <p:spPr>
          <a:xfrm rot="10800000">
            <a:off x="9696451" y="3987800"/>
            <a:ext cx="144463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FD8ED3E1-6F07-43B9-9214-38545F847E06}"/>
              </a:ext>
            </a:extLst>
          </p:cNvPr>
          <p:cNvSpPr/>
          <p:nvPr/>
        </p:nvSpPr>
        <p:spPr>
          <a:xfrm>
            <a:off x="9228138" y="3236913"/>
            <a:ext cx="122396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EMPRESA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5AFDBAD6-1FFA-40EA-9CAE-020ABD2960E5}"/>
              </a:ext>
            </a:extLst>
          </p:cNvPr>
          <p:cNvSpPr/>
          <p:nvPr/>
        </p:nvSpPr>
        <p:spPr>
          <a:xfrm>
            <a:off x="9120188" y="1544638"/>
            <a:ext cx="1223962" cy="6477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UNIV </a:t>
            </a:r>
          </a:p>
          <a:p>
            <a:pPr algn="ctr">
              <a:defRPr/>
            </a:pPr>
            <a:endParaRPr lang="pt-BR" dirty="0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385D967E-5AB6-4A7B-A292-194BB4C4833C}"/>
              </a:ext>
            </a:extLst>
          </p:cNvPr>
          <p:cNvSpPr/>
          <p:nvPr/>
        </p:nvSpPr>
        <p:spPr>
          <a:xfrm>
            <a:off x="9120188" y="1992313"/>
            <a:ext cx="1223962" cy="36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 err="1"/>
              <a:t>P&amp;D</a:t>
            </a:r>
            <a:r>
              <a:rPr lang="pt-BR" dirty="0"/>
              <a:t> EMP</a:t>
            </a:r>
          </a:p>
        </p:txBody>
      </p:sp>
      <p:sp>
        <p:nvSpPr>
          <p:cNvPr id="37" name="Seta para baixo 36">
            <a:extLst>
              <a:ext uri="{FF2B5EF4-FFF2-40B4-BE49-F238E27FC236}">
                <a16:creationId xmlns:a16="http://schemas.microsoft.com/office/drawing/2014/main" id="{D783B2CD-E1B2-49C9-8737-86194E4D15A5}"/>
              </a:ext>
            </a:extLst>
          </p:cNvPr>
          <p:cNvSpPr/>
          <p:nvPr/>
        </p:nvSpPr>
        <p:spPr>
          <a:xfrm rot="10800000">
            <a:off x="9625014" y="2573338"/>
            <a:ext cx="142875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2016" name="CaixaDeTexto 37">
            <a:extLst>
              <a:ext uri="{FF2B5EF4-FFF2-40B4-BE49-F238E27FC236}">
                <a16:creationId xmlns:a16="http://schemas.microsoft.com/office/drawing/2014/main" id="{CD084412-EFC5-4584-A38D-DFED26F48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289" y="2362200"/>
            <a:ext cx="568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/>
              <a:t>RED</a:t>
            </a:r>
          </a:p>
        </p:txBody>
      </p:sp>
      <p:sp>
        <p:nvSpPr>
          <p:cNvPr id="42017" name="CaixaDeTexto 39">
            <a:extLst>
              <a:ext uri="{FF2B5EF4-FFF2-40B4-BE49-F238E27FC236}">
                <a16:creationId xmlns:a16="http://schemas.microsoft.com/office/drawing/2014/main" id="{4B9682CD-6A39-4918-A23B-96BD0AB35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1154114"/>
            <a:ext cx="1223962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/>
              <a:t>MPEs</a:t>
            </a:r>
          </a:p>
        </p:txBody>
      </p:sp>
      <p:sp>
        <p:nvSpPr>
          <p:cNvPr id="42018" name="Rectangle 1">
            <a:extLst>
              <a:ext uri="{FF2B5EF4-FFF2-40B4-BE49-F238E27FC236}">
                <a16:creationId xmlns:a16="http://schemas.microsoft.com/office/drawing/2014/main" id="{98E7BEF0-AFB4-4F8B-ABD5-5348BDB12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8" y="6165851"/>
            <a:ext cx="15478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pt-BR" sz="1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Age of the Consumer-Innovator</a:t>
            </a:r>
            <a:endParaRPr lang="en-US" altLang="pt-BR" sz="1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019" name="Retângulo 41">
            <a:extLst>
              <a:ext uri="{FF2B5EF4-FFF2-40B4-BE49-F238E27FC236}">
                <a16:creationId xmlns:a16="http://schemas.microsoft.com/office/drawing/2014/main" id="{87AD7031-02CA-4EB1-83C2-8F97DC083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9" y="6570664"/>
            <a:ext cx="1296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Arial" panose="020B0604020202020204" pitchFamily="34" charset="0"/>
                <a:cs typeface="Arial" panose="020B0604020202020204" pitchFamily="34" charset="0"/>
              </a:rPr>
              <a:t>Von Hippel 2011</a:t>
            </a:r>
          </a:p>
        </p:txBody>
      </p:sp>
      <p:sp>
        <p:nvSpPr>
          <p:cNvPr id="42020" name="Rectangle 1">
            <a:extLst>
              <a:ext uri="{FF2B5EF4-FFF2-40B4-BE49-F238E27FC236}">
                <a16:creationId xmlns:a16="http://schemas.microsoft.com/office/drawing/2014/main" id="{83DB2999-BC36-45AA-B024-BAA71023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4" y="6237289"/>
            <a:ext cx="12604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pt-BR" sz="1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Innovation</a:t>
            </a:r>
            <a:endParaRPr lang="en-US" altLang="pt-BR" sz="1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021" name="Retângulo 43">
            <a:extLst>
              <a:ext uri="{FF2B5EF4-FFF2-40B4-BE49-F238E27FC236}">
                <a16:creationId xmlns:a16="http://schemas.microsoft.com/office/drawing/2014/main" id="{11BE216B-A85B-4799-88E5-8F7A50EED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200" y="6581776"/>
            <a:ext cx="185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Arial" panose="020B0604020202020204" pitchFamily="34" charset="0"/>
                <a:cs typeface="Arial" panose="020B0604020202020204" pitchFamily="34" charset="0"/>
              </a:rPr>
              <a:t>Henry Chesbrough 2003</a:t>
            </a:r>
          </a:p>
        </p:txBody>
      </p:sp>
      <p:sp>
        <p:nvSpPr>
          <p:cNvPr id="42022" name="Retângulo 44">
            <a:extLst>
              <a:ext uri="{FF2B5EF4-FFF2-40B4-BE49-F238E27FC236}">
                <a16:creationId xmlns:a16="http://schemas.microsoft.com/office/drawing/2014/main" id="{604DCAA4-4D33-4A62-AAC1-8F01477F9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6237289"/>
            <a:ext cx="12842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100">
                <a:latin typeface="Arial" panose="020B0604020202020204" pitchFamily="34" charset="0"/>
                <a:cs typeface="Arial" panose="020B0604020202020204" pitchFamily="34" charset="0"/>
              </a:rPr>
              <a:t>Technology-Push</a:t>
            </a:r>
          </a:p>
        </p:txBody>
      </p:sp>
      <p:sp>
        <p:nvSpPr>
          <p:cNvPr id="42023" name="Retângulo 45">
            <a:extLst>
              <a:ext uri="{FF2B5EF4-FFF2-40B4-BE49-F238E27FC236}">
                <a16:creationId xmlns:a16="http://schemas.microsoft.com/office/drawing/2014/main" id="{6B9CE919-4CBB-4485-AA50-9DE835456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237289"/>
            <a:ext cx="10017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100">
                <a:latin typeface="Arial" panose="020B0604020202020204" pitchFamily="34" charset="0"/>
                <a:cs typeface="Arial" panose="020B0604020202020204" pitchFamily="34" charset="0"/>
              </a:rPr>
              <a:t>Demand-Pull</a:t>
            </a:r>
          </a:p>
        </p:txBody>
      </p:sp>
      <p:sp>
        <p:nvSpPr>
          <p:cNvPr id="42024" name="Retângulo 46">
            <a:extLst>
              <a:ext uri="{FF2B5EF4-FFF2-40B4-BE49-F238E27FC236}">
                <a16:creationId xmlns:a16="http://schemas.microsoft.com/office/drawing/2014/main" id="{A7BB0FCE-6389-4F8D-8A2D-E6EC6551B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1" y="6588126"/>
            <a:ext cx="17049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Arial" panose="020B0604020202020204" pitchFamily="34" charset="0"/>
                <a:cs typeface="Arial" panose="020B0604020202020204" pitchFamily="34" charset="0"/>
              </a:rPr>
              <a:t>Schumpeter J.A. 1982</a:t>
            </a:r>
          </a:p>
        </p:txBody>
      </p:sp>
      <p:sp>
        <p:nvSpPr>
          <p:cNvPr id="42025" name="CaixaDeTexto 48">
            <a:extLst>
              <a:ext uri="{FF2B5EF4-FFF2-40B4-BE49-F238E27FC236}">
                <a16:creationId xmlns:a16="http://schemas.microsoft.com/office/drawing/2014/main" id="{D2ADA5C5-57E6-49B4-98BB-05AAEB086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8963" y="1419225"/>
            <a:ext cx="1223962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/>
              <a:t>MPEs</a:t>
            </a:r>
          </a:p>
        </p:txBody>
      </p:sp>
      <p:sp>
        <p:nvSpPr>
          <p:cNvPr id="50" name="Seta para baixo 49">
            <a:extLst>
              <a:ext uri="{FF2B5EF4-FFF2-40B4-BE49-F238E27FC236}">
                <a16:creationId xmlns:a16="http://schemas.microsoft.com/office/drawing/2014/main" id="{A5FA4CFB-96DE-4D7A-8BA8-7D6B29F6EE47}"/>
              </a:ext>
            </a:extLst>
          </p:cNvPr>
          <p:cNvSpPr/>
          <p:nvPr/>
        </p:nvSpPr>
        <p:spPr>
          <a:xfrm>
            <a:off x="4994276" y="4005263"/>
            <a:ext cx="144463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1" name="Seta para baixo 50">
            <a:extLst>
              <a:ext uri="{FF2B5EF4-FFF2-40B4-BE49-F238E27FC236}">
                <a16:creationId xmlns:a16="http://schemas.microsoft.com/office/drawing/2014/main" id="{9BE61B0F-A365-45F0-A43D-4398D5C116C1}"/>
              </a:ext>
            </a:extLst>
          </p:cNvPr>
          <p:cNvSpPr/>
          <p:nvPr/>
        </p:nvSpPr>
        <p:spPr>
          <a:xfrm>
            <a:off x="7407276" y="4054475"/>
            <a:ext cx="144463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2" name="Seta para baixo 51">
            <a:extLst>
              <a:ext uri="{FF2B5EF4-FFF2-40B4-BE49-F238E27FC236}">
                <a16:creationId xmlns:a16="http://schemas.microsoft.com/office/drawing/2014/main" id="{474AA50D-6702-4204-A0DE-383C55A8002D}"/>
              </a:ext>
            </a:extLst>
          </p:cNvPr>
          <p:cNvSpPr/>
          <p:nvPr/>
        </p:nvSpPr>
        <p:spPr>
          <a:xfrm>
            <a:off x="5010151" y="2244725"/>
            <a:ext cx="144463" cy="433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1E0DE56-BDE0-4CF7-B638-2A7A1834E49C}"/>
              </a:ext>
            </a:extLst>
          </p:cNvPr>
          <p:cNvSpPr/>
          <p:nvPr/>
        </p:nvSpPr>
        <p:spPr>
          <a:xfrm>
            <a:off x="4587876" y="2732088"/>
            <a:ext cx="1223963" cy="44926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UNIV</a:t>
            </a:r>
          </a:p>
        </p:txBody>
      </p:sp>
      <p:sp>
        <p:nvSpPr>
          <p:cNvPr id="55" name="Texto explicativo em elipse 6">
            <a:extLst>
              <a:ext uri="{FF2B5EF4-FFF2-40B4-BE49-F238E27FC236}">
                <a16:creationId xmlns:a16="http://schemas.microsoft.com/office/drawing/2014/main" id="{2338FD0A-C2F2-4C31-935D-2E96ACB4C089}"/>
              </a:ext>
            </a:extLst>
          </p:cNvPr>
          <p:cNvSpPr/>
          <p:nvPr/>
        </p:nvSpPr>
        <p:spPr>
          <a:xfrm>
            <a:off x="4943476" y="981076"/>
            <a:ext cx="684213" cy="392113"/>
          </a:xfrm>
          <a:prstGeom prst="wedgeEllipse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700" dirty="0"/>
              <a:t>Fuente</a:t>
            </a:r>
          </a:p>
        </p:txBody>
      </p:sp>
      <p:sp>
        <p:nvSpPr>
          <p:cNvPr id="56" name="Texto explicativo em elipse 6">
            <a:extLst>
              <a:ext uri="{FF2B5EF4-FFF2-40B4-BE49-F238E27FC236}">
                <a16:creationId xmlns:a16="http://schemas.microsoft.com/office/drawing/2014/main" id="{E375936A-B553-4E28-AC9B-5D011ABB2A08}"/>
              </a:ext>
            </a:extLst>
          </p:cNvPr>
          <p:cNvSpPr/>
          <p:nvPr/>
        </p:nvSpPr>
        <p:spPr>
          <a:xfrm>
            <a:off x="7248526" y="947738"/>
            <a:ext cx="684213" cy="393700"/>
          </a:xfrm>
          <a:prstGeom prst="wedgeEllipse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700" dirty="0"/>
              <a:t>Fuente</a:t>
            </a:r>
          </a:p>
        </p:txBody>
      </p:sp>
      <p:sp>
        <p:nvSpPr>
          <p:cNvPr id="57" name="Texto explicativo em elipse 6">
            <a:extLst>
              <a:ext uri="{FF2B5EF4-FFF2-40B4-BE49-F238E27FC236}">
                <a16:creationId xmlns:a16="http://schemas.microsoft.com/office/drawing/2014/main" id="{3061E0C2-290B-4FFB-959C-A911CD920E36}"/>
              </a:ext>
            </a:extLst>
          </p:cNvPr>
          <p:cNvSpPr/>
          <p:nvPr/>
        </p:nvSpPr>
        <p:spPr>
          <a:xfrm>
            <a:off x="9840913" y="4221163"/>
            <a:ext cx="684212" cy="392112"/>
          </a:xfrm>
          <a:prstGeom prst="wedgeEllipse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700" dirty="0"/>
              <a:t>Fuente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3EFB972-D46B-4C57-BBAD-00A31148E087}"/>
              </a:ext>
            </a:extLst>
          </p:cNvPr>
          <p:cNvSpPr/>
          <p:nvPr/>
        </p:nvSpPr>
        <p:spPr>
          <a:xfrm>
            <a:off x="8975726" y="981076"/>
            <a:ext cx="1692275" cy="56880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C825B38F-F821-408C-B23B-39FE74F41230}"/>
              </a:ext>
            </a:extLst>
          </p:cNvPr>
          <p:cNvSpPr txBox="1"/>
          <p:nvPr/>
        </p:nvSpPr>
        <p:spPr>
          <a:xfrm>
            <a:off x="3651250" y="149225"/>
            <a:ext cx="2984500" cy="5222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Fontes da Inovação</a:t>
            </a:r>
          </a:p>
        </p:txBody>
      </p:sp>
      <p:grpSp>
        <p:nvGrpSpPr>
          <p:cNvPr id="42035" name="Agrupar 8">
            <a:extLst>
              <a:ext uri="{FF2B5EF4-FFF2-40B4-BE49-F238E27FC236}">
                <a16:creationId xmlns:a16="http://schemas.microsoft.com/office/drawing/2014/main" id="{7E44EF34-414F-4A5C-95C1-01893FC0B8BF}"/>
              </a:ext>
            </a:extLst>
          </p:cNvPr>
          <p:cNvGrpSpPr>
            <a:grpSpLocks/>
          </p:cNvGrpSpPr>
          <p:nvPr/>
        </p:nvGrpSpPr>
        <p:grpSpPr bwMode="auto">
          <a:xfrm>
            <a:off x="1866901" y="290513"/>
            <a:ext cx="8366125" cy="546100"/>
            <a:chOff x="342900" y="289416"/>
            <a:chExt cx="8366125" cy="547197"/>
          </a:xfrm>
        </p:grpSpPr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7C28E36A-318F-4065-84D0-FA5F21056F9F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038" name="Imagem 8">
              <a:extLst>
                <a:ext uri="{FF2B5EF4-FFF2-40B4-BE49-F238E27FC236}">
                  <a16:creationId xmlns:a16="http://schemas.microsoft.com/office/drawing/2014/main" id="{3EF07FFD-6FC4-4581-BE03-BB01670BD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4945" y="289416"/>
              <a:ext cx="2143405" cy="38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33FFC1A9-E696-4ED9-9315-EB6988B21513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riângulo">
            <a:extLst>
              <a:ext uri="{FF2B5EF4-FFF2-40B4-BE49-F238E27FC236}">
                <a16:creationId xmlns:a16="http://schemas.microsoft.com/office/drawing/2014/main" id="{416E35EA-A90F-4EF5-9760-CCB040FDE201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F99BD4C4-6F3E-4CD3-A0F3-AC1A9B34D57B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230407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6" y="1203692"/>
            <a:ext cx="6574699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040217" y="6021288"/>
            <a:ext cx="222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Von </a:t>
            </a:r>
            <a:r>
              <a:rPr lang="pt-BR" dirty="0" err="1"/>
              <a:t>Hippel</a:t>
            </a:r>
            <a:r>
              <a:rPr lang="pt-BR" dirty="0"/>
              <a:t> </a:t>
            </a:r>
            <a:r>
              <a:rPr lang="pt-BR" dirty="0" err="1"/>
              <a:t>st</a:t>
            </a:r>
            <a:r>
              <a:rPr lang="pt-BR" dirty="0"/>
              <a:t> al. 2010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223792" y="129467"/>
            <a:ext cx="3499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Inovação pelo Usuário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7338" y="6284017"/>
            <a:ext cx="251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itchFamily="34" charset="0"/>
                <a:cs typeface="Arial" pitchFamily="34" charset="0"/>
              </a:rPr>
              <a:t>“Social Learning”</a:t>
            </a:r>
          </a:p>
        </p:txBody>
      </p:sp>
      <p:pic>
        <p:nvPicPr>
          <p:cNvPr id="9" name="Picture 2" descr="C:\Users\Public\Pictures\Capas Livros\Livro2.jpg">
            <a:extLst>
              <a:ext uri="{FF2B5EF4-FFF2-40B4-BE49-F238E27FC236}">
                <a16:creationId xmlns:a16="http://schemas.microsoft.com/office/drawing/2014/main" id="{442A46AD-E644-46B5-986D-0F5C1F8B5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61" y="1721242"/>
            <a:ext cx="2306932" cy="34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94DF843-E55B-4BF4-8948-4D9A2707ABBF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D2976D1-0314-4D67-97B9-4C00C244A993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97336F25-8F62-406D-9C16-90B9B130F95E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riângulo">
              <a:extLst>
                <a:ext uri="{FF2B5EF4-FFF2-40B4-BE49-F238E27FC236}">
                  <a16:creationId xmlns:a16="http://schemas.microsoft.com/office/drawing/2014/main" id="{8CDD7CE6-A097-4A9F-A69F-5F475DF117FB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68050C17-CB1B-45F0-99F2-8AAD32DB5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0361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riângulo"/>
          <p:cNvSpPr/>
          <p:nvPr/>
        </p:nvSpPr>
        <p:spPr>
          <a:xfrm rot="10797271">
            <a:off x="11417300" y="178052"/>
            <a:ext cx="635001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310EAA2-BA04-44EA-A453-6B04616F2F04}"/>
              </a:ext>
            </a:extLst>
          </p:cNvPr>
          <p:cNvGrpSpPr/>
          <p:nvPr/>
        </p:nvGrpSpPr>
        <p:grpSpPr>
          <a:xfrm>
            <a:off x="102244" y="987426"/>
            <a:ext cx="11626912" cy="5808798"/>
            <a:chOff x="102244" y="987426"/>
            <a:chExt cx="10441932" cy="5808798"/>
          </a:xfrm>
        </p:grpSpPr>
        <p:sp>
          <p:nvSpPr>
            <p:cNvPr id="7" name="Retângulo 4">
              <a:extLst>
                <a:ext uri="{FF2B5EF4-FFF2-40B4-BE49-F238E27FC236}">
                  <a16:creationId xmlns:a16="http://schemas.microsoft.com/office/drawing/2014/main" id="{DF6C4A16-6D15-4847-A549-7E8EA6567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44" y="6534614"/>
              <a:ext cx="93383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1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pt-BR" altLang="pt-BR" sz="1100" u="sng" dirty="0">
                  <a:solidFill>
                    <a:srgbClr val="0068CF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http://www.aei.org/publication/fortune-500-firms-in-1955-vs-2014-89-are-gone-and-were-all-better-off-because-of-that-dynamic-creative-destruction/</a:t>
              </a:r>
              <a:endParaRPr lang="pt-BR" altLang="pt-B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tângulo 5">
              <a:extLst>
                <a:ext uri="{FF2B5EF4-FFF2-40B4-BE49-F238E27FC236}">
                  <a16:creationId xmlns:a16="http://schemas.microsoft.com/office/drawing/2014/main" id="{7D3D4109-E1A9-4ADF-BEA2-1F7463739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739" y="987426"/>
              <a:ext cx="5024437" cy="550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200" dirty="0">
                  <a:solidFill>
                    <a:srgbClr val="333333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Comparando-se as empresas da revista Fortune 500 em 1955 com a Fortune 500 em 2014, verificamos que somente 61 empresas aparecem em ambas as listas. Em outras palavras, </a:t>
              </a:r>
              <a:r>
                <a:rPr lang="pt-BR" altLang="pt-BR" sz="2200" b="1" dirty="0">
                  <a:solidFill>
                    <a:srgbClr val="333333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apenas 12,2% das empresas da Fortune 500, continuaram na lista 59 anos depois</a:t>
              </a:r>
              <a:r>
                <a:rPr lang="pt-BR" altLang="pt-BR" sz="2200" dirty="0">
                  <a:solidFill>
                    <a:srgbClr val="333333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. 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pt-BR" altLang="pt-BR" sz="22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200" dirty="0">
                  <a:solidFill>
                    <a:srgbClr val="333333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Isto é, 88% delas se foram, e nós estamos em melhor situação por causa desta dinâmica chamada "destruição criativa". </a:t>
              </a:r>
              <a:r>
                <a:rPr lang="pt-BR" altLang="pt-BR" sz="2000" dirty="0">
                  <a:solidFill>
                    <a:srgbClr val="333333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(</a:t>
              </a:r>
              <a:r>
                <a:rPr lang="pt-BR" altLang="pt-BR" sz="2000" dirty="0" err="1">
                  <a:solidFill>
                    <a:srgbClr val="333333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Shumpeter</a:t>
              </a:r>
              <a:r>
                <a:rPr lang="pt-BR" altLang="pt-BR" sz="2000" dirty="0">
                  <a:solidFill>
                    <a:srgbClr val="333333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1949)</a:t>
              </a:r>
              <a:endParaRPr lang="pt-BR" altLang="pt-BR" sz="22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pt-BR" altLang="pt-BR" sz="22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200" dirty="0">
                  <a:solidFill>
                    <a:srgbClr val="333333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Em outras palavras, </a:t>
              </a:r>
              <a:r>
                <a:rPr lang="pt-BR" altLang="pt-BR" sz="2200" b="1" dirty="0">
                  <a:solidFill>
                    <a:srgbClr val="333333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empreendedorismo e inovação.</a:t>
              </a:r>
              <a:endParaRPr lang="pt-BR" altLang="pt-BR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CaixaDeTexto 1">
              <a:extLst>
                <a:ext uri="{FF2B5EF4-FFF2-40B4-BE49-F238E27FC236}">
                  <a16:creationId xmlns:a16="http://schemas.microsoft.com/office/drawing/2014/main" id="{C63B3285-19B3-4A3F-A8B8-58BBA73332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651" y="2293938"/>
              <a:ext cx="312896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latin typeface="Arial" panose="020B0604020202020204" pitchFamily="34" charset="0"/>
                  <a:cs typeface="Arial" panose="020B0604020202020204" pitchFamily="34" charset="0"/>
                </a:rPr>
                <a:t>Ciclos Empresariais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79E65531-8331-482B-A6F7-846F26672848}"/>
                </a:ext>
              </a:extLst>
            </p:cNvPr>
            <p:cNvSpPr/>
            <p:nvPr/>
          </p:nvSpPr>
          <p:spPr>
            <a:xfrm>
              <a:off x="2670176" y="3095625"/>
              <a:ext cx="1457325" cy="1117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/>
                <a:t>59 anos</a:t>
              </a: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6285647-D696-43B3-B9C9-6EF472172E23}"/>
                </a:ext>
              </a:extLst>
            </p:cNvPr>
            <p:cNvSpPr/>
            <p:nvPr/>
          </p:nvSpPr>
          <p:spPr>
            <a:xfrm>
              <a:off x="2670176" y="4811713"/>
              <a:ext cx="1541463" cy="10398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/>
                <a:t>12%</a:t>
              </a:r>
            </a:p>
          </p:txBody>
        </p:sp>
        <p:sp>
          <p:nvSpPr>
            <p:cNvPr id="11" name="CaixaDeTexto 2">
              <a:extLst>
                <a:ext uri="{FF2B5EF4-FFF2-40B4-BE49-F238E27FC236}">
                  <a16:creationId xmlns:a16="http://schemas.microsoft.com/office/drawing/2014/main" id="{ACCF9E22-B4D2-4DA8-86BD-52B99BEAF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5228" y="1205706"/>
              <a:ext cx="342839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800" dirty="0">
                  <a:latin typeface="+mn-lt"/>
                  <a:cs typeface="Arial" panose="020B0604020202020204" pitchFamily="34" charset="0"/>
                </a:rPr>
                <a:t>Porque estão morrendo?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40CE4DDA-BC95-44D2-AC5B-4F8C3CE42025}"/>
              </a:ext>
            </a:extLst>
          </p:cNvPr>
          <p:cNvSpPr txBox="1"/>
          <p:nvPr/>
        </p:nvSpPr>
        <p:spPr>
          <a:xfrm>
            <a:off x="2102512" y="206143"/>
            <a:ext cx="536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Longevidade das Grandes Empresas</a:t>
            </a:r>
          </a:p>
        </p:txBody>
      </p:sp>
      <p:grpSp>
        <p:nvGrpSpPr>
          <p:cNvPr id="15" name="Agrupar 4">
            <a:extLst>
              <a:ext uri="{FF2B5EF4-FFF2-40B4-BE49-F238E27FC236}">
                <a16:creationId xmlns:a16="http://schemas.microsoft.com/office/drawing/2014/main" id="{A9A2CCF6-A4BC-4502-A521-EAC7C9007FB5}"/>
              </a:ext>
            </a:extLst>
          </p:cNvPr>
          <p:cNvGrpSpPr>
            <a:grpSpLocks/>
          </p:cNvGrpSpPr>
          <p:nvPr/>
        </p:nvGrpSpPr>
        <p:grpSpPr bwMode="auto">
          <a:xfrm>
            <a:off x="1731433" y="349759"/>
            <a:ext cx="9063177" cy="486970"/>
            <a:chOff x="342900" y="349616"/>
            <a:chExt cx="9063979" cy="486997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DD45242D-0830-4A0C-98EC-64CB7FAD6D2F}"/>
                </a:ext>
              </a:extLst>
            </p:cNvPr>
            <p:cNvCxnSpPr/>
            <p:nvPr/>
          </p:nvCxnSpPr>
          <p:spPr>
            <a:xfrm>
              <a:off x="342900" y="836613"/>
              <a:ext cx="836686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Imagem 8">
              <a:extLst>
                <a:ext uri="{FF2B5EF4-FFF2-40B4-BE49-F238E27FC236}">
                  <a16:creationId xmlns:a16="http://schemas.microsoft.com/office/drawing/2014/main" id="{497731B5-08A7-469F-9867-BDFB2DE54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284" y="349616"/>
              <a:ext cx="2143595" cy="38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40C9386-20C9-427C-B07A-640F7AF0F66C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393473665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F0926A06-68C0-48FB-821F-75B8C658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666" y="5936527"/>
            <a:ext cx="814415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pt-BR" sz="1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ARANHA, JA - As relações humanas no processo de inovação -  XI encontro de Reitores do Grupo </a:t>
            </a:r>
            <a:r>
              <a:rPr lang="pt-BR" altLang="pt-BR" sz="14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Tordesillas</a:t>
            </a:r>
            <a:r>
              <a:rPr lang="pt-BR" altLang="pt-BR" sz="1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-</a:t>
            </a:r>
            <a:r>
              <a:rPr lang="pt-BR" altLang="pt-BR" sz="14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Seminario</a:t>
            </a:r>
            <a:r>
              <a:rPr lang="pt-BR" altLang="pt-BR" sz="1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Fomentando </a:t>
            </a:r>
            <a:r>
              <a:rPr lang="pt-BR" altLang="pt-BR" sz="14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el</a:t>
            </a:r>
            <a:r>
              <a:rPr lang="pt-BR" altLang="pt-BR" sz="1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Espíritu</a:t>
            </a:r>
            <a:r>
              <a:rPr lang="pt-BR" altLang="pt-BR" sz="1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Emprendedor</a:t>
            </a:r>
            <a:r>
              <a:rPr lang="pt-BR" altLang="pt-BR" sz="1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– Universidade Mackenzie (SP) 2010. </a:t>
            </a:r>
            <a:endParaRPr lang="pt-BR" altLang="pt-BR" sz="2400" dirty="0">
              <a:solidFill>
                <a:srgbClr val="00206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6337" name="Rectangle 1">
            <a:extLst>
              <a:ext uri="{FF2B5EF4-FFF2-40B4-BE49-F238E27FC236}">
                <a16:creationId xmlns:a16="http://schemas.microsoft.com/office/drawing/2014/main" id="{3668ACE5-3B53-4F14-99EE-DEA284D90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764" y="152401"/>
            <a:ext cx="242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Visão Sistêmica</a:t>
            </a:r>
            <a:endParaRPr lang="pt-BR" sz="40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18436" name="Grupo 2">
            <a:extLst>
              <a:ext uri="{FF2B5EF4-FFF2-40B4-BE49-F238E27FC236}">
                <a16:creationId xmlns:a16="http://schemas.microsoft.com/office/drawing/2014/main" id="{A774EB9F-9F68-4FB2-81BA-03D442D3F4F2}"/>
              </a:ext>
            </a:extLst>
          </p:cNvPr>
          <p:cNvGrpSpPr>
            <a:grpSpLocks/>
          </p:cNvGrpSpPr>
          <p:nvPr/>
        </p:nvGrpSpPr>
        <p:grpSpPr bwMode="auto">
          <a:xfrm>
            <a:off x="4574533" y="1181307"/>
            <a:ext cx="7409159" cy="4723248"/>
            <a:chOff x="1475656" y="1360449"/>
            <a:chExt cx="7410134" cy="4723247"/>
          </a:xfrm>
        </p:grpSpPr>
        <p:grpSp>
          <p:nvGrpSpPr>
            <p:cNvPr id="18443" name="Grupo 15">
              <a:extLst>
                <a:ext uri="{FF2B5EF4-FFF2-40B4-BE49-F238E27FC236}">
                  <a16:creationId xmlns:a16="http://schemas.microsoft.com/office/drawing/2014/main" id="{EE7F15FF-8E3C-45B6-BEBC-E7B648C288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5656" y="1360449"/>
              <a:ext cx="5817840" cy="3860279"/>
              <a:chOff x="1691680" y="1412776"/>
              <a:chExt cx="5817840" cy="3860279"/>
            </a:xfrm>
          </p:grpSpPr>
          <p:pic>
            <p:nvPicPr>
              <p:cNvPr id="18447" name="Imagem 4" descr="quebracabeça.jpg">
                <a:extLst>
                  <a:ext uri="{FF2B5EF4-FFF2-40B4-BE49-F238E27FC236}">
                    <a16:creationId xmlns:a16="http://schemas.microsoft.com/office/drawing/2014/main" id="{271D2804-639E-4EB5-90CC-1F143223A1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680" y="1412776"/>
                <a:ext cx="5817840" cy="3860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Imagem 11" descr="Proteina.jpg">
                <a:extLst>
                  <a:ext uri="{FF2B5EF4-FFF2-40B4-BE49-F238E27FC236}">
                    <a16:creationId xmlns:a16="http://schemas.microsoft.com/office/drawing/2014/main" id="{D486DA97-D92F-4C2E-8F6F-09200F2A3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800B04"/>
                  </a:clrFrom>
                  <a:clrTo>
                    <a:srgbClr val="800B04">
                      <a:alpha val="0"/>
                    </a:srgbClr>
                  </a:clrTo>
                </a:clrChange>
                <a:grayscl/>
              </a:blip>
              <a:stretch>
                <a:fillRect/>
              </a:stretch>
            </p:blipFill>
            <p:spPr>
              <a:xfrm rot="20477849">
                <a:off x="2797508" y="2014548"/>
                <a:ext cx="2880320" cy="2880320"/>
              </a:xfrm>
              <a:prstGeom prst="rect">
                <a:avLst/>
              </a:prstGeom>
              <a:effectLst>
                <a:softEdge rad="127000"/>
              </a:effectLst>
            </p:spPr>
          </p:pic>
          <p:sp>
            <p:nvSpPr>
              <p:cNvPr id="10" name="CaixaDeTexto 8">
                <a:extLst>
                  <a:ext uri="{FF2B5EF4-FFF2-40B4-BE49-F238E27FC236}">
                    <a16:creationId xmlns:a16="http://schemas.microsoft.com/office/drawing/2014/main" id="{367AE54F-ADA2-496F-8D19-DBFE5C53C039}"/>
                  </a:ext>
                </a:extLst>
              </p:cNvPr>
              <p:cNvSpPr txBox="1"/>
              <p:nvPr/>
            </p:nvSpPr>
            <p:spPr>
              <a:xfrm>
                <a:off x="4571784" y="2852638"/>
                <a:ext cx="1333676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pt-B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Inovação</a:t>
                </a:r>
              </a:p>
            </p:txBody>
          </p:sp>
          <p:sp>
            <p:nvSpPr>
              <p:cNvPr id="18450" name="CaixaDeTexto 6">
                <a:extLst>
                  <a:ext uri="{FF2B5EF4-FFF2-40B4-BE49-F238E27FC236}">
                    <a16:creationId xmlns:a16="http://schemas.microsoft.com/office/drawing/2014/main" id="{20DB0DE6-63B6-4E20-834A-FDEE2349B9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3848" y="3429000"/>
                <a:ext cx="139256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pt-BR" sz="2400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Produção</a:t>
                </a:r>
              </a:p>
            </p:txBody>
          </p:sp>
          <p:sp>
            <p:nvSpPr>
              <p:cNvPr id="18451" name="CaixaDeTexto 4">
                <a:extLst>
                  <a:ext uri="{FF2B5EF4-FFF2-40B4-BE49-F238E27FC236}">
                    <a16:creationId xmlns:a16="http://schemas.microsoft.com/office/drawing/2014/main" id="{9EE8A590-D3A7-42C3-BE92-0A3C4C70A6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5776" y="2276872"/>
                <a:ext cx="130343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pt-BR" sz="2400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Pesquisa</a:t>
                </a:r>
              </a:p>
            </p:txBody>
          </p:sp>
          <p:sp>
            <p:nvSpPr>
              <p:cNvPr id="18452" name="CaixaDeTexto 5">
                <a:extLst>
                  <a:ext uri="{FF2B5EF4-FFF2-40B4-BE49-F238E27FC236}">
                    <a16:creationId xmlns:a16="http://schemas.microsoft.com/office/drawing/2014/main" id="{984964F4-66E9-4BD7-B38C-912E21B7A1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4048" y="2060848"/>
                <a:ext cx="133459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pt-BR" sz="2400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Invenção</a:t>
                </a:r>
              </a:p>
            </p:txBody>
          </p:sp>
          <p:sp>
            <p:nvSpPr>
              <p:cNvPr id="18453" name="CaixaDeTexto 7">
                <a:extLst>
                  <a:ext uri="{FF2B5EF4-FFF2-40B4-BE49-F238E27FC236}">
                    <a16:creationId xmlns:a16="http://schemas.microsoft.com/office/drawing/2014/main" id="{DDB18DB7-52EC-4092-A182-CCE896BCAF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36096" y="3789040"/>
                <a:ext cx="149271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pt-BR" altLang="pt-BR" sz="24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Sociedade</a:t>
                </a:r>
              </a:p>
            </p:txBody>
          </p:sp>
        </p:grpSp>
        <p:sp>
          <p:nvSpPr>
            <p:cNvPr id="18444" name="CaixaDeTexto 13">
              <a:extLst>
                <a:ext uri="{FF2B5EF4-FFF2-40B4-BE49-F238E27FC236}">
                  <a16:creationId xmlns:a16="http://schemas.microsoft.com/office/drawing/2014/main" id="{23236F38-515A-4B59-A55B-A51363B99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3070" y="5252699"/>
              <a:ext cx="567905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Gerenciamento dos Atores da Inovação e 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Mobilização para o Capital Social</a:t>
              </a:r>
            </a:p>
          </p:txBody>
        </p:sp>
        <p:cxnSp>
          <p:nvCxnSpPr>
            <p:cNvPr id="4" name="Conector de seta reta 3">
              <a:extLst>
                <a:ext uri="{FF2B5EF4-FFF2-40B4-BE49-F238E27FC236}">
                  <a16:creationId xmlns:a16="http://schemas.microsoft.com/office/drawing/2014/main" id="{F9F7C2F3-036D-4A7A-8D09-25F77C38C32D}"/>
                </a:ext>
              </a:extLst>
            </p:cNvPr>
            <p:cNvCxnSpPr/>
            <p:nvPr/>
          </p:nvCxnSpPr>
          <p:spPr>
            <a:xfrm>
              <a:off x="6713508" y="4195723"/>
              <a:ext cx="738284" cy="312737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31018D4-24E7-4F15-B1B0-2DF6EFBB33E9}"/>
                </a:ext>
              </a:extLst>
            </p:cNvPr>
            <p:cNvSpPr txBox="1"/>
            <p:nvPr/>
          </p:nvSpPr>
          <p:spPr>
            <a:xfrm>
              <a:off x="7410512" y="4400510"/>
              <a:ext cx="147527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000" b="1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Consumidor</a:t>
              </a:r>
            </a:p>
          </p:txBody>
        </p:sp>
      </p:grp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B6EEBAED-CFD1-4B29-9A96-C5C244E1C21D}"/>
              </a:ext>
            </a:extLst>
          </p:cNvPr>
          <p:cNvCxnSpPr/>
          <p:nvPr/>
        </p:nvCxnSpPr>
        <p:spPr bwMode="auto">
          <a:xfrm>
            <a:off x="1866901" y="836613"/>
            <a:ext cx="8366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8" name="Imagem 16">
            <a:extLst>
              <a:ext uri="{FF2B5EF4-FFF2-40B4-BE49-F238E27FC236}">
                <a16:creationId xmlns:a16="http://schemas.microsoft.com/office/drawing/2014/main" id="{4B132F31-B7DF-4D60-A798-EF28387EB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675" y="319068"/>
            <a:ext cx="21431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riângulo">
            <a:extLst>
              <a:ext uri="{FF2B5EF4-FFF2-40B4-BE49-F238E27FC236}">
                <a16:creationId xmlns:a16="http://schemas.microsoft.com/office/drawing/2014/main" id="{C508E852-5DB6-4542-A5B0-D7ECB8500039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grpSp>
        <p:nvGrpSpPr>
          <p:cNvPr id="21" name="Grupo 3">
            <a:extLst>
              <a:ext uri="{FF2B5EF4-FFF2-40B4-BE49-F238E27FC236}">
                <a16:creationId xmlns:a16="http://schemas.microsoft.com/office/drawing/2014/main" id="{68859972-0CF2-4E92-8590-C6A67317FAB8}"/>
              </a:ext>
            </a:extLst>
          </p:cNvPr>
          <p:cNvGrpSpPr/>
          <p:nvPr/>
        </p:nvGrpSpPr>
        <p:grpSpPr>
          <a:xfrm>
            <a:off x="616061" y="1263123"/>
            <a:ext cx="2736304" cy="4464496"/>
            <a:chOff x="2915816" y="1052736"/>
            <a:chExt cx="2736304" cy="446449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13BEAC92-9009-43E0-BD9A-3CB194245E53}"/>
                </a:ext>
              </a:extLst>
            </p:cNvPr>
            <p:cNvSpPr/>
            <p:nvPr/>
          </p:nvSpPr>
          <p:spPr>
            <a:xfrm>
              <a:off x="2987824" y="1052736"/>
              <a:ext cx="2664296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dirty="0">
                  <a:latin typeface="Arial" pitchFamily="34" charset="0"/>
                  <a:cs typeface="Arial" pitchFamily="34" charset="0"/>
                </a:rPr>
                <a:t>Pesquisa Básica</a:t>
              </a: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3B50F89B-BE02-40CB-96C2-D44D525B3B3D}"/>
                </a:ext>
              </a:extLst>
            </p:cNvPr>
            <p:cNvSpPr/>
            <p:nvPr/>
          </p:nvSpPr>
          <p:spPr>
            <a:xfrm>
              <a:off x="2915816" y="2276872"/>
              <a:ext cx="2736304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dirty="0">
                  <a:latin typeface="Arial" pitchFamily="34" charset="0"/>
                  <a:cs typeface="Arial" pitchFamily="34" charset="0"/>
                </a:rPr>
                <a:t>Pesquisa Aplicada</a:t>
              </a: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9EF83B2D-9B78-4746-BBB9-BB3E7E3FFF0D}"/>
                </a:ext>
              </a:extLst>
            </p:cNvPr>
            <p:cNvSpPr/>
            <p:nvPr/>
          </p:nvSpPr>
          <p:spPr>
            <a:xfrm>
              <a:off x="2915816" y="3501008"/>
              <a:ext cx="2664296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dirty="0">
                  <a:latin typeface="Arial" pitchFamily="34" charset="0"/>
                  <a:cs typeface="Arial" pitchFamily="34" charset="0"/>
                </a:rPr>
                <a:t>Tecnologia</a:t>
              </a:r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28ADADFF-D336-4CF8-8712-CBC47FB5E40A}"/>
                </a:ext>
              </a:extLst>
            </p:cNvPr>
            <p:cNvSpPr/>
            <p:nvPr/>
          </p:nvSpPr>
          <p:spPr>
            <a:xfrm>
              <a:off x="2915816" y="4797152"/>
              <a:ext cx="2664296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dirty="0">
                  <a:latin typeface="Arial" pitchFamily="34" charset="0"/>
                  <a:cs typeface="Arial" pitchFamily="34" charset="0"/>
                </a:rPr>
                <a:t>Inovação</a:t>
              </a:r>
            </a:p>
          </p:txBody>
        </p:sp>
        <p:sp>
          <p:nvSpPr>
            <p:cNvPr id="28" name="Seta para baixo 8">
              <a:extLst>
                <a:ext uri="{FF2B5EF4-FFF2-40B4-BE49-F238E27FC236}">
                  <a16:creationId xmlns:a16="http://schemas.microsoft.com/office/drawing/2014/main" id="{E865D11F-3445-410A-BA88-857F3E9C3464}"/>
                </a:ext>
              </a:extLst>
            </p:cNvPr>
            <p:cNvSpPr/>
            <p:nvPr/>
          </p:nvSpPr>
          <p:spPr>
            <a:xfrm>
              <a:off x="4067944" y="1916832"/>
              <a:ext cx="576064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9" name="Seta para baixo 9">
              <a:extLst>
                <a:ext uri="{FF2B5EF4-FFF2-40B4-BE49-F238E27FC236}">
                  <a16:creationId xmlns:a16="http://schemas.microsoft.com/office/drawing/2014/main" id="{BAEC86ED-D21D-4435-B8EE-89BA962BE61B}"/>
                </a:ext>
              </a:extLst>
            </p:cNvPr>
            <p:cNvSpPr/>
            <p:nvPr/>
          </p:nvSpPr>
          <p:spPr>
            <a:xfrm>
              <a:off x="3995936" y="3140968"/>
              <a:ext cx="576064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0" name="Seta para baixo 10">
              <a:extLst>
                <a:ext uri="{FF2B5EF4-FFF2-40B4-BE49-F238E27FC236}">
                  <a16:creationId xmlns:a16="http://schemas.microsoft.com/office/drawing/2014/main" id="{0A57EC08-7BEB-4F01-A169-F972AC035B86}"/>
                </a:ext>
              </a:extLst>
            </p:cNvPr>
            <p:cNvSpPr/>
            <p:nvPr/>
          </p:nvSpPr>
          <p:spPr>
            <a:xfrm>
              <a:off x="3923928" y="4437112"/>
              <a:ext cx="576064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1" name="CaixaDeTexto 10">
              <a:extLst>
                <a:ext uri="{FF2B5EF4-FFF2-40B4-BE49-F238E27FC236}">
                  <a16:creationId xmlns:a16="http://schemas.microsoft.com/office/drawing/2014/main" id="{2CADCB34-E88A-41B3-9B9D-872EAD522D10}"/>
                </a:ext>
              </a:extLst>
            </p:cNvPr>
            <p:cNvSpPr txBox="1"/>
            <p:nvPr/>
          </p:nvSpPr>
          <p:spPr>
            <a:xfrm>
              <a:off x="3562018" y="4144434"/>
              <a:ext cx="1433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dirty="0"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Transferência</a:t>
              </a:r>
            </a:p>
          </p:txBody>
        </p:sp>
      </p:grpSp>
      <p:sp>
        <p:nvSpPr>
          <p:cNvPr id="32" name="Retângulo 31">
            <a:extLst>
              <a:ext uri="{FF2B5EF4-FFF2-40B4-BE49-F238E27FC236}">
                <a16:creationId xmlns:a16="http://schemas.microsoft.com/office/drawing/2014/main" id="{80E6CAB9-51B0-4DD1-9FF1-084B7C9AADA4}"/>
              </a:ext>
            </a:extLst>
          </p:cNvPr>
          <p:cNvSpPr/>
          <p:nvPr/>
        </p:nvSpPr>
        <p:spPr>
          <a:xfrm>
            <a:off x="1147867" y="771249"/>
            <a:ext cx="2448272" cy="580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  <a:cs typeface="Arial" pitchFamily="34" charset="0"/>
              </a:rPr>
              <a:t>Modelo Linear</a:t>
            </a:r>
            <a:endParaRPr lang="pt-BR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57B0DD-9DD0-4303-BE99-02FBC0E400D2}"/>
              </a:ext>
            </a:extLst>
          </p:cNvPr>
          <p:cNvSpPr txBox="1"/>
          <p:nvPr/>
        </p:nvSpPr>
        <p:spPr>
          <a:xfrm>
            <a:off x="1107077" y="5792103"/>
            <a:ext cx="151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Até anos 2000</a:t>
            </a: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D2F39DE5-4FC4-4F21-8E0C-B583FE340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037" y="6462296"/>
            <a:ext cx="10917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ea typeface="Calibri" pitchFamily="34" charset="0"/>
                <a:cs typeface="Arial" pitchFamily="34" charset="0"/>
              </a:rPr>
              <a:t>II Encuentro internacional de rectores – Innovación y transferencia del conocimiento - Debate general - Reflexiones sobre el análisis de un sistema de innovación - Guadalajara – México - 08 /03/ 2010 –  http://iytc.universiablogs.net/2010/03/08/reflexiones-sobre-analisi-sistema-innovacion/</a:t>
            </a:r>
            <a:r>
              <a:rPr lang="es-ES" sz="1200" dirty="0">
                <a:ea typeface="Calibri" pitchFamily="34" charset="0"/>
                <a:cs typeface="Arial" pitchFamily="34" charset="0"/>
                <a:hlinkClick r:id="rId6"/>
              </a:rPr>
              <a:t> </a:t>
            </a:r>
            <a:endParaRPr lang="es-ES" sz="3200" dirty="0">
              <a:cs typeface="Arial" pitchFamily="34" charset="0"/>
            </a:endParaRPr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EBAF7814-7673-49FB-9CF3-957EF127CFA3}"/>
              </a:ext>
            </a:extLst>
          </p:cNvPr>
          <p:cNvSpPr/>
          <p:nvPr/>
        </p:nvSpPr>
        <p:spPr>
          <a:xfrm>
            <a:off x="1768189" y="6161435"/>
            <a:ext cx="139501" cy="2999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6D444A7-F771-4E7C-BEBE-9DD9D3534CB1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10122262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6A63F580-EA7F-4087-B98D-A0639B707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722"/>
            <a:ext cx="12192000" cy="59636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F072BCE-5E74-4813-A5EA-47BCC9BB3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7" y="784620"/>
            <a:ext cx="4004228" cy="293439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CEC9A31-A3D3-4BFB-9A51-B8083C1CF663}"/>
              </a:ext>
            </a:extLst>
          </p:cNvPr>
          <p:cNvSpPr/>
          <p:nvPr/>
        </p:nvSpPr>
        <p:spPr>
          <a:xfrm>
            <a:off x="2439537" y="6488668"/>
            <a:ext cx="6983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333333"/>
                </a:solidFill>
                <a:latin typeface="Calibri" panose="020F0502020204030204" pitchFamily="34" charset="0"/>
              </a:rPr>
              <a:t>Fundo ligado a Bill Gates planeja construir cidade inteligente no deserto</a:t>
            </a:r>
            <a:endParaRPr lang="pt-BR" b="1" i="0" dirty="0">
              <a:solidFill>
                <a:srgbClr val="333333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B5AF18A-B28C-4858-BA54-3353A5704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383" y="3275607"/>
            <a:ext cx="4290079" cy="321927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75183D4-3B4E-4512-93C9-6A2481689882}"/>
              </a:ext>
            </a:extLst>
          </p:cNvPr>
          <p:cNvSpPr txBox="1"/>
          <p:nvPr/>
        </p:nvSpPr>
        <p:spPr>
          <a:xfrm>
            <a:off x="1906787" y="379385"/>
            <a:ext cx="129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Laboratório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9E6D26-0555-4AAC-B85B-EAEBF9D3F64C}"/>
              </a:ext>
            </a:extLst>
          </p:cNvPr>
          <p:cNvSpPr txBox="1"/>
          <p:nvPr/>
        </p:nvSpPr>
        <p:spPr>
          <a:xfrm>
            <a:off x="5586083" y="2865444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Cidade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EB056D6-7B0E-4342-A24F-946E08F8549C}"/>
              </a:ext>
            </a:extLst>
          </p:cNvPr>
          <p:cNvSpPr txBox="1"/>
          <p:nvPr/>
        </p:nvSpPr>
        <p:spPr>
          <a:xfrm>
            <a:off x="9154798" y="4139196"/>
            <a:ext cx="8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Infovia</a:t>
            </a:r>
            <a:endParaRPr lang="pt-BR" b="1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F373FE2-1532-4A28-867F-86F8EAFA7B37}"/>
              </a:ext>
            </a:extLst>
          </p:cNvPr>
          <p:cNvSpPr/>
          <p:nvPr/>
        </p:nvSpPr>
        <p:spPr>
          <a:xfrm>
            <a:off x="8160851" y="3784809"/>
            <a:ext cx="3296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Governança da Internet Mundial</a:t>
            </a:r>
            <a:endParaRPr lang="pt-BR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04C16EB-0C89-4F3F-B040-FE3145906CCB}"/>
              </a:ext>
            </a:extLst>
          </p:cNvPr>
          <p:cNvSpPr/>
          <p:nvPr/>
        </p:nvSpPr>
        <p:spPr>
          <a:xfrm>
            <a:off x="408003" y="3715909"/>
            <a:ext cx="3448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rgbClr val="222222"/>
                </a:solidFill>
              </a:rPr>
              <a:t>Concepção e </a:t>
            </a:r>
          </a:p>
          <a:p>
            <a:pPr algn="ctr"/>
            <a:r>
              <a:rPr lang="pt-BR" b="1" dirty="0"/>
              <a:t>Método de Solução de Problemas</a:t>
            </a:r>
            <a:r>
              <a:rPr lang="pt-BR" b="1" dirty="0">
                <a:solidFill>
                  <a:srgbClr val="222222"/>
                </a:solidFill>
              </a:rPr>
              <a:t> </a:t>
            </a:r>
            <a:endParaRPr lang="pt-BR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F81EAE5-547F-4A21-91E7-F81E9CED81B5}"/>
              </a:ext>
            </a:extLst>
          </p:cNvPr>
          <p:cNvSpPr txBox="1"/>
          <p:nvPr/>
        </p:nvSpPr>
        <p:spPr>
          <a:xfrm>
            <a:off x="4320445" y="128707"/>
            <a:ext cx="3057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Mudanças do Lócus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5353537-CADE-4E7A-AEBD-8AAFAC2C7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114" y="877544"/>
            <a:ext cx="4227857" cy="2928182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AF8BBC1-3642-4C32-BB75-C79942F92DC4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5137F53B-E5FD-4A39-8893-E455E5096181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riângulo">
              <a:extLst>
                <a:ext uri="{FF2B5EF4-FFF2-40B4-BE49-F238E27FC236}">
                  <a16:creationId xmlns:a16="http://schemas.microsoft.com/office/drawing/2014/main" id="{95284B0D-0329-4437-A146-E40CD00A0CF8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3F21D0E7-61F3-40F9-A0D4-1653BC767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1590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2.bp.blogspot.com/_AHg6Hduu734/SKZULUIcWUI/AAAAAAAAE8E/aEkkNGjiQvQ/s400/google-sala-diversao-funcionarios.jpg">
            <a:extLst>
              <a:ext uri="{FF2B5EF4-FFF2-40B4-BE49-F238E27FC236}">
                <a16:creationId xmlns:a16="http://schemas.microsoft.com/office/drawing/2014/main" id="{4296EA46-3F71-4C9A-A2C0-3BB09A0F4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412875"/>
            <a:ext cx="91440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CDBD28-39FB-4507-B069-B939DB8B4FB3}"/>
              </a:ext>
            </a:extLst>
          </p:cNvPr>
          <p:cNvSpPr txBox="1"/>
          <p:nvPr/>
        </p:nvSpPr>
        <p:spPr>
          <a:xfrm>
            <a:off x="4591051" y="5375275"/>
            <a:ext cx="24479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motivação, </a:t>
            </a:r>
            <a:r>
              <a:rPr lang="pt-B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9092" name="Retângulo 6">
            <a:extLst>
              <a:ext uri="{FF2B5EF4-FFF2-40B4-BE49-F238E27FC236}">
                <a16:creationId xmlns:a16="http://schemas.microsoft.com/office/drawing/2014/main" id="{BDAB2613-7551-401E-98F1-A0A428645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2492376"/>
            <a:ext cx="1766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liberdade,</a:t>
            </a:r>
            <a:endParaRPr lang="pt-BR" altLang="pt-BR" sz="28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2762C06-C0B4-4B55-ACB4-3BF51F0CF718}"/>
              </a:ext>
            </a:extLst>
          </p:cNvPr>
          <p:cNvSpPr/>
          <p:nvPr/>
        </p:nvSpPr>
        <p:spPr>
          <a:xfrm>
            <a:off x="9024938" y="2708276"/>
            <a:ext cx="164306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estímulo,</a:t>
            </a:r>
            <a:endParaRPr lang="pt-BR" sz="2800" dirty="0"/>
          </a:p>
        </p:txBody>
      </p:sp>
      <p:sp>
        <p:nvSpPr>
          <p:cNvPr id="89094" name="CaixaDeTexto 8">
            <a:extLst>
              <a:ext uri="{FF2B5EF4-FFF2-40B4-BE49-F238E27FC236}">
                <a16:creationId xmlns:a16="http://schemas.microsoft.com/office/drawing/2014/main" id="{6EB3FB34-FECB-4E20-9805-B25D89031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476" y="1031875"/>
            <a:ext cx="177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  <a:cs typeface="Arial" panose="020B0604020202020204" pitchFamily="34" charset="0"/>
              </a:rPr>
              <a:t>Sala da Google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CDB6069-2767-4CD0-9ACE-AB161C10F45C}"/>
              </a:ext>
            </a:extLst>
          </p:cNvPr>
          <p:cNvSpPr/>
          <p:nvPr/>
        </p:nvSpPr>
        <p:spPr>
          <a:xfrm>
            <a:off x="3493737" y="194456"/>
            <a:ext cx="3243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Ambientes Propícios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9BA048A-67FE-4918-B622-FCBC5A58B0BB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F3FEA98-9B2C-41FE-8A4D-C1063AA6C072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524D9435-F84E-41CD-9E39-CB052C1E3018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riângulo">
              <a:extLst>
                <a:ext uri="{FF2B5EF4-FFF2-40B4-BE49-F238E27FC236}">
                  <a16:creationId xmlns:a16="http://schemas.microsoft.com/office/drawing/2014/main" id="{5FA4CB09-B2FA-4EF2-9BEA-1606AD97441A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E921FC27-19E5-4BEB-8655-C1A74320B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37567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52400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ORIGINS &amp; FUTURES OF THE CREATIVE CITY - 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Charles Landry</a:t>
            </a:r>
            <a:r>
              <a:rPr lang="en-US" dirty="0"/>
              <a:t>   </a:t>
            </a:r>
            <a:endParaRPr lang="pt-BR" dirty="0"/>
          </a:p>
        </p:txBody>
      </p:sp>
      <p:pic>
        <p:nvPicPr>
          <p:cNvPr id="400386" name="Picture 2" descr="The Origins &amp; Futures of the Creative 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62314"/>
            <a:ext cx="4745995" cy="510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951984" y="1772816"/>
            <a:ext cx="45365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Curiosidade, imaginação e criatividade </a:t>
            </a: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são as pré-condições para 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invenções e inovações</a:t>
            </a: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 para desenvolver, bem como para 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resolver problemas urbanos</a:t>
            </a: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 intratáveis ​​e para 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criar oportunidades </a:t>
            </a: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interessantes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681444" y="162218"/>
            <a:ext cx="228139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Oportunidade</a:t>
            </a:r>
          </a:p>
        </p:txBody>
      </p:sp>
      <p:sp>
        <p:nvSpPr>
          <p:cNvPr id="12" name="Elipse 11"/>
          <p:cNvSpPr/>
          <p:nvPr/>
        </p:nvSpPr>
        <p:spPr>
          <a:xfrm>
            <a:off x="6096000" y="3501008"/>
            <a:ext cx="4320480" cy="288032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de seta reta 14"/>
          <p:cNvCxnSpPr/>
          <p:nvPr/>
        </p:nvCxnSpPr>
        <p:spPr>
          <a:xfrm>
            <a:off x="8688288" y="5445224"/>
            <a:ext cx="1205298" cy="71871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de cantos arredondados 17"/>
          <p:cNvSpPr/>
          <p:nvPr/>
        </p:nvSpPr>
        <p:spPr>
          <a:xfrm>
            <a:off x="8813467" y="6200636"/>
            <a:ext cx="1809031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Cidades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8400257" y="162218"/>
            <a:ext cx="1809031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</a:p>
        </p:txBody>
      </p:sp>
      <p:sp>
        <p:nvSpPr>
          <p:cNvPr id="3" name="Elipse 2"/>
          <p:cNvSpPr/>
          <p:nvPr/>
        </p:nvSpPr>
        <p:spPr>
          <a:xfrm>
            <a:off x="5951984" y="980728"/>
            <a:ext cx="4320480" cy="288032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7860196" y="831385"/>
            <a:ext cx="720080" cy="91694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1286B7F-CD8C-4192-A86E-31EB0052833F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EBD6CA0-ED18-4221-A0DD-EF4EC8C7A845}"/>
              </a:ext>
            </a:extLst>
          </p:cNvPr>
          <p:cNvGrpSpPr/>
          <p:nvPr/>
        </p:nvGrpSpPr>
        <p:grpSpPr>
          <a:xfrm>
            <a:off x="1866266" y="478"/>
            <a:ext cx="10337194" cy="1246737"/>
            <a:chOff x="1866266" y="478"/>
            <a:chExt cx="10337194" cy="1246737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067A3796-75F2-4608-91D0-FCD5D1338085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riângulo">
              <a:extLst>
                <a:ext uri="{FF2B5EF4-FFF2-40B4-BE49-F238E27FC236}">
                  <a16:creationId xmlns:a16="http://schemas.microsoft.com/office/drawing/2014/main" id="{0F99262C-D53C-412C-A29A-8A05807B534C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56490BB5-3935-48FF-AD96-807EDADDB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0795" y="858950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99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8" grpId="0" animBg="1"/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6BA937A7-CB02-4C4E-BCB7-3FAC4212DAD0}"/>
              </a:ext>
            </a:extLst>
          </p:cNvPr>
          <p:cNvGrpSpPr/>
          <p:nvPr/>
        </p:nvGrpSpPr>
        <p:grpSpPr>
          <a:xfrm>
            <a:off x="1567657" y="156109"/>
            <a:ext cx="8964612" cy="6139995"/>
            <a:chOff x="1567657" y="156109"/>
            <a:chExt cx="8964612" cy="6139995"/>
          </a:xfrm>
        </p:grpSpPr>
        <p:sp>
          <p:nvSpPr>
            <p:cNvPr id="6" name="Retângulo 7">
              <a:extLst>
                <a:ext uri="{FF2B5EF4-FFF2-40B4-BE49-F238E27FC236}">
                  <a16:creationId xmlns:a16="http://schemas.microsoft.com/office/drawing/2014/main" id="{DA7BD00E-820E-4631-BC6C-8519D0E0F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657" y="1279604"/>
              <a:ext cx="8964612" cy="501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PT" altLang="pt-BR" dirty="0">
                  <a:latin typeface="Arial" panose="020B0604020202020204" pitchFamily="34" charset="0"/>
                  <a:cs typeface="Arial" panose="020B0604020202020204" pitchFamily="34" charset="0"/>
                </a:rPr>
                <a:t>Onde o conhecimento científico interage com a vida urbana. </a:t>
              </a:r>
              <a:endParaRPr lang="es-ES_tradnl" alt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s-ES_tradnl" alt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pt-PT" alt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t-PT" altLang="pt-BR" dirty="0">
                  <a:latin typeface="Arial" panose="020B0604020202020204" pitchFamily="34" charset="0"/>
                  <a:cs typeface="Arial" panose="020B0604020202020204" pitchFamily="34" charset="0"/>
                </a:rPr>
                <a:t>Onde experimentos de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t-PT" altLang="pt-BR" dirty="0">
                  <a:latin typeface="Arial" panose="020B0604020202020204" pitchFamily="34" charset="0"/>
                  <a:cs typeface="Arial" panose="020B0604020202020204" pitchFamily="34" charset="0"/>
                </a:rPr>
                <a:t>laboratório tornam-se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t-PT" altLang="pt-BR" dirty="0">
                  <a:latin typeface="Arial" panose="020B0604020202020204" pitchFamily="34" charset="0"/>
                  <a:cs typeface="Arial" panose="020B0604020202020204" pitchFamily="34" charset="0"/>
                </a:rPr>
                <a:t>experiências públicas.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s-ES_tradnl" alt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s-ES_tradnl" alt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t-PT" altLang="pt-BR" dirty="0">
                  <a:latin typeface="Arial" panose="020B0604020202020204" pitchFamily="34" charset="0"/>
                  <a:cs typeface="Arial" panose="020B0604020202020204" pitchFamily="34" charset="0"/>
                </a:rPr>
                <a:t>Onde o "urbano" pode tornar-se experimental. </a:t>
              </a:r>
              <a:endParaRPr lang="es-ES_tradnl" alt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CE0A6B7-9384-48A2-88B7-926D5709D0B7}"/>
                </a:ext>
              </a:extLst>
            </p:cNvPr>
            <p:cNvSpPr/>
            <p:nvPr/>
          </p:nvSpPr>
          <p:spPr>
            <a:xfrm>
              <a:off x="3608563" y="156109"/>
              <a:ext cx="3816350" cy="647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2800" dirty="0">
                  <a:solidFill>
                    <a:schemeClr val="tx2">
                      <a:lumMod val="50000"/>
                    </a:schemeClr>
                  </a:solidFill>
                  <a:cs typeface="Arial" pitchFamily="34" charset="0"/>
                </a:rPr>
                <a:t>Cidade Laboratório</a:t>
              </a:r>
            </a:p>
          </p:txBody>
        </p:sp>
        <p:pic>
          <p:nvPicPr>
            <p:cNvPr id="9" name="Picture 2" descr="http://revistacasaejardim.globo.com/Revista/Casaejardim/foto/0,,69789957,00.jpg">
              <a:extLst>
                <a:ext uri="{FF2B5EF4-FFF2-40B4-BE49-F238E27FC236}">
                  <a16:creationId xmlns:a16="http://schemas.microsoft.com/office/drawing/2014/main" id="{E3BEC346-AD10-4E5D-9618-ED92A5864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150" y="1978104"/>
              <a:ext cx="3333750" cy="36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E46D67F-06CB-4F8E-BFDC-49C45F3E4EF7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50A6964-BA2D-43DC-83C2-17B3AE385D14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0C65C2FB-CF90-46F5-B7DD-50ED3AA3F96F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riângulo">
              <a:extLst>
                <a:ext uri="{FF2B5EF4-FFF2-40B4-BE49-F238E27FC236}">
                  <a16:creationId xmlns:a16="http://schemas.microsoft.com/office/drawing/2014/main" id="{EA0D439D-7E7F-43CF-BF8C-19548659B1DB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BA0B99E7-621A-4C90-8A2F-31F3B1744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8767576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tângulo 9">
            <a:extLst>
              <a:ext uri="{FF2B5EF4-FFF2-40B4-BE49-F238E27FC236}">
                <a16:creationId xmlns:a16="http://schemas.microsoft.com/office/drawing/2014/main" id="{94A581A1-E2BF-4714-A88E-E53EA9945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026" y="6507164"/>
            <a:ext cx="8208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 err="1">
                <a:solidFill>
                  <a:srgbClr val="888888"/>
                </a:solidFill>
                <a:latin typeface="Arial" panose="020B0604020202020204" pitchFamily="34" charset="0"/>
              </a:rPr>
              <a:t>StartupBus</a:t>
            </a:r>
            <a:r>
              <a:rPr lang="pt-BR" altLang="pt-BR" sz="1800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800" dirty="0" err="1">
                <a:solidFill>
                  <a:srgbClr val="888888"/>
                </a:solidFill>
                <a:latin typeface="Arial" panose="020B0604020202020204" pitchFamily="34" charset="0"/>
              </a:rPr>
              <a:t>Estonia</a:t>
            </a:r>
            <a:r>
              <a:rPr lang="pt-BR" altLang="pt-BR" sz="1800" dirty="0">
                <a:solidFill>
                  <a:srgbClr val="888888"/>
                </a:solidFill>
                <a:latin typeface="Arial" panose="020B0604020202020204" pitchFamily="34" charset="0"/>
              </a:rPr>
              <a:t> 2015 </a:t>
            </a:r>
            <a:r>
              <a:rPr lang="pt-BR" altLang="pt-BR" sz="1800" dirty="0" err="1">
                <a:solidFill>
                  <a:srgbClr val="888888"/>
                </a:solidFill>
                <a:latin typeface="Arial" panose="020B0604020202020204" pitchFamily="34" charset="0"/>
              </a:rPr>
              <a:t>alumni</a:t>
            </a:r>
            <a:r>
              <a:rPr lang="pt-BR" altLang="pt-BR" sz="1800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800" dirty="0" err="1">
                <a:solidFill>
                  <a:srgbClr val="888888"/>
                </a:solidFill>
                <a:latin typeface="Arial" panose="020B0604020202020204" pitchFamily="34" charset="0"/>
              </a:rPr>
              <a:t>at</a:t>
            </a:r>
            <a:r>
              <a:rPr lang="pt-BR" altLang="pt-BR" sz="1800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800" dirty="0" err="1">
                <a:solidFill>
                  <a:srgbClr val="888888"/>
                </a:solidFill>
                <a:latin typeface="Arial" panose="020B0604020202020204" pitchFamily="34" charset="0"/>
              </a:rPr>
              <a:t>Junction</a:t>
            </a:r>
            <a:r>
              <a:rPr lang="pt-BR" altLang="pt-BR" sz="1800" dirty="0">
                <a:solidFill>
                  <a:srgbClr val="888888"/>
                </a:solidFill>
                <a:latin typeface="Arial" panose="020B0604020202020204" pitchFamily="34" charset="0"/>
              </a:rPr>
              <a:t> festival in Helsinki (</a:t>
            </a:r>
            <a:r>
              <a:rPr lang="pt-BR" altLang="pt-BR" sz="1800" dirty="0" err="1">
                <a:solidFill>
                  <a:srgbClr val="888888"/>
                </a:solidFill>
                <a:latin typeface="Arial" panose="020B0604020202020204" pitchFamily="34" charset="0"/>
              </a:rPr>
              <a:t>Finland</a:t>
            </a:r>
            <a:r>
              <a:rPr lang="pt-BR" altLang="pt-BR" sz="1800" dirty="0">
                <a:solidFill>
                  <a:srgbClr val="888888"/>
                </a:solidFill>
                <a:latin typeface="Arial" panose="020B0604020202020204" pitchFamily="34" charset="0"/>
              </a:rPr>
              <a:t>)</a:t>
            </a:r>
            <a:endParaRPr lang="pt-BR" altLang="pt-BR" sz="1800" dirty="0">
              <a:solidFill>
                <a:srgbClr val="000000"/>
              </a:solidFill>
            </a:endParaRPr>
          </a:p>
        </p:txBody>
      </p:sp>
      <p:grpSp>
        <p:nvGrpSpPr>
          <p:cNvPr id="40964" name="Agrupar 1">
            <a:extLst>
              <a:ext uri="{FF2B5EF4-FFF2-40B4-BE49-F238E27FC236}">
                <a16:creationId xmlns:a16="http://schemas.microsoft.com/office/drawing/2014/main" id="{378D3F4C-35B5-474F-AC03-3641040DAE98}"/>
              </a:ext>
            </a:extLst>
          </p:cNvPr>
          <p:cNvGrpSpPr>
            <a:grpSpLocks/>
          </p:cNvGrpSpPr>
          <p:nvPr/>
        </p:nvGrpSpPr>
        <p:grpSpPr bwMode="auto">
          <a:xfrm>
            <a:off x="32906" y="1087800"/>
            <a:ext cx="13845139" cy="6576290"/>
            <a:chOff x="-3432778" y="-397761"/>
            <a:chExt cx="13055044" cy="6328598"/>
          </a:xfrm>
        </p:grpSpPr>
        <p:pic>
          <p:nvPicPr>
            <p:cNvPr id="40973" name="Picture 2" descr="http://blog.startupbus.com/wp-content/uploads/sites/27/2015/11/12191461_1518516335131110_7004078162903344322_n.jpg">
              <a:extLst>
                <a:ext uri="{FF2B5EF4-FFF2-40B4-BE49-F238E27FC236}">
                  <a16:creationId xmlns:a16="http://schemas.microsoft.com/office/drawing/2014/main" id="{EF270A15-4971-40C4-8916-6C3F42C20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47033" y="-397761"/>
              <a:ext cx="8928384" cy="502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4" name="CaixaDeTexto 5">
              <a:extLst>
                <a:ext uri="{FF2B5EF4-FFF2-40B4-BE49-F238E27FC236}">
                  <a16:creationId xmlns:a16="http://schemas.microsoft.com/office/drawing/2014/main" id="{6B43A249-9977-401C-AF5C-B04BFEC8B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432778" y="976293"/>
              <a:ext cx="32401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Cursos, </a:t>
              </a:r>
              <a:r>
                <a:rPr lang="pt-BR" altLang="pt-BR" sz="2000" b="1" dirty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Festivais, </a:t>
              </a:r>
              <a:r>
                <a:rPr lang="pt-BR" altLang="pt-BR" sz="2000" b="1" dirty="0" err="1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Hackathon</a:t>
              </a:r>
              <a:r>
                <a:rPr lang="pt-BR" altLang="pt-BR" sz="2000" b="1" dirty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0975" name="CaixaDeTexto 4">
              <a:extLst>
                <a:ext uri="{FF2B5EF4-FFF2-40B4-BE49-F238E27FC236}">
                  <a16:creationId xmlns:a16="http://schemas.microsoft.com/office/drawing/2014/main" id="{82C429EE-1BD0-422F-86A3-38DCE78072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1675" y="3708169"/>
              <a:ext cx="30207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 dirty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Prêmios, </a:t>
              </a:r>
              <a:r>
                <a:rPr lang="pt-BR" altLang="pt-BR" sz="2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Con</a:t>
              </a:r>
              <a:r>
                <a:rPr lang="pt-BR" altLang="pt-BR" sz="2000" b="1" dirty="0">
                  <a:latin typeface="+mn-lt"/>
                  <a:cs typeface="Arial" panose="020B0604020202020204" pitchFamily="34" charset="0"/>
                </a:rPr>
                <a:t>cursos, </a:t>
              </a:r>
              <a:r>
                <a:rPr lang="pt-BR" altLang="pt-BR" sz="2000" b="1" dirty="0" err="1">
                  <a:latin typeface="+mn-lt"/>
                  <a:cs typeface="Arial" panose="020B0604020202020204" pitchFamily="34" charset="0"/>
                </a:rPr>
                <a:t>Picths</a:t>
              </a:r>
              <a:endParaRPr lang="pt-BR" altLang="pt-BR" sz="20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972" name="Retângulo 8">
              <a:extLst>
                <a:ext uri="{FF2B5EF4-FFF2-40B4-BE49-F238E27FC236}">
                  <a16:creationId xmlns:a16="http://schemas.microsoft.com/office/drawing/2014/main" id="{9F69AC26-EB0A-4A34-9DDD-5A7679621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5555" y="5530727"/>
              <a:ext cx="20367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Startup</a:t>
              </a:r>
              <a:r>
                <a:rPr lang="pt-BR" altLang="pt-BR" sz="2000" b="1" dirty="0">
                  <a:latin typeface="+mn-lt"/>
                  <a:cs typeface="Arial" panose="020B0604020202020204" pitchFamily="34" charset="0"/>
                </a:rPr>
                <a:t> Weekend</a:t>
              </a:r>
            </a:p>
          </p:txBody>
        </p:sp>
        <p:sp>
          <p:nvSpPr>
            <p:cNvPr id="40971" name="Retângulo 7">
              <a:extLst>
                <a:ext uri="{FF2B5EF4-FFF2-40B4-BE49-F238E27FC236}">
                  <a16:creationId xmlns:a16="http://schemas.microsoft.com/office/drawing/2014/main" id="{8A2A3561-FBC1-4E94-8E9E-D30E4867B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63596" y="-152488"/>
              <a:ext cx="65435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programas de capacitação, encontros de negócios, palestras e debates. </a:t>
              </a:r>
            </a:p>
          </p:txBody>
        </p:sp>
      </p:grpSp>
      <p:grpSp>
        <p:nvGrpSpPr>
          <p:cNvPr id="40965" name="Agrupar 8">
            <a:extLst>
              <a:ext uri="{FF2B5EF4-FFF2-40B4-BE49-F238E27FC236}">
                <a16:creationId xmlns:a16="http://schemas.microsoft.com/office/drawing/2014/main" id="{68E78AA4-F5E6-4F67-802B-6D988FCB0E8C}"/>
              </a:ext>
            </a:extLst>
          </p:cNvPr>
          <p:cNvGrpSpPr>
            <a:grpSpLocks/>
          </p:cNvGrpSpPr>
          <p:nvPr/>
        </p:nvGrpSpPr>
        <p:grpSpPr bwMode="auto">
          <a:xfrm>
            <a:off x="1866901" y="357200"/>
            <a:ext cx="9077604" cy="479414"/>
            <a:chOff x="342900" y="356958"/>
            <a:chExt cx="9077604" cy="479655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2E5B7734-A82D-4B0F-B2CB-A50D1627C581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0969" name="Imagem 8">
              <a:extLst>
                <a:ext uri="{FF2B5EF4-FFF2-40B4-BE49-F238E27FC236}">
                  <a16:creationId xmlns:a16="http://schemas.microsoft.com/office/drawing/2014/main" id="{B702584F-753E-4B17-8954-24ED42E7A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099" y="356958"/>
              <a:ext cx="2143405" cy="38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966EF656-35D8-415C-AA24-CB039D0D4EB1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97CF198E-2105-48B3-8511-8310CDC8FFB2}"/>
              </a:ext>
            </a:extLst>
          </p:cNvPr>
          <p:cNvSpPr/>
          <p:nvPr/>
        </p:nvSpPr>
        <p:spPr>
          <a:xfrm>
            <a:off x="3390901" y="214904"/>
            <a:ext cx="3186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Locais para Inovação</a:t>
            </a:r>
            <a:endParaRPr lang="pt-BR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Triângulo">
            <a:extLst>
              <a:ext uri="{FF2B5EF4-FFF2-40B4-BE49-F238E27FC236}">
                <a16:creationId xmlns:a16="http://schemas.microsoft.com/office/drawing/2014/main" id="{80624E39-1A8F-4C5F-87DA-015A0D558AE8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CB654B6-5CE2-4917-A7D9-E4AD470B9951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C7DB526-4204-4A26-ACF4-B7AE6477ED61}"/>
              </a:ext>
            </a:extLst>
          </p:cNvPr>
          <p:cNvSpPr/>
          <p:nvPr/>
        </p:nvSpPr>
        <p:spPr>
          <a:xfrm>
            <a:off x="3985284" y="2118723"/>
            <a:ext cx="3799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cs typeface="Arial" panose="020B0604020202020204" pitchFamily="34" charset="0"/>
              </a:rPr>
              <a:t>para; estimular, descobrir e inovar</a:t>
            </a:r>
            <a:endParaRPr lang="pt-BR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66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A5CB7B6-717E-4EA1-8CE3-BF17014D48A1}"/>
              </a:ext>
            </a:extLst>
          </p:cNvPr>
          <p:cNvSpPr txBox="1"/>
          <p:nvPr/>
        </p:nvSpPr>
        <p:spPr>
          <a:xfrm>
            <a:off x="1497692" y="6488668"/>
            <a:ext cx="659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Jornal o globo sociedade educação 360 tecnologia 16/07/2017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5E3C37F-B27D-4971-A999-37217A2CD8BF}"/>
              </a:ext>
            </a:extLst>
          </p:cNvPr>
          <p:cNvSpPr/>
          <p:nvPr/>
        </p:nvSpPr>
        <p:spPr>
          <a:xfrm>
            <a:off x="8999150" y="1548929"/>
            <a:ext cx="1770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cs typeface="Arial" panose="020B0604020202020204" pitchFamily="34" charset="0"/>
              </a:rPr>
              <a:t>Marc </a:t>
            </a:r>
            <a:r>
              <a:rPr lang="pt-BR" dirty="0" err="1">
                <a:cs typeface="Arial" panose="020B0604020202020204" pitchFamily="34" charset="0"/>
              </a:rPr>
              <a:t>Prensky</a:t>
            </a:r>
            <a:endParaRPr lang="pt-BR" dirty="0"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B06F551-FFFC-4140-A659-16CF9ED91F93}"/>
              </a:ext>
            </a:extLst>
          </p:cNvPr>
          <p:cNvSpPr/>
          <p:nvPr/>
        </p:nvSpPr>
        <p:spPr>
          <a:xfrm>
            <a:off x="8059594" y="6488668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https://glo.bo/2kRpXW2</a:t>
            </a:r>
          </a:p>
        </p:txBody>
      </p:sp>
      <p:pic>
        <p:nvPicPr>
          <p:cNvPr id="7170" name="Picture 2" descr="Hackathon futurista">
            <a:extLst>
              <a:ext uri="{FF2B5EF4-FFF2-40B4-BE49-F238E27FC236}">
                <a16:creationId xmlns:a16="http://schemas.microsoft.com/office/drawing/2014/main" id="{E98CD6B7-44C8-42BD-9526-250E2EF3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46" y="1722401"/>
            <a:ext cx="6502493" cy="43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F888AF1-A94E-4734-A1D6-70EC6675A545}"/>
              </a:ext>
            </a:extLst>
          </p:cNvPr>
          <p:cNvSpPr/>
          <p:nvPr/>
        </p:nvSpPr>
        <p:spPr>
          <a:xfrm>
            <a:off x="4321275" y="149109"/>
            <a:ext cx="3570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Hackathon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educacional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7747310-8565-4976-B0F0-FFEBD07FE314}"/>
              </a:ext>
            </a:extLst>
          </p:cNvPr>
          <p:cNvSpPr/>
          <p:nvPr/>
        </p:nvSpPr>
        <p:spPr>
          <a:xfrm>
            <a:off x="5809251" y="6015321"/>
            <a:ext cx="3404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https://www.abf.com.br/19840-2/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1A72377-8202-4517-A625-1FE22FC5F483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30BA0A4A-4AEB-40B5-8EA5-55F921985BDB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riângulo">
              <a:extLst>
                <a:ext uri="{FF2B5EF4-FFF2-40B4-BE49-F238E27FC236}">
                  <a16:creationId xmlns:a16="http://schemas.microsoft.com/office/drawing/2014/main" id="{156CD866-8BAF-4E3A-9C44-C01C759AD290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31CCB17B-4C72-4189-BBC6-11DAE23BE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5C8B4A82-8F6A-4BEA-9F0C-738E68A514E2}"/>
              </a:ext>
            </a:extLst>
          </p:cNvPr>
          <p:cNvSpPr/>
          <p:nvPr/>
        </p:nvSpPr>
        <p:spPr>
          <a:xfrm>
            <a:off x="1042397" y="919480"/>
            <a:ext cx="9936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0000"/>
                </a:solidFill>
                <a:cs typeface="Arial" panose="020B0604020202020204" pitchFamily="34" charset="0"/>
              </a:rPr>
              <a:t>‘A escola deve ser o lugar de encontrar soluções para o mundo real’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C2DF907-91C3-4B43-9321-082EACD864DA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28609218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3">
            <a:extLst>
              <a:ext uri="{FF2B5EF4-FFF2-40B4-BE49-F238E27FC236}">
                <a16:creationId xmlns:a16="http://schemas.microsoft.com/office/drawing/2014/main" id="{8D82161B-E8AC-4EDA-B181-2A42A8132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093788"/>
            <a:ext cx="8286750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tângulo 4">
            <a:extLst>
              <a:ext uri="{FF2B5EF4-FFF2-40B4-BE49-F238E27FC236}">
                <a16:creationId xmlns:a16="http://schemas.microsoft.com/office/drawing/2014/main" id="{9256D5EC-A11C-4846-897E-3212CED2E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6381750"/>
            <a:ext cx="283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pt-BR" sz="1800"/>
              <a:t>Bruce Katz and Julie Wagner</a:t>
            </a:r>
            <a:endParaRPr lang="pt-BR" altLang="pt-BR" sz="1800"/>
          </a:p>
        </p:txBody>
      </p:sp>
      <p:sp>
        <p:nvSpPr>
          <p:cNvPr id="23556" name="Retângulo 5">
            <a:extLst>
              <a:ext uri="{FF2B5EF4-FFF2-40B4-BE49-F238E27FC236}">
                <a16:creationId xmlns:a16="http://schemas.microsoft.com/office/drawing/2014/main" id="{723D9B19-0E19-4830-8FFE-FFF447AF5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1" y="6388101"/>
            <a:ext cx="3059113" cy="37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pt-BR" altLang="pt-BR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altLang="pt-BR" sz="1800" u="sng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http://www.impacthub.net/</a:t>
            </a:r>
            <a:endParaRPr lang="pt-BR" altLang="pt-BR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7" name="Retângulo 6">
            <a:extLst>
              <a:ext uri="{FF2B5EF4-FFF2-40B4-BE49-F238E27FC236}">
                <a16:creationId xmlns:a16="http://schemas.microsoft.com/office/drawing/2014/main" id="{E47956CE-2847-492D-98C2-929D060FE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1" y="128589"/>
            <a:ext cx="8685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</a:rPr>
              <a:t>Como os Estados Unidos LENTAMENTE emerge da Grande Recessão.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</a:rPr>
              <a:t>A marcante mudança está ocorrendo na geografia ESPACIAL da inovação.</a:t>
            </a: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C9ECB70-E172-4872-B542-34B33BC33B2D}"/>
              </a:ext>
            </a:extLst>
          </p:cNvPr>
          <p:cNvCxnSpPr/>
          <p:nvPr/>
        </p:nvCxnSpPr>
        <p:spPr>
          <a:xfrm>
            <a:off x="1866901" y="836613"/>
            <a:ext cx="8366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riângulo">
            <a:extLst>
              <a:ext uri="{FF2B5EF4-FFF2-40B4-BE49-F238E27FC236}">
                <a16:creationId xmlns:a16="http://schemas.microsoft.com/office/drawing/2014/main" id="{28575A5D-F682-47D2-90AD-76688C0D389D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B8B83BD-C6D3-4398-B6D7-20B6A9035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266" y="797154"/>
            <a:ext cx="2143405" cy="38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8698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agem 3">
            <a:extLst>
              <a:ext uri="{FF2B5EF4-FFF2-40B4-BE49-F238E27FC236}">
                <a16:creationId xmlns:a16="http://schemas.microsoft.com/office/drawing/2014/main" id="{98721DE6-03FD-4E49-9A7C-35EDE5316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08050"/>
            <a:ext cx="8369300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5521127-84D0-4540-9267-B35E75D6F176}"/>
              </a:ext>
            </a:extLst>
          </p:cNvPr>
          <p:cNvSpPr txBox="1"/>
          <p:nvPr/>
        </p:nvSpPr>
        <p:spPr>
          <a:xfrm>
            <a:off x="3990976" y="107951"/>
            <a:ext cx="3825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de Inovação</a:t>
            </a:r>
          </a:p>
        </p:txBody>
      </p:sp>
      <p:sp>
        <p:nvSpPr>
          <p:cNvPr id="81926" name="Retângulo 3">
            <a:extLst>
              <a:ext uri="{FF2B5EF4-FFF2-40B4-BE49-F238E27FC236}">
                <a16:creationId xmlns:a16="http://schemas.microsoft.com/office/drawing/2014/main" id="{6B4460BF-EC36-4048-A5AF-E67558875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6" y="6462714"/>
            <a:ext cx="902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/>
              <a:t>https://www.brookings.edu/wp-content/uploads/2016/07/InnovationDistricts1.pdf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9FF00E4-A88B-487A-A8DC-BB55038439D6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AF1741C9-6C75-4733-8F0E-DA7D6A23A5EC}"/>
                </a:ext>
              </a:extLst>
            </p:cNvPr>
            <p:cNvSpPr txBox="1"/>
            <p:nvPr/>
          </p:nvSpPr>
          <p:spPr>
            <a:xfrm>
              <a:off x="3932323" y="152490"/>
              <a:ext cx="18473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pt-BR" sz="28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3344CF52-5658-43B8-9A54-4AF28CE6B940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ângulo">
              <a:extLst>
                <a:ext uri="{FF2B5EF4-FFF2-40B4-BE49-F238E27FC236}">
                  <a16:creationId xmlns:a16="http://schemas.microsoft.com/office/drawing/2014/main" id="{51C27B88-8F8D-4E36-BE93-9FB77C9DF1AD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5EAFFA7E-7DAF-43F0-A3EA-23C3A6BCC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80978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1006FA16-48D7-4178-B3A3-3A0C47A8A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02" y="3291907"/>
            <a:ext cx="4614216" cy="3333106"/>
          </a:xfrm>
          <a:prstGeom prst="rect">
            <a:avLst/>
          </a:prstGeom>
        </p:spPr>
      </p:pic>
      <p:pic>
        <p:nvPicPr>
          <p:cNvPr id="4" name="Imagem 1">
            <a:extLst>
              <a:ext uri="{FF2B5EF4-FFF2-40B4-BE49-F238E27FC236}">
                <a16:creationId xmlns:a16="http://schemas.microsoft.com/office/drawing/2014/main" id="{6861F0D4-524D-4839-9B1E-24A181B76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10" y="929423"/>
            <a:ext cx="46990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B4A7E39-7B97-4D32-9EFF-0779C61E87F5}"/>
              </a:ext>
            </a:extLst>
          </p:cNvPr>
          <p:cNvSpPr txBox="1"/>
          <p:nvPr/>
        </p:nvSpPr>
        <p:spPr>
          <a:xfrm>
            <a:off x="2693900" y="989188"/>
            <a:ext cx="14304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Coalizão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BCEF49B-D4BF-495A-90B6-944D48D23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724" y="6388706"/>
            <a:ext cx="422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+mn-lt"/>
                <a:cs typeface="Arial" panose="020B0604020202020204" pitchFamily="34" charset="0"/>
              </a:rPr>
              <a:t>“</a:t>
            </a:r>
            <a:r>
              <a:rPr lang="pt-BR" altLang="pt-BR" sz="2400" dirty="0" err="1">
                <a:latin typeface="+mn-lt"/>
                <a:cs typeface="Arial" panose="020B0604020202020204" pitchFamily="34" charset="0"/>
              </a:rPr>
              <a:t>We</a:t>
            </a:r>
            <a:r>
              <a:rPr lang="pt-BR" altLang="pt-BR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pt-BR" altLang="pt-BR" sz="2400" dirty="0" err="1">
                <a:latin typeface="+mn-lt"/>
                <a:cs typeface="Arial" panose="020B0604020202020204" pitchFamily="34" charset="0"/>
              </a:rPr>
              <a:t>transform</a:t>
            </a:r>
            <a:r>
              <a:rPr lang="pt-BR" altLang="pt-BR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pt-BR" altLang="pt-BR" sz="2400" dirty="0" err="1">
                <a:latin typeface="+mn-lt"/>
                <a:cs typeface="Arial" panose="020B0604020202020204" pitchFamily="34" charset="0"/>
              </a:rPr>
              <a:t>tecnology</a:t>
            </a:r>
            <a:r>
              <a:rPr lang="pt-BR" altLang="pt-BR" sz="2400" dirty="0">
                <a:latin typeface="+mn-lt"/>
                <a:cs typeface="Arial" panose="020B0604020202020204" pitchFamily="34" charset="0"/>
              </a:rPr>
              <a:t> in PIB”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18FD072-5035-43D2-829E-6A07308A3190}"/>
              </a:ext>
            </a:extLst>
          </p:cNvPr>
          <p:cNvSpPr txBox="1"/>
          <p:nvPr/>
        </p:nvSpPr>
        <p:spPr>
          <a:xfrm>
            <a:off x="7830377" y="1786009"/>
            <a:ext cx="146540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Conexão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CE4F548-3C02-46F2-8BDF-ABD68B96C8D3}"/>
              </a:ext>
            </a:extLst>
          </p:cNvPr>
          <p:cNvSpPr txBox="1"/>
          <p:nvPr/>
        </p:nvSpPr>
        <p:spPr>
          <a:xfrm>
            <a:off x="7386604" y="2356011"/>
            <a:ext cx="3652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A inovação em rede e em consórcios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E8B470D-1B2B-4256-973A-B8DC5722333A}"/>
              </a:ext>
            </a:extLst>
          </p:cNvPr>
          <p:cNvSpPr txBox="1"/>
          <p:nvPr/>
        </p:nvSpPr>
        <p:spPr>
          <a:xfrm>
            <a:off x="3311709" y="3595359"/>
            <a:ext cx="128862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Criação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D5C414B-D818-4ABC-ACC0-D6093AD8AEBB}"/>
              </a:ext>
            </a:extLst>
          </p:cNvPr>
          <p:cNvSpPr txBox="1"/>
          <p:nvPr/>
        </p:nvSpPr>
        <p:spPr>
          <a:xfrm>
            <a:off x="2226763" y="3003325"/>
            <a:ext cx="27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Atores trabalhando juntos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895BED3-915A-4439-B15E-E1C9156C4B70}"/>
              </a:ext>
            </a:extLst>
          </p:cNvPr>
          <p:cNvSpPr txBox="1"/>
          <p:nvPr/>
        </p:nvSpPr>
        <p:spPr>
          <a:xfrm>
            <a:off x="6848093" y="2703693"/>
            <a:ext cx="252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Parcerias público privada</a:t>
            </a:r>
          </a:p>
        </p:txBody>
      </p:sp>
      <p:pic>
        <p:nvPicPr>
          <p:cNvPr id="15" name="Imagem 3">
            <a:extLst>
              <a:ext uri="{FF2B5EF4-FFF2-40B4-BE49-F238E27FC236}">
                <a16:creationId xmlns:a16="http://schemas.microsoft.com/office/drawing/2014/main" id="{6F687087-C34F-45ED-9D48-C55616802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193" y="3073025"/>
            <a:ext cx="5033962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4">
            <a:extLst>
              <a:ext uri="{FF2B5EF4-FFF2-40B4-BE49-F238E27FC236}">
                <a16:creationId xmlns:a16="http://schemas.microsoft.com/office/drawing/2014/main" id="{F7C809A9-13A8-4850-8E28-3A057ADA8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124" y="6409338"/>
            <a:ext cx="5148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+mn-lt"/>
                <a:cs typeface="Arial" panose="020B0604020202020204" pitchFamily="34" charset="0"/>
              </a:rPr>
              <a:t>- </a:t>
            </a:r>
            <a:r>
              <a:rPr lang="pt-BR" altLang="pt-BR" sz="1800" b="1" dirty="0" err="1">
                <a:latin typeface="+mn-lt"/>
                <a:cs typeface="Arial" panose="020B0604020202020204" pitchFamily="34" charset="0"/>
              </a:rPr>
              <a:t>Tecnalia</a:t>
            </a:r>
            <a:r>
              <a:rPr lang="pt-BR" altLang="pt-BR" sz="1800" b="1" dirty="0">
                <a:latin typeface="+mn-lt"/>
                <a:cs typeface="Arial" panose="020B0604020202020204" pitchFamily="34" charset="0"/>
              </a:rPr>
              <a:t> - </a:t>
            </a:r>
            <a:r>
              <a:rPr lang="pt-BR" altLang="pt-BR" sz="1800" dirty="0">
                <a:latin typeface="+mn-lt"/>
                <a:cs typeface="Arial" panose="020B0604020202020204" pitchFamily="34" charset="0"/>
              </a:rPr>
              <a:t>Parque Científico y Tecnológico de </a:t>
            </a:r>
            <a:r>
              <a:rPr lang="pt-BR" altLang="pt-BR" sz="1800" dirty="0" err="1">
                <a:latin typeface="+mn-lt"/>
                <a:cs typeface="Arial" panose="020B0604020202020204" pitchFamily="34" charset="0"/>
              </a:rPr>
              <a:t>Bizkaia</a:t>
            </a:r>
            <a:endParaRPr lang="pt-BR" altLang="pt-BR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CA97E55-DB54-408C-A670-17874CAE8F82}"/>
              </a:ext>
            </a:extLst>
          </p:cNvPr>
          <p:cNvSpPr txBox="1"/>
          <p:nvPr/>
        </p:nvSpPr>
        <p:spPr>
          <a:xfrm>
            <a:off x="3911362" y="56603"/>
            <a:ext cx="31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Cidades do Amanhã</a:t>
            </a:r>
          </a:p>
        </p:txBody>
      </p:sp>
      <p:grpSp>
        <p:nvGrpSpPr>
          <p:cNvPr id="18" name="Agrupar 1">
            <a:extLst>
              <a:ext uri="{FF2B5EF4-FFF2-40B4-BE49-F238E27FC236}">
                <a16:creationId xmlns:a16="http://schemas.microsoft.com/office/drawing/2014/main" id="{074EF9E5-15F1-4A17-8AB0-3CADB1518E3A}"/>
              </a:ext>
            </a:extLst>
          </p:cNvPr>
          <p:cNvGrpSpPr>
            <a:grpSpLocks/>
          </p:cNvGrpSpPr>
          <p:nvPr/>
        </p:nvGrpSpPr>
        <p:grpSpPr bwMode="auto">
          <a:xfrm>
            <a:off x="1754188" y="128006"/>
            <a:ext cx="8366125" cy="462862"/>
            <a:chOff x="342900" y="373404"/>
            <a:chExt cx="8366125" cy="463209"/>
          </a:xfrm>
        </p:grpSpPr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6A355D14-B059-4CE2-9447-361AA5F42E78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Imagem 8">
              <a:extLst>
                <a:ext uri="{FF2B5EF4-FFF2-40B4-BE49-F238E27FC236}">
                  <a16:creationId xmlns:a16="http://schemas.microsoft.com/office/drawing/2014/main" id="{27722DA9-5031-4B33-BE6D-BE82CCE88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851" y="373404"/>
              <a:ext cx="2143405" cy="38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6E39CFDC-9FC1-49A7-A7CF-8A8E1E6C8594}"/>
                </a:ext>
              </a:extLst>
            </p:cNvPr>
            <p:cNvCxnSpPr/>
            <p:nvPr/>
          </p:nvCxnSpPr>
          <p:spPr bwMode="auto">
            <a:xfrm>
              <a:off x="342900" y="836613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riângulo">
            <a:extLst>
              <a:ext uri="{FF2B5EF4-FFF2-40B4-BE49-F238E27FC236}">
                <a16:creationId xmlns:a16="http://schemas.microsoft.com/office/drawing/2014/main" id="{6FB87B3A-7F17-4C10-9B9B-B90F3C95BC9D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3C44443-927C-4471-86D4-30656F66A3F6}"/>
              </a:ext>
            </a:extLst>
          </p:cNvPr>
          <p:cNvSpPr txBox="1"/>
          <p:nvPr/>
        </p:nvSpPr>
        <p:spPr>
          <a:xfrm>
            <a:off x="1736020" y="1649126"/>
            <a:ext cx="981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accent2">
                    <a:lumMod val="75000"/>
                  </a:schemeClr>
                </a:solidFill>
              </a:rPr>
              <a:t>confiança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AD7B654-7408-4521-9077-9A75695461DC}"/>
              </a:ext>
            </a:extLst>
          </p:cNvPr>
          <p:cNvSpPr txBox="1"/>
          <p:nvPr/>
        </p:nvSpPr>
        <p:spPr>
          <a:xfrm>
            <a:off x="9519862" y="2922575"/>
            <a:ext cx="256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4">
                    <a:lumMod val="50000"/>
                  </a:schemeClr>
                </a:solidFill>
              </a:rPr>
              <a:t>Fundos de Investimento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D4563A-6EFF-434F-BAE5-55AB5B02C771}"/>
              </a:ext>
            </a:extLst>
          </p:cNvPr>
          <p:cNvSpPr txBox="1"/>
          <p:nvPr/>
        </p:nvSpPr>
        <p:spPr>
          <a:xfrm>
            <a:off x="6150691" y="4464746"/>
            <a:ext cx="581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A inovação aberta com atores externos, </a:t>
            </a:r>
            <a:r>
              <a:rPr lang="pt-BR" b="1" dirty="0" err="1">
                <a:solidFill>
                  <a:schemeClr val="accent6">
                    <a:lumMod val="50000"/>
                  </a:schemeClr>
                </a:solidFill>
              </a:rPr>
              <a:t>ICTs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, Startups e </a:t>
            </a:r>
            <a:r>
              <a:rPr lang="pt-BR" b="1" dirty="0" err="1">
                <a:solidFill>
                  <a:schemeClr val="accent6">
                    <a:lumMod val="50000"/>
                  </a:schemeClr>
                </a:solidFill>
              </a:rPr>
              <a:t>AIs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C9E8ACC-A80D-41D9-93AD-FF0BC5CCB9A7}"/>
              </a:ext>
            </a:extLst>
          </p:cNvPr>
          <p:cNvSpPr/>
          <p:nvPr/>
        </p:nvSpPr>
        <p:spPr>
          <a:xfrm>
            <a:off x="708175" y="4464746"/>
            <a:ext cx="10278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NERDs</a:t>
            </a:r>
            <a:endParaRPr lang="pt-BR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E0FBA76-EACF-4681-89E0-BC8DC8207868}"/>
              </a:ext>
            </a:extLst>
          </p:cNvPr>
          <p:cNvSpPr txBox="1"/>
          <p:nvPr/>
        </p:nvSpPr>
        <p:spPr>
          <a:xfrm>
            <a:off x="347146" y="4852671"/>
            <a:ext cx="191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Capital Intelectual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CBE1053-9D2A-4655-8580-029C5CF0CB87}"/>
              </a:ext>
            </a:extLst>
          </p:cNvPr>
          <p:cNvSpPr/>
          <p:nvPr/>
        </p:nvSpPr>
        <p:spPr>
          <a:xfrm>
            <a:off x="1778357" y="5134254"/>
            <a:ext cx="20072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AMBIENTE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4078BB5-B55D-4AC5-AEBA-E3D29C265228}"/>
              </a:ext>
            </a:extLst>
          </p:cNvPr>
          <p:cNvSpPr/>
          <p:nvPr/>
        </p:nvSpPr>
        <p:spPr>
          <a:xfrm>
            <a:off x="2622273" y="4534526"/>
            <a:ext cx="18698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EDUCAÇÃO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0B3C8CBE-19C0-4743-8A95-03B3A1373F10}"/>
              </a:ext>
            </a:extLst>
          </p:cNvPr>
          <p:cNvSpPr/>
          <p:nvPr/>
        </p:nvSpPr>
        <p:spPr>
          <a:xfrm>
            <a:off x="3697747" y="5693595"/>
            <a:ext cx="134883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LABORATÓRIOS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153DE83-E423-4F67-900F-C992B05A2C89}"/>
              </a:ext>
            </a:extLst>
          </p:cNvPr>
          <p:cNvSpPr/>
          <p:nvPr/>
        </p:nvSpPr>
        <p:spPr>
          <a:xfrm>
            <a:off x="149477" y="5589118"/>
            <a:ext cx="169950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Light" panose="020B0502040204020203" pitchFamily="34" charset="0"/>
              </a:rPr>
              <a:t>EXPERIMENTAÇÃO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4B9EC1C-8345-46FA-8023-002B6851C0F4}"/>
              </a:ext>
            </a:extLst>
          </p:cNvPr>
          <p:cNvSpPr txBox="1"/>
          <p:nvPr/>
        </p:nvSpPr>
        <p:spPr>
          <a:xfrm>
            <a:off x="3584674" y="4094449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Capital Estrutural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1E752C7-A3A0-4D81-AA1D-63AB3E0BBCD4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3936362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Agrupar 4">
            <a:extLst>
              <a:ext uri="{FF2B5EF4-FFF2-40B4-BE49-F238E27FC236}">
                <a16:creationId xmlns:a16="http://schemas.microsoft.com/office/drawing/2014/main" id="{04525AF7-22F5-4732-94FC-1034F7039A04}"/>
              </a:ext>
            </a:extLst>
          </p:cNvPr>
          <p:cNvGrpSpPr>
            <a:grpSpLocks/>
          </p:cNvGrpSpPr>
          <p:nvPr/>
        </p:nvGrpSpPr>
        <p:grpSpPr bwMode="auto">
          <a:xfrm>
            <a:off x="1742722" y="192749"/>
            <a:ext cx="9063177" cy="676426"/>
            <a:chOff x="342900" y="160149"/>
            <a:chExt cx="9063979" cy="676464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72989FAE-A833-400B-8699-D0253AF901E6}"/>
                </a:ext>
              </a:extLst>
            </p:cNvPr>
            <p:cNvCxnSpPr/>
            <p:nvPr/>
          </p:nvCxnSpPr>
          <p:spPr>
            <a:xfrm>
              <a:off x="342900" y="836613"/>
              <a:ext cx="836686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564D34B2-F2BC-4E47-AE96-DD9E5A7B95D2}"/>
                </a:ext>
              </a:extLst>
            </p:cNvPr>
            <p:cNvSpPr txBox="1"/>
            <p:nvPr/>
          </p:nvSpPr>
          <p:spPr>
            <a:xfrm>
              <a:off x="2420435" y="160149"/>
              <a:ext cx="2691616" cy="5232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800" dirty="0">
                  <a:solidFill>
                    <a:schemeClr val="tx2">
                      <a:lumMod val="50000"/>
                    </a:schemeClr>
                  </a:solidFill>
                  <a:cs typeface="Arial" panose="020B0604020202020204" pitchFamily="34" charset="0"/>
                </a:rPr>
                <a:t>Inovar ou Morrer</a:t>
              </a:r>
            </a:p>
          </p:txBody>
        </p:sp>
        <p:pic>
          <p:nvPicPr>
            <p:cNvPr id="18440" name="Imagem 8">
              <a:extLst>
                <a:ext uri="{FF2B5EF4-FFF2-40B4-BE49-F238E27FC236}">
                  <a16:creationId xmlns:a16="http://schemas.microsoft.com/office/drawing/2014/main" id="{1BF47A4E-8514-4F70-B86D-0FC4411C0B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284" y="349616"/>
              <a:ext cx="2143595" cy="38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riângulo">
            <a:extLst>
              <a:ext uri="{FF2B5EF4-FFF2-40B4-BE49-F238E27FC236}">
                <a16:creationId xmlns:a16="http://schemas.microsoft.com/office/drawing/2014/main" id="{5C1BA7BF-1CD4-4A07-AE35-27025FE08191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710AA086-4128-43C6-B7D9-F0D580139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42337"/>
            <a:ext cx="120791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rgbClr val="20202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Mais da </a:t>
            </a:r>
            <a:r>
              <a:rPr lang="pt-BR" altLang="pt-BR" sz="2000" b="1" dirty="0">
                <a:solidFill>
                  <a:srgbClr val="20202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metade das 500 maiores empresas do mundo já trabalham com startups. </a:t>
            </a:r>
            <a:r>
              <a:rPr lang="pt-BR" altLang="pt-BR" sz="2000" dirty="0">
                <a:solidFill>
                  <a:srgbClr val="212121"/>
                </a:solidFill>
                <a:latin typeface="+mn-lt"/>
                <a:cs typeface="Arial" panose="020B0604020202020204" pitchFamily="34" charset="0"/>
              </a:rPr>
              <a:t>Estão criando e adotando inovação aberta “open </a:t>
            </a:r>
            <a:r>
              <a:rPr lang="pt-BR" altLang="pt-BR" sz="2000" dirty="0" err="1">
                <a:solidFill>
                  <a:srgbClr val="212121"/>
                </a:solidFill>
                <a:latin typeface="+mn-lt"/>
                <a:cs typeface="Arial" panose="020B0604020202020204" pitchFamily="34" charset="0"/>
              </a:rPr>
              <a:t>innovation</a:t>
            </a:r>
            <a:r>
              <a:rPr lang="pt-BR" altLang="pt-BR" sz="2000" dirty="0">
                <a:solidFill>
                  <a:srgbClr val="212121"/>
                </a:solidFill>
                <a:latin typeface="+mn-lt"/>
                <a:cs typeface="Arial" panose="020B0604020202020204" pitchFamily="34" charset="0"/>
              </a:rPr>
              <a:t>” ou aceleração empresarial </a:t>
            </a:r>
            <a:r>
              <a:rPr lang="pt-BR" sz="2000" dirty="0">
                <a:solidFill>
                  <a:srgbClr val="333333"/>
                </a:solidFill>
                <a:latin typeface="+mn-lt"/>
              </a:rPr>
              <a:t>que permitem atrair e absorver a criatividade de </a:t>
            </a:r>
            <a:r>
              <a:rPr lang="pt-BR" sz="2000" i="1" dirty="0">
                <a:solidFill>
                  <a:srgbClr val="333333"/>
                </a:solidFill>
                <a:latin typeface="+mn-lt"/>
              </a:rPr>
              <a:t>startups</a:t>
            </a:r>
            <a:r>
              <a:rPr lang="pt-BR" sz="2000" dirty="0">
                <a:solidFill>
                  <a:srgbClr val="333333"/>
                </a:solidFill>
                <a:latin typeface="+mn-lt"/>
              </a:rPr>
              <a:t> e novos conhecimentos</a:t>
            </a:r>
            <a:r>
              <a:rPr lang="pt-BR" altLang="pt-BR" sz="2000" dirty="0">
                <a:solidFill>
                  <a:srgbClr val="21212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6D87B94-EB9D-43BC-B3A2-1C9FEF9F6D64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56D6933-8DAE-4E6F-B2FF-0D5F1B3C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94" y="950636"/>
            <a:ext cx="8728253" cy="49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6562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ixaDeTexto 3">
            <a:extLst>
              <a:ext uri="{FF2B5EF4-FFF2-40B4-BE49-F238E27FC236}">
                <a16:creationId xmlns:a16="http://schemas.microsoft.com/office/drawing/2014/main" id="{31BB718A-A5AE-4131-AB11-9D42FBA1B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3" y="2912844"/>
            <a:ext cx="5931534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2800" dirty="0"/>
              <a:t>Com estas considerações, os parques não poderiam ser mais só um atrativo para as empresas, mas também para as pessoas.</a:t>
            </a:r>
          </a:p>
          <a:p>
            <a:endParaRPr lang="pt-BR" altLang="pt-BR" sz="2800" dirty="0"/>
          </a:p>
          <a:p>
            <a:r>
              <a:rPr lang="pt-BR" altLang="pt-BR" sz="2800" dirty="0"/>
              <a:t>Os parques vão sendo cada vez mais urbanos</a:t>
            </a:r>
          </a:p>
        </p:txBody>
      </p:sp>
      <p:sp>
        <p:nvSpPr>
          <p:cNvPr id="20483" name="CaixaDeTexto 4">
            <a:extLst>
              <a:ext uri="{FF2B5EF4-FFF2-40B4-BE49-F238E27FC236}">
                <a16:creationId xmlns:a16="http://schemas.microsoft.com/office/drawing/2014/main" id="{4BDE2152-11FE-408B-B3BB-640D06512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1" y="236539"/>
            <a:ext cx="5572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2800"/>
              <a:t>Influência da “Era do Conhecimento”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998F213-F597-432A-954C-5E2E30ACAE5F}"/>
              </a:ext>
            </a:extLst>
          </p:cNvPr>
          <p:cNvCxnSpPr/>
          <p:nvPr/>
        </p:nvCxnSpPr>
        <p:spPr bwMode="auto">
          <a:xfrm>
            <a:off x="1866901" y="836613"/>
            <a:ext cx="8366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85" name="Imagem 8">
            <a:extLst>
              <a:ext uri="{FF2B5EF4-FFF2-40B4-BE49-F238E27FC236}">
                <a16:creationId xmlns:a16="http://schemas.microsoft.com/office/drawing/2014/main" id="{C5875702-C544-4DE6-BE98-434DCE746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773" y="337490"/>
            <a:ext cx="214312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m 7">
            <a:extLst>
              <a:ext uri="{FF2B5EF4-FFF2-40B4-BE49-F238E27FC236}">
                <a16:creationId xmlns:a16="http://schemas.microsoft.com/office/drawing/2014/main" id="{FDA3222F-299E-402D-9FDF-B7422C896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-10317"/>
            <a:ext cx="82550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CaixaDeTexto 8">
            <a:extLst>
              <a:ext uri="{FF2B5EF4-FFF2-40B4-BE49-F238E27FC236}">
                <a16:creationId xmlns:a16="http://schemas.microsoft.com/office/drawing/2014/main" id="{EBFE1A15-63A0-4751-9BC5-1780BF2CE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3" y="1464858"/>
            <a:ext cx="11567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2800" dirty="0"/>
              <a:t>Pessoas começam a procurar morar, estudar, trabalhar e se divertir nas cidades</a:t>
            </a:r>
          </a:p>
        </p:txBody>
      </p:sp>
      <p:pic>
        <p:nvPicPr>
          <p:cNvPr id="20488" name="Imagem 9">
            <a:extLst>
              <a:ext uri="{FF2B5EF4-FFF2-40B4-BE49-F238E27FC236}">
                <a16:creationId xmlns:a16="http://schemas.microsoft.com/office/drawing/2014/main" id="{1143D67F-0E3D-4064-8797-AE61CFE0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6573838"/>
            <a:ext cx="91440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D36CF28-5BEC-40F2-B182-15BCF532A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517" y="2245677"/>
            <a:ext cx="5694513" cy="377571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F7B7B9A-39AF-48D1-B0C2-877C0D20BD2D}"/>
              </a:ext>
            </a:extLst>
          </p:cNvPr>
          <p:cNvSpPr txBox="1"/>
          <p:nvPr/>
        </p:nvSpPr>
        <p:spPr>
          <a:xfrm>
            <a:off x="8579223" y="6094320"/>
            <a:ext cx="208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Porto Digital - Recife</a:t>
            </a:r>
          </a:p>
        </p:txBody>
      </p:sp>
    </p:spTree>
    <p:extLst>
      <p:ext uri="{BB962C8B-B14F-4D97-AF65-F5344CB8AC3E}">
        <p14:creationId xmlns:p14="http://schemas.microsoft.com/office/powerpoint/2010/main" val="24755606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C090C0-F47D-4760-8F75-D8573D303E15}"/>
              </a:ext>
            </a:extLst>
          </p:cNvPr>
          <p:cNvSpPr/>
          <p:nvPr/>
        </p:nvSpPr>
        <p:spPr>
          <a:xfrm>
            <a:off x="0" y="6006819"/>
            <a:ext cx="11921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https://medium.com/@</a:t>
            </a:r>
            <a:r>
              <a:rPr lang="pt-BR" dirty="0" err="1"/>
              <a:t>hacktown</a:t>
            </a:r>
            <a:r>
              <a:rPr lang="pt-BR" dirty="0"/>
              <a:t>/o-que-faz-de-santa-rita-do-sapucaí-um-dos-lugares-mais-incríveis-do-mundo-bfdfc42dd7ea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B34012-FF6E-4E37-BFD1-0F52E98CF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524"/>
            <a:ext cx="9492615" cy="504295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5AE62D2-36B6-475F-9DB4-80803CB31F3D}"/>
              </a:ext>
            </a:extLst>
          </p:cNvPr>
          <p:cNvSpPr txBox="1"/>
          <p:nvPr/>
        </p:nvSpPr>
        <p:spPr>
          <a:xfrm>
            <a:off x="3356135" y="151911"/>
            <a:ext cx="4097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Santa Rita de Sapucaí - MG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D540F60-9E4F-44AA-9CE5-930986A517D8}"/>
              </a:ext>
            </a:extLst>
          </p:cNvPr>
          <p:cNvSpPr txBox="1"/>
          <p:nvPr/>
        </p:nvSpPr>
        <p:spPr>
          <a:xfrm>
            <a:off x="9631388" y="1817661"/>
            <a:ext cx="25606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Cidade com 40 mil habitantes tem mais de 150 empresas e startups de tecnologia. A cidade respira inovação. O incentivo ao empreendedorismo é constante. É onde fica o </a:t>
            </a:r>
            <a:r>
              <a:rPr lang="pt-BR" dirty="0" err="1"/>
              <a:t>Inatel</a:t>
            </a:r>
            <a:r>
              <a:rPr lang="pt-BR" dirty="0"/>
              <a:t>: praticamente um MIT brasileiro. Além da ETE, primeira escola de eletrônica da América Latina.  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54BB80C-43F6-421A-9B3E-DA3259242036}"/>
              </a:ext>
            </a:extLst>
          </p:cNvPr>
          <p:cNvSpPr/>
          <p:nvPr/>
        </p:nvSpPr>
        <p:spPr>
          <a:xfrm>
            <a:off x="0" y="6458807"/>
            <a:ext cx="9682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https://medium.com/@hacktown/santa-rita-do-sapucai-always-in-my-heart-77d9c78c2b11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86BD05F-16A9-402D-A6A3-219D62D27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7524"/>
            <a:ext cx="5219700" cy="9906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7341933-9797-4FEB-8EE7-4D7283E93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640" y="1898124"/>
            <a:ext cx="3609975" cy="116205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3FC45FD-7C4F-4536-AE12-C2239F3BC5C3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965CEFF8-D2D8-4341-B83F-16FAF0573090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riângulo">
              <a:extLst>
                <a:ext uri="{FF2B5EF4-FFF2-40B4-BE49-F238E27FC236}">
                  <a16:creationId xmlns:a16="http://schemas.microsoft.com/office/drawing/2014/main" id="{4B0B4ECF-A907-4B18-AEBF-CF6ABB637A54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5A66E916-CCF0-4E80-AB3B-546FEB8BD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70282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5B5A04A-404B-4CFF-9031-C5E9B7790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616" y="2553467"/>
            <a:ext cx="4146902" cy="275957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56E1C01-A491-4F7E-A0B0-0021B704514B}"/>
              </a:ext>
            </a:extLst>
          </p:cNvPr>
          <p:cNvSpPr/>
          <p:nvPr/>
        </p:nvSpPr>
        <p:spPr>
          <a:xfrm>
            <a:off x="7858626" y="1408315"/>
            <a:ext cx="4345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foto, Marcos Ramos, presidente executivo da startup </a:t>
            </a:r>
            <a:r>
              <a:rPr lang="pt-BR" sz="1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pt-BR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Credito é fotografado em um espaço de </a:t>
            </a:r>
            <a:r>
              <a:rPr lang="pt-BR" sz="1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coworking</a:t>
            </a:r>
            <a:r>
              <a:rPr lang="pt-BR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Avenida Angélica Foto: </a:t>
            </a:r>
            <a:r>
              <a:rPr lang="pt-BR" sz="1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Werther</a:t>
            </a:r>
            <a:r>
              <a:rPr lang="pt-BR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Santana / Estadão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06/06/2018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B7589-1B09-4022-8AA1-FF2B0B7D875C}"/>
              </a:ext>
            </a:extLst>
          </p:cNvPr>
          <p:cNvSpPr/>
          <p:nvPr/>
        </p:nvSpPr>
        <p:spPr>
          <a:xfrm>
            <a:off x="7858625" y="5359472"/>
            <a:ext cx="4272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https://www.archdaily.com.br/br/790314/ranking-das-50-cidades-mais-inovadoras-do-brasil-segundo-a-urban-systems</a:t>
            </a:r>
            <a:endParaRPr lang="pt-BR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9DA3C4D-5B3F-48AB-81FA-4BFD7493E5DD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F44155A7-A41F-46C1-BC73-C5DABF15C8C4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riângulo">
              <a:extLst>
                <a:ext uri="{FF2B5EF4-FFF2-40B4-BE49-F238E27FC236}">
                  <a16:creationId xmlns:a16="http://schemas.microsoft.com/office/drawing/2014/main" id="{A2F75B89-F0E9-4BC0-B0DE-B71629C2A95A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7C0C3462-5D6D-48AE-B243-2A52E257BE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 descr="https://www.swissnexbrazil.org/wp-content/uploads/sites/3/2017/02/Screen-Shot-2017-02-20-at-10.58.22-1170x600.png">
            <a:extLst>
              <a:ext uri="{FF2B5EF4-FFF2-40B4-BE49-F238E27FC236}">
                <a16:creationId xmlns:a16="http://schemas.microsoft.com/office/drawing/2014/main" id="{C2220CFB-3B75-4FB4-A212-3C5A6741F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" y="1370930"/>
            <a:ext cx="7791857" cy="39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BC91E2C-C72F-431C-8B22-2D13885BA388}"/>
              </a:ext>
            </a:extLst>
          </p:cNvPr>
          <p:cNvSpPr txBox="1"/>
          <p:nvPr/>
        </p:nvSpPr>
        <p:spPr>
          <a:xfrm>
            <a:off x="251794" y="5632726"/>
            <a:ext cx="7182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(</a:t>
            </a:r>
            <a:r>
              <a:rPr lang="pt-BR" sz="2000" dirty="0" err="1"/>
              <a:t>Zug</a:t>
            </a:r>
            <a:r>
              <a:rPr lang="pt-BR" sz="2000" dirty="0"/>
              <a:t>) </a:t>
            </a:r>
            <a:r>
              <a:rPr lang="pt-BR" sz="2000" dirty="0" err="1"/>
              <a:t>Crypto</a:t>
            </a:r>
            <a:r>
              <a:rPr lang="pt-BR" sz="2000" dirty="0"/>
              <a:t> Valley na Suíça, primeiro lugar em inovação e segundo em qualidade de vida.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7A4AA04-626E-45AB-9E1D-C01B0C952A46}"/>
              </a:ext>
            </a:extLst>
          </p:cNvPr>
          <p:cNvSpPr txBox="1"/>
          <p:nvPr/>
        </p:nvSpPr>
        <p:spPr>
          <a:xfrm>
            <a:off x="3511826" y="192749"/>
            <a:ext cx="233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Valley Mundial</a:t>
            </a:r>
          </a:p>
        </p:txBody>
      </p:sp>
    </p:spTree>
    <p:extLst>
      <p:ext uri="{BB962C8B-B14F-4D97-AF65-F5344CB8AC3E}">
        <p14:creationId xmlns:p14="http://schemas.microsoft.com/office/powerpoint/2010/main" val="24460701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D401AFE-7969-4A4D-A327-8700B3997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825" y="1015576"/>
            <a:ext cx="8322854" cy="536919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92DA333-8BFA-4425-ADF5-3229388C8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64" y="3938928"/>
            <a:ext cx="2905125" cy="2552700"/>
          </a:xfrm>
          <a:prstGeom prst="rect">
            <a:avLst/>
          </a:prstGeom>
        </p:spPr>
      </p:pic>
      <p:pic>
        <p:nvPicPr>
          <p:cNvPr id="2050" name="Picture 2" descr="Resultado de imagem para eos rio">
            <a:extLst>
              <a:ext uri="{FF2B5EF4-FFF2-40B4-BE49-F238E27FC236}">
                <a16:creationId xmlns:a16="http://schemas.microsoft.com/office/drawing/2014/main" id="{70197D51-4DB6-4A72-9D79-D3F2C070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01" y="123924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7E86F409-69A5-4042-AA0E-B16D56F17FD2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034426EC-0521-43D2-AB8F-9F2F912E1D26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riângulo">
              <a:extLst>
                <a:ext uri="{FF2B5EF4-FFF2-40B4-BE49-F238E27FC236}">
                  <a16:creationId xmlns:a16="http://schemas.microsoft.com/office/drawing/2014/main" id="{9C44808B-8EDA-40E1-80E3-E522EBAAF4BF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A0BD0DD6-B02F-4DC4-91D2-3CC64DABE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332971F5-2806-4902-AAE3-86147AED6C60}"/>
              </a:ext>
            </a:extLst>
          </p:cNvPr>
          <p:cNvSpPr txBox="1"/>
          <p:nvPr/>
        </p:nvSpPr>
        <p:spPr>
          <a:xfrm>
            <a:off x="2131821" y="194456"/>
            <a:ext cx="5461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Rede Mundial de Produtores de EOS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4A255B-2E6B-4275-B9B9-2C18A03BA75C}"/>
              </a:ext>
            </a:extLst>
          </p:cNvPr>
          <p:cNvSpPr txBox="1"/>
          <p:nvPr/>
        </p:nvSpPr>
        <p:spPr>
          <a:xfrm>
            <a:off x="392659" y="3408965"/>
            <a:ext cx="266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Empreendimento Entropia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2B2ED3E-71B3-4B4D-A7FF-0EE3990FAD72}"/>
              </a:ext>
            </a:extLst>
          </p:cNvPr>
          <p:cNvSpPr/>
          <p:nvPr/>
        </p:nvSpPr>
        <p:spPr>
          <a:xfrm>
            <a:off x="3436799" y="6491628"/>
            <a:ext cx="87552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11111"/>
                </a:solidFill>
                <a:latin typeface="Verdana" panose="020B0604030504040204" pitchFamily="34" charset="0"/>
              </a:rPr>
              <a:t>EOS </a:t>
            </a:r>
            <a:r>
              <a:rPr lang="en-US" sz="1600" dirty="0" err="1">
                <a:solidFill>
                  <a:srgbClr val="111111"/>
                </a:solidFill>
                <a:latin typeface="Verdana" panose="020B0604030504040204" pitchFamily="34" charset="0"/>
              </a:rPr>
              <a:t>dApps</a:t>
            </a:r>
            <a:r>
              <a:rPr lang="en-US" sz="1600" dirty="0">
                <a:solidFill>
                  <a:srgbClr val="111111"/>
                </a:solidFill>
                <a:latin typeface="Verdana" panose="020B0604030504040204" pitchFamily="34" charset="0"/>
              </a:rPr>
              <a:t> Ecosystem: Complete List of EOS Decentralized Blockchain Applications</a:t>
            </a:r>
            <a:endParaRPr lang="en-US" sz="1600" b="0" i="0" dirty="0">
              <a:solidFill>
                <a:srgbClr val="11111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F22EDE4-56F0-4F0E-A0F1-4904858EB662}"/>
              </a:ext>
            </a:extLst>
          </p:cNvPr>
          <p:cNvSpPr txBox="1"/>
          <p:nvPr/>
        </p:nvSpPr>
        <p:spPr>
          <a:xfrm>
            <a:off x="0" y="6575507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28618310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95250"/>
            <a:ext cx="6667500" cy="6667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CF3D508-7340-46E5-84B7-E63BA9EDF9B4}"/>
              </a:ext>
            </a:extLst>
          </p:cNvPr>
          <p:cNvSpPr txBox="1"/>
          <p:nvPr/>
        </p:nvSpPr>
        <p:spPr>
          <a:xfrm>
            <a:off x="8760297" y="6239530"/>
            <a:ext cx="1529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Obrigado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49535" y="5733257"/>
            <a:ext cx="7516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rgbClr val="002060"/>
                </a:solidFill>
                <a:cs typeface="Arial" pitchFamily="34" charset="0"/>
              </a:rPr>
              <a:t>O conteúdo da apresentação pode ser encontrado no livro </a:t>
            </a:r>
          </a:p>
          <a:p>
            <a:pPr algn="ctr"/>
            <a:r>
              <a:rPr lang="pt-BR" sz="2400" dirty="0">
                <a:solidFill>
                  <a:srgbClr val="002060"/>
                </a:solidFill>
                <a:cs typeface="Arial" pitchFamily="34" charset="0"/>
              </a:rPr>
              <a:t>“Inter Faces” editora Saraiva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78D993D-3FAE-451B-9175-35347B11849B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5A1559B4-21C3-4485-B2A9-42B381DD18EA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riângulo">
              <a:extLst>
                <a:ext uri="{FF2B5EF4-FFF2-40B4-BE49-F238E27FC236}">
                  <a16:creationId xmlns:a16="http://schemas.microsoft.com/office/drawing/2014/main" id="{C2754826-6D18-44BC-96D5-FEE0F69DAF83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61BCEC15-94D6-4E7F-920A-BBC4FB82C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0654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lube de super anjos">
            <a:extLst>
              <a:ext uri="{FF2B5EF4-FFF2-40B4-BE49-F238E27FC236}">
                <a16:creationId xmlns:a16="http://schemas.microsoft.com/office/drawing/2014/main" id="{530FEA2F-2017-49F7-B5BA-4F411B953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05" y="1258161"/>
            <a:ext cx="61912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ED13858-4C96-46BF-838E-2BB4218C9184}"/>
              </a:ext>
            </a:extLst>
          </p:cNvPr>
          <p:cNvSpPr/>
          <p:nvPr/>
        </p:nvSpPr>
        <p:spPr>
          <a:xfrm>
            <a:off x="2686755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pt-BR" b="1" u="sng" cap="all" dirty="0">
                <a:solidFill>
                  <a:srgbClr val="FCBF18"/>
                </a:solidFill>
                <a:latin typeface="Open Sans"/>
                <a:hlinkClick r:id="rId3"/>
              </a:rPr>
              <a:t>ENGAJAMENTO DE STARTUP CORPORATIVO</a:t>
            </a:r>
            <a:endParaRPr lang="pt-BR" b="1" u="sng" cap="all" dirty="0">
              <a:solidFill>
                <a:srgbClr val="FCBF18"/>
              </a:solidFill>
              <a:latin typeface="Open Sans"/>
            </a:endParaRPr>
          </a:p>
          <a:p>
            <a:pPr algn="ctr" fontAlgn="base"/>
            <a:r>
              <a:rPr lang="pt-BR" b="1" cap="all" dirty="0">
                <a:solidFill>
                  <a:srgbClr val="666666"/>
                </a:solidFill>
                <a:latin typeface="Open Sans"/>
                <a:hlinkClick r:id="rId4" tooltip="Link permanente: Whitepaper on Corporate Startup Engagement"/>
              </a:rPr>
              <a:t>WHITEPAPER ON CORPORATE STARTUP ENGAGEMENT </a:t>
            </a:r>
            <a:endParaRPr lang="pt-BR" b="1" i="0" cap="all" dirty="0">
              <a:solidFill>
                <a:srgbClr val="666666"/>
              </a:solidFill>
              <a:effectLst/>
              <a:latin typeface="Open San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EF41373-8C9F-436B-A21F-DB217B4B4C85}"/>
              </a:ext>
            </a:extLst>
          </p:cNvPr>
          <p:cNvSpPr/>
          <p:nvPr/>
        </p:nvSpPr>
        <p:spPr>
          <a:xfrm>
            <a:off x="1117600" y="4337214"/>
            <a:ext cx="9234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u="sng" dirty="0">
                <a:solidFill>
                  <a:srgbClr val="666666"/>
                </a:solidFill>
                <a:latin typeface="Open Sans"/>
              </a:rPr>
              <a:t>Os benefícios do “Corporate Startup </a:t>
            </a:r>
            <a:r>
              <a:rPr lang="pt-BR" u="sng" dirty="0" err="1">
                <a:solidFill>
                  <a:srgbClr val="666666"/>
                </a:solidFill>
                <a:latin typeface="Open Sans"/>
              </a:rPr>
              <a:t>Engagement</a:t>
            </a:r>
            <a:r>
              <a:rPr lang="pt-BR" u="sng" dirty="0">
                <a:solidFill>
                  <a:srgbClr val="666666"/>
                </a:solidFill>
                <a:latin typeface="Open Sans"/>
              </a:rPr>
              <a:t>” (CSE) são claros: os Startups ajudam as empresas a desenvolver produtos e serviços mais rapidamente, terceirizando o risco da tecnologia e obtendo acesso a pools de talentos.</a:t>
            </a:r>
            <a:endParaRPr lang="pt-BR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39A2CB8-4A4A-417F-BAD8-28297E681E5C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1E5C2D2C-6199-41FC-A277-1F3EB796E008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riângulo">
              <a:extLst>
                <a:ext uri="{FF2B5EF4-FFF2-40B4-BE49-F238E27FC236}">
                  <a16:creationId xmlns:a16="http://schemas.microsoft.com/office/drawing/2014/main" id="{D9DEE744-DD6B-477C-9990-AB9ED328A1A6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DEE71FE-EC42-4063-B1FE-69E5F7F87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653957D-E02A-43BE-B8CB-25B2DEC2318D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18B6665-0EDB-4F37-98E1-8BA0AF1A5B44}"/>
              </a:ext>
            </a:extLst>
          </p:cNvPr>
          <p:cNvSpPr/>
          <p:nvPr/>
        </p:nvSpPr>
        <p:spPr>
          <a:xfrm>
            <a:off x="641950" y="6127524"/>
            <a:ext cx="10814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https://www.eandco.com/files/content/documents/WP_Corporate_Startup_Engagement_CSE_eandCo_en.pdf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54E5E8-F394-48A0-8A0A-7E7C3BDA18FE}"/>
              </a:ext>
            </a:extLst>
          </p:cNvPr>
          <p:cNvSpPr txBox="1"/>
          <p:nvPr/>
        </p:nvSpPr>
        <p:spPr>
          <a:xfrm>
            <a:off x="4865511" y="272866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CSE</a:t>
            </a:r>
          </a:p>
        </p:txBody>
      </p:sp>
    </p:spTree>
    <p:extLst>
      <p:ext uri="{BB962C8B-B14F-4D97-AF65-F5344CB8AC3E}">
        <p14:creationId xmlns:p14="http://schemas.microsoft.com/office/powerpoint/2010/main" val="1786709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6881EF7-206D-48EE-8087-A0186D1981DA}"/>
              </a:ext>
            </a:extLst>
          </p:cNvPr>
          <p:cNvSpPr/>
          <p:nvPr/>
        </p:nvSpPr>
        <p:spPr>
          <a:xfrm>
            <a:off x="1286931" y="1154205"/>
            <a:ext cx="100245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Formas potenciais de engajamento com startups incluem desde a cooperação direta e abordagens de inovação conjunta até a tomada de participações majoritárias. Nenhum desses conceitos é exclusivo das grandes corporações. Dessa forma, esperamos uma crescente atividade de capital de risco corporativo em 2018, com as aceleradores de startups, incubadoras e aquisições entre as principais empresas da </a:t>
            </a:r>
            <a:r>
              <a:rPr lang="pt-BR" sz="2000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Mittelstand</a:t>
            </a:r>
            <a:r>
              <a:rPr lang="pt-BR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(PME).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34CAEDE-31EE-4518-A340-14FEB0EE0A0E}"/>
              </a:ext>
            </a:extLst>
          </p:cNvPr>
          <p:cNvSpPr/>
          <p:nvPr/>
        </p:nvSpPr>
        <p:spPr>
          <a:xfrm>
            <a:off x="1185333" y="3210805"/>
            <a:ext cx="92343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24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VISÃO GERAL DESTE WHITE PAPER: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“Inovar ou morrer”: por que as </a:t>
            </a:r>
            <a:r>
              <a:rPr lang="pt-BR" sz="2400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PMEs</a:t>
            </a:r>
            <a:r>
              <a:rPr lang="pt-BR" sz="2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precisam levar a transformação digital a sério.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Fazendo sucesso no engajamento de startups corporativas: é sobre metas.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modelo promissor: Transforme as atividades de risco em uma plataforma de inovação.</a:t>
            </a:r>
            <a:endParaRPr lang="pt-BR" sz="2400" b="0" i="0" dirty="0">
              <a:solidFill>
                <a:srgbClr val="66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A30939A-5682-438A-931A-949D39EB770D}"/>
              </a:ext>
            </a:extLst>
          </p:cNvPr>
          <p:cNvSpPr/>
          <p:nvPr/>
        </p:nvSpPr>
        <p:spPr>
          <a:xfrm>
            <a:off x="2246489" y="6343923"/>
            <a:ext cx="7281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https://superangels.club/whitepaper-on-corporate-startup-engagement/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5194DFC-2FA0-4AC4-A9F4-09ED645D48B2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53B92B46-6ED7-4AEB-BAED-E6F953CC05C6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riângulo">
              <a:extLst>
                <a:ext uri="{FF2B5EF4-FFF2-40B4-BE49-F238E27FC236}">
                  <a16:creationId xmlns:a16="http://schemas.microsoft.com/office/drawing/2014/main" id="{7B91DAD1-2201-42A3-A63A-8DF7D6EC583E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0AAF0F70-B17A-4EA5-873D-FFD6293DE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ABD8AAB-536E-4866-89AB-E58E1EB88EBE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2D52AA4-57C1-41F0-9AAB-A260AB3F4522}"/>
              </a:ext>
            </a:extLst>
          </p:cNvPr>
          <p:cNvSpPr txBox="1"/>
          <p:nvPr/>
        </p:nvSpPr>
        <p:spPr>
          <a:xfrm>
            <a:off x="4306665" y="223482"/>
            <a:ext cx="1992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White </a:t>
            </a:r>
            <a:r>
              <a:rPr lang="pt-BR" sz="2800" dirty="0" err="1">
                <a:solidFill>
                  <a:schemeClr val="tx2">
                    <a:lumMod val="50000"/>
                  </a:schemeClr>
                </a:solidFill>
              </a:rPr>
              <a:t>Paper</a:t>
            </a:r>
            <a:endParaRPr lang="pt-BR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605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70A6356-6D5B-4E1B-B9BD-8AB47F1D7724}"/>
              </a:ext>
            </a:extLst>
          </p:cNvPr>
          <p:cNvSpPr/>
          <p:nvPr/>
        </p:nvSpPr>
        <p:spPr>
          <a:xfrm>
            <a:off x="279248" y="1419388"/>
            <a:ext cx="115401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pt-BR" sz="20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eventos de startup e empreendedorismo oferecem uma excelente oportunidade para se envolver com uma startup por um breve período e a um baixo custo. Ele permite que os executivos tenham experiências inovadoras, em primeira mão, vendo a inovação, a cultura e o crescimento das startups. Considerando que a jornada interna de engajamento de startups corporativas cresce em três fases (Insight, </a:t>
            </a:r>
            <a:r>
              <a:rPr lang="pt-BR" sz="20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</a:t>
            </a:r>
            <a:r>
              <a:rPr lang="pt-BR" sz="20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</a:t>
            </a:r>
            <a:r>
              <a:rPr lang="pt-BR" sz="20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os eventos são uma ótima maneira de mergulhar no </a:t>
            </a:r>
            <a:r>
              <a:rPr lang="pt-BR" sz="20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r>
              <a:rPr lang="pt-BR" sz="20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Ele permite que os executivos acessem e exponham empresários, talentos, ideias e culturas que não podem ser encontrados em outros lugares.</a:t>
            </a:r>
            <a:endParaRPr lang="pt-BR" sz="20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B3C0511-1C89-4F95-810C-92169B3A0C12}"/>
              </a:ext>
            </a:extLst>
          </p:cNvPr>
          <p:cNvSpPr/>
          <p:nvPr/>
        </p:nvSpPr>
        <p:spPr>
          <a:xfrm>
            <a:off x="1266973" y="3939202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Hackathons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CD771C0-9455-45D1-AD7F-23ABA23CDDD6}"/>
              </a:ext>
            </a:extLst>
          </p:cNvPr>
          <p:cNvSpPr/>
          <p:nvPr/>
        </p:nvSpPr>
        <p:spPr>
          <a:xfrm>
            <a:off x="76108" y="4530961"/>
            <a:ext cx="3883380" cy="14773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startups geralmente recebem algum prêmio ou, em alguns casos, um contrato para trabalhar com a corporação parceira na nova tecnologia.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D16E68D-5EF2-45A5-A0BD-7449D79AE76D}"/>
              </a:ext>
            </a:extLst>
          </p:cNvPr>
          <p:cNvSpPr/>
          <p:nvPr/>
        </p:nvSpPr>
        <p:spPr>
          <a:xfrm>
            <a:off x="4541922" y="4308534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Competições de Startup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CD83D31-55B2-43A9-B220-06FED958976C}"/>
              </a:ext>
            </a:extLst>
          </p:cNvPr>
          <p:cNvSpPr/>
          <p:nvPr/>
        </p:nvSpPr>
        <p:spPr>
          <a:xfrm>
            <a:off x="4023032" y="5025907"/>
            <a:ext cx="3883380" cy="14773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competições de inicialização são semelhantes a um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Hackathon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mas geralmente com um plano de negócios ou protótipo sendo exibido em vez de linhas de código.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980F7F8-ED09-40DD-A4AE-4B11C40A4B8E}"/>
              </a:ext>
            </a:extLst>
          </p:cNvPr>
          <p:cNvSpPr/>
          <p:nvPr/>
        </p:nvSpPr>
        <p:spPr>
          <a:xfrm>
            <a:off x="9154193" y="3939202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3B811E-5F64-4F3A-8AC0-215789089049}"/>
              </a:ext>
            </a:extLst>
          </p:cNvPr>
          <p:cNvSpPr/>
          <p:nvPr/>
        </p:nvSpPr>
        <p:spPr>
          <a:xfrm>
            <a:off x="800868" y="6536764"/>
            <a:ext cx="9341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hlinkClick r:id="rId2"/>
              </a:rPr>
              <a:t>https://www.gearboxacademy.com/blog/the-10-ways-corporations-can-engage-with-startups-complete-guide</a:t>
            </a:r>
            <a:endParaRPr lang="pt-BR" sz="16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2B892DF-11D0-46B4-A255-FA172117B551}"/>
              </a:ext>
            </a:extLst>
          </p:cNvPr>
          <p:cNvSpPr/>
          <p:nvPr/>
        </p:nvSpPr>
        <p:spPr>
          <a:xfrm>
            <a:off x="8029517" y="4530961"/>
            <a:ext cx="4145936" cy="14773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Google patrocina o 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Startup Weekend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todo ano em todo o mundo. </a:t>
            </a:r>
          </a:p>
          <a:p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Ford, MasterCard e </a:t>
            </a:r>
            <a:r>
              <a:rPr lang="pt-BR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WalMart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foram patrocinadores recentes </a:t>
            </a:r>
            <a:r>
              <a:rPr lang="pt-BR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TechCrunch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Disrupt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Hackathon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SF.</a:t>
            </a:r>
            <a:endParaRPr lang="pt-BR" b="0" i="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5990783-6E0B-4482-AC64-172469AA6F21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4831267-A9FD-4FCD-A5A1-7D1B5FFC18CD}"/>
              </a:ext>
            </a:extLst>
          </p:cNvPr>
          <p:cNvSpPr/>
          <p:nvPr/>
        </p:nvSpPr>
        <p:spPr>
          <a:xfrm>
            <a:off x="2365310" y="183134"/>
            <a:ext cx="4728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10 formas de CSE – </a:t>
            </a:r>
            <a:r>
              <a:rPr lang="pt-BR" sz="2800" dirty="0">
                <a:solidFill>
                  <a:srgbClr val="C00000"/>
                </a:solidFill>
              </a:rPr>
              <a:t>1 </a:t>
            </a:r>
            <a:r>
              <a:rPr lang="pt-BR" sz="2800" dirty="0">
                <a:solidFill>
                  <a:srgbClr val="C00000"/>
                </a:solidFill>
                <a:cs typeface="Arial" panose="020B0604020202020204" pitchFamily="34" charset="0"/>
              </a:rPr>
              <a:t>Eventos</a:t>
            </a:r>
            <a:r>
              <a:rPr lang="pt-BR" sz="2800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820A772-9132-4562-BFAE-CECDB87367D3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A09A55F7-3420-4DDE-AB64-C8DE78C537F6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riângulo">
              <a:extLst>
                <a:ext uri="{FF2B5EF4-FFF2-40B4-BE49-F238E27FC236}">
                  <a16:creationId xmlns:a16="http://schemas.microsoft.com/office/drawing/2014/main" id="{46A3759B-9650-4E5D-A731-5E89C17FF3A5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CFDE8691-D608-4012-A794-0517BAB13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23519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7F1BBFB-A1D5-43F7-8BDC-AE829679C992}"/>
              </a:ext>
            </a:extLst>
          </p:cNvPr>
          <p:cNvSpPr/>
          <p:nvPr/>
        </p:nvSpPr>
        <p:spPr>
          <a:xfrm>
            <a:off x="259644" y="1121818"/>
            <a:ext cx="11672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serviços de suporte são recursos e recursos internos de uma corporação oferecidos a startups.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9D0AB51-45DF-4870-A0CD-F8DE9F6B95D0}"/>
              </a:ext>
            </a:extLst>
          </p:cNvPr>
          <p:cNvSpPr/>
          <p:nvPr/>
        </p:nvSpPr>
        <p:spPr>
          <a:xfrm>
            <a:off x="1352738" y="1673311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0E447CB-38D9-409B-980A-D767C0BFDE98}"/>
              </a:ext>
            </a:extLst>
          </p:cNvPr>
          <p:cNvSpPr/>
          <p:nvPr/>
        </p:nvSpPr>
        <p:spPr>
          <a:xfrm>
            <a:off x="169465" y="2105351"/>
            <a:ext cx="39111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Escritórios de advocacia locais muitas vezes se envolvem com aceleradores, incubadoras e outros programas de empreendedorismo para aconselhar empreendedores em estágio inicial.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819BBD3-BFE4-4C2C-89F7-41804B6795DB}"/>
              </a:ext>
            </a:extLst>
          </p:cNvPr>
          <p:cNvSpPr/>
          <p:nvPr/>
        </p:nvSpPr>
        <p:spPr>
          <a:xfrm>
            <a:off x="169465" y="3922385"/>
            <a:ext cx="3138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 Y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Combinator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 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500 Startups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estão oferecendo modelos de documentos legais gratuitos para startups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8B33A-E8F6-4653-B172-EEA25329B818}"/>
              </a:ext>
            </a:extLst>
          </p:cNvPr>
          <p:cNvSpPr/>
          <p:nvPr/>
        </p:nvSpPr>
        <p:spPr>
          <a:xfrm>
            <a:off x="9411278" y="1673311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AD685C7-B77B-46D4-A6E3-F93CE312F5FA}"/>
              </a:ext>
            </a:extLst>
          </p:cNvPr>
          <p:cNvSpPr/>
          <p:nvPr/>
        </p:nvSpPr>
        <p:spPr>
          <a:xfrm>
            <a:off x="8313147" y="4372615"/>
            <a:ext cx="38384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Google, a AWS (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a SAP estão oferecendo serviços técnicos, respectivamente, via 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Experts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AWS Pop-up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Lofts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 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SAP Startup Focus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Program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5FEE9BF-1CE8-40D2-B063-0FD1777086B1}"/>
              </a:ext>
            </a:extLst>
          </p:cNvPr>
          <p:cNvSpPr/>
          <p:nvPr/>
        </p:nvSpPr>
        <p:spPr>
          <a:xfrm>
            <a:off x="4983702" y="1673311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Educacional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BE3DF63-34F4-4D4D-AEAE-55B1B0E13E9F}"/>
              </a:ext>
            </a:extLst>
          </p:cNvPr>
          <p:cNvSpPr/>
          <p:nvPr/>
        </p:nvSpPr>
        <p:spPr>
          <a:xfrm>
            <a:off x="8309219" y="2104633"/>
            <a:ext cx="36930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meio desses programas, os empreendedores tornam-se mais familiarizados com os serviços oferecidos pela corporação e têm excelente acesso a quaisquer problemas de suporte técnico que possam surgir da implementação.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3DEA969-3F67-4D1C-A193-5B83A164178F}"/>
              </a:ext>
            </a:extLst>
          </p:cNvPr>
          <p:cNvSpPr/>
          <p:nvPr/>
        </p:nvSpPr>
        <p:spPr>
          <a:xfrm>
            <a:off x="4257750" y="3772451"/>
            <a:ext cx="3853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OPEN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da American Express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vem operando seu fórum e produzindo conteúdo de qualidade para pequenas empresas há anos.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19E6689-319C-4F64-B436-425D2AFDE633}"/>
              </a:ext>
            </a:extLst>
          </p:cNvPr>
          <p:cNvSpPr/>
          <p:nvPr/>
        </p:nvSpPr>
        <p:spPr>
          <a:xfrm>
            <a:off x="4278489" y="2100210"/>
            <a:ext cx="33527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relação aos recursos, um grande número de empresas possui repositórios de informações disponíveis para empreendedores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76B47E-B3D7-4E5C-A543-58B63DE016D1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B4260C89-2193-43AB-8D74-726AA5E1B399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D646328D-CD03-483C-9C3D-3FCC1FA7D6F9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riângulo">
              <a:extLst>
                <a:ext uri="{FF2B5EF4-FFF2-40B4-BE49-F238E27FC236}">
                  <a16:creationId xmlns:a16="http://schemas.microsoft.com/office/drawing/2014/main" id="{13D5CC89-6ED4-49AD-91DA-A2FC6B2823A6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287F688E-F2BF-4A98-8DF3-13345DDBE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E94CD069-5953-428E-A405-926855A7E69E}"/>
              </a:ext>
            </a:extLst>
          </p:cNvPr>
          <p:cNvSpPr/>
          <p:nvPr/>
        </p:nvSpPr>
        <p:spPr>
          <a:xfrm>
            <a:off x="1845507" y="169065"/>
            <a:ext cx="6361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10 formas de CSE –</a:t>
            </a:r>
            <a:r>
              <a:rPr lang="pt-BR" sz="2800" dirty="0">
                <a:solidFill>
                  <a:srgbClr val="C00000"/>
                </a:solidFill>
                <a:cs typeface="Arial" panose="020B0604020202020204" pitchFamily="34" charset="0"/>
              </a:rPr>
              <a:t>2 Serviços de Suporte</a:t>
            </a:r>
            <a:r>
              <a:rPr lang="pt-BR" sz="2800" dirty="0">
                <a:solidFill>
                  <a:srgbClr val="C00000"/>
                </a:solidFill>
              </a:rPr>
              <a:t>    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0A34FD2-369F-45B6-8D8D-9FE5C157AB95}"/>
              </a:ext>
            </a:extLst>
          </p:cNvPr>
          <p:cNvSpPr/>
          <p:nvPr/>
        </p:nvSpPr>
        <p:spPr>
          <a:xfrm>
            <a:off x="540856" y="5250073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28FB77DB-C5EF-4D32-811A-1E7A442D00A9}"/>
              </a:ext>
            </a:extLst>
          </p:cNvPr>
          <p:cNvSpPr/>
          <p:nvPr/>
        </p:nvSpPr>
        <p:spPr>
          <a:xfrm>
            <a:off x="1173615" y="5638998"/>
            <a:ext cx="429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Esses programas reduzem o </a:t>
            </a: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e o capital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necessários para que os laboratórios de P &amp; D criem algo semelhante.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ABD7155-87ED-4261-B60D-9A4893F61250}"/>
              </a:ext>
            </a:extLst>
          </p:cNvPr>
          <p:cNvSpPr/>
          <p:nvPr/>
        </p:nvSpPr>
        <p:spPr>
          <a:xfrm>
            <a:off x="5977518" y="6021288"/>
            <a:ext cx="5716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descarregar ideias internas e, ao mesmo tempo, fornecer um trampolim para os empresários, é criada uma situação de ganho mútuo.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868418B-DD75-4B78-8483-D37A7BB3FCA4}"/>
              </a:ext>
            </a:extLst>
          </p:cNvPr>
          <p:cNvSpPr/>
          <p:nvPr/>
        </p:nvSpPr>
        <p:spPr>
          <a:xfrm>
            <a:off x="5733802" y="5566284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Mentoria / Conexões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718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D702972-A6A2-418C-A242-CDCA7A59DE33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5D41EF1B-1635-451A-968E-CD6BBE7CC050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riângulo">
              <a:extLst>
                <a:ext uri="{FF2B5EF4-FFF2-40B4-BE49-F238E27FC236}">
                  <a16:creationId xmlns:a16="http://schemas.microsoft.com/office/drawing/2014/main" id="{6A669DFA-DFFC-4445-B8B3-66FDEA5CDE63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9A698877-116A-44FF-AA09-63F28145F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61B8E4-16FE-42D0-B76C-FD87053C2D52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176F767-968A-49DD-9C54-21A609843321}"/>
              </a:ext>
            </a:extLst>
          </p:cNvPr>
          <p:cNvSpPr/>
          <p:nvPr/>
        </p:nvSpPr>
        <p:spPr>
          <a:xfrm>
            <a:off x="1303639" y="192749"/>
            <a:ext cx="6990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10 formas de CSE –</a:t>
            </a:r>
            <a:r>
              <a:rPr lang="pt-BR" sz="2800" dirty="0">
                <a:solidFill>
                  <a:srgbClr val="C00000"/>
                </a:solidFill>
                <a:cs typeface="Arial" panose="020B0604020202020204" pitchFamily="34" charset="0"/>
              </a:rPr>
              <a:t>3 Programas de Benefícios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47C1CD0-23E3-47F1-9F79-AF7E0D46FB6F}"/>
              </a:ext>
            </a:extLst>
          </p:cNvPr>
          <p:cNvSpPr/>
          <p:nvPr/>
        </p:nvSpPr>
        <p:spPr>
          <a:xfrm>
            <a:off x="439005" y="1226328"/>
            <a:ext cx="10540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ideia é ...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ajudar as startups a crescerem em um negócio substancial com a ajuda de um parceiro corporativo, 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obter o seu serviço enraizado em seus negócios do dia-a-dia como eles crescem e 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 um modelo de retenção em vigor no final do primeiro ano.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13D7F8A-BF7E-4CCF-A87E-B861B50E8C14}"/>
              </a:ext>
            </a:extLst>
          </p:cNvPr>
          <p:cNvSpPr/>
          <p:nvPr/>
        </p:nvSpPr>
        <p:spPr>
          <a:xfrm>
            <a:off x="3510892" y="2743162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de Serviços com Desconto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0822762-C453-4B8F-B3AC-BAE0097D436D}"/>
              </a:ext>
            </a:extLst>
          </p:cNvPr>
          <p:cNvSpPr/>
          <p:nvPr/>
        </p:nvSpPr>
        <p:spPr>
          <a:xfrm>
            <a:off x="408738" y="3613710"/>
            <a:ext cx="3371826" cy="120032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programa de inicialização é um pacote que inclui serviços de suporte e produtos da empresa com desconto.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DD3F2FC-CA48-4A08-A7A0-D42AB8676A94}"/>
              </a:ext>
            </a:extLst>
          </p:cNvPr>
          <p:cNvSpPr/>
          <p:nvPr/>
        </p:nvSpPr>
        <p:spPr>
          <a:xfrm>
            <a:off x="4583287" y="4431344"/>
            <a:ext cx="7112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HubSpot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Inicialização de embarque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Consultoria dedicada à estratégia de vendas e marketing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Suporte técnico 24/7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à formação e educação exclusivas da Academia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HubSpot</a:t>
            </a:r>
            <a:endParaRPr lang="pt-BR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à comunidade de colegas fundadores e especialistas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81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C5AF053-3BD0-4118-AABB-C9E8A0C7E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665" y="1738734"/>
            <a:ext cx="4323643" cy="4296871"/>
          </a:xfrm>
          <a:prstGeom prst="rect">
            <a:avLst/>
          </a:prstGeom>
        </p:spPr>
      </p:pic>
      <p:grpSp>
        <p:nvGrpSpPr>
          <p:cNvPr id="6" name="Agrupar 4">
            <a:extLst>
              <a:ext uri="{FF2B5EF4-FFF2-40B4-BE49-F238E27FC236}">
                <a16:creationId xmlns:a16="http://schemas.microsoft.com/office/drawing/2014/main" id="{16B9340B-B71E-4898-877C-CCB469265341}"/>
              </a:ext>
            </a:extLst>
          </p:cNvPr>
          <p:cNvGrpSpPr>
            <a:grpSpLocks/>
          </p:cNvGrpSpPr>
          <p:nvPr/>
        </p:nvGrpSpPr>
        <p:grpSpPr bwMode="auto">
          <a:xfrm>
            <a:off x="1885156" y="273249"/>
            <a:ext cx="8895821" cy="458697"/>
            <a:chOff x="342900" y="377891"/>
            <a:chExt cx="8896608" cy="458722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9A0AC662-11CC-41D0-AED0-5856982011BE}"/>
                </a:ext>
              </a:extLst>
            </p:cNvPr>
            <p:cNvCxnSpPr/>
            <p:nvPr/>
          </p:nvCxnSpPr>
          <p:spPr>
            <a:xfrm>
              <a:off x="342900" y="836613"/>
              <a:ext cx="836686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m 8">
              <a:extLst>
                <a:ext uri="{FF2B5EF4-FFF2-40B4-BE49-F238E27FC236}">
                  <a16:creationId xmlns:a16="http://schemas.microsoft.com/office/drawing/2014/main" id="{B0B82932-B800-4156-9901-B9EF1F0ED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913" y="377891"/>
              <a:ext cx="2143595" cy="38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riângulo">
            <a:extLst>
              <a:ext uri="{FF2B5EF4-FFF2-40B4-BE49-F238E27FC236}">
                <a16:creationId xmlns:a16="http://schemas.microsoft.com/office/drawing/2014/main" id="{EEC3FB2C-9756-4277-A9D3-169A6F4A5E2E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65CECA9-EFC7-474E-8F02-E3864EEFFDE0}"/>
              </a:ext>
            </a:extLst>
          </p:cNvPr>
          <p:cNvSpPr txBox="1"/>
          <p:nvPr/>
        </p:nvSpPr>
        <p:spPr bwMode="auto">
          <a:xfrm>
            <a:off x="3885789" y="133641"/>
            <a:ext cx="29876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Grandes Mudanças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46F1A0-E8CC-41A1-BE8F-09250A9169D8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F00484-8250-4A15-B19E-0509F1146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6" y="871094"/>
            <a:ext cx="5597524" cy="595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551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F40D8CC9-A964-45AF-BCFE-366FAA42FFA2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4FD4E868-ADC8-4DC0-91DA-131302679C4A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riângulo">
              <a:extLst>
                <a:ext uri="{FF2B5EF4-FFF2-40B4-BE49-F238E27FC236}">
                  <a16:creationId xmlns:a16="http://schemas.microsoft.com/office/drawing/2014/main" id="{F6850CBD-B40B-4713-9998-BE8BF6D5D0D0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CC0A33CF-AED0-47AE-81B1-7D9290390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4352F2D2-67F6-4B20-933F-B04B46538B99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92BDAD8-D674-40DE-B8E9-FC19AA175288}"/>
              </a:ext>
            </a:extLst>
          </p:cNvPr>
          <p:cNvSpPr/>
          <p:nvPr/>
        </p:nvSpPr>
        <p:spPr>
          <a:xfrm>
            <a:off x="1303639" y="192749"/>
            <a:ext cx="6990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10 formas de CSE – </a:t>
            </a:r>
            <a:r>
              <a:rPr lang="pt-BR" sz="2800" dirty="0">
                <a:solidFill>
                  <a:srgbClr val="C00000"/>
                </a:solidFill>
              </a:rPr>
              <a:t>4</a:t>
            </a:r>
            <a:r>
              <a:rPr lang="pt-BR" sz="28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pt-BR" sz="2800" dirty="0" err="1">
                <a:solidFill>
                  <a:srgbClr val="C00000"/>
                </a:solidFill>
              </a:rPr>
              <a:t>Co-working</a:t>
            </a:r>
            <a:r>
              <a:rPr lang="pt-BR" sz="2800" dirty="0">
                <a:solidFill>
                  <a:srgbClr val="C00000"/>
                </a:solidFill>
              </a:rPr>
              <a:t> Space</a:t>
            </a:r>
            <a:endParaRPr lang="pt-BR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89DAA6E-A6FB-45F2-BD14-5D7BACFF40B2}"/>
              </a:ext>
            </a:extLst>
          </p:cNvPr>
          <p:cNvSpPr/>
          <p:nvPr/>
        </p:nvSpPr>
        <p:spPr>
          <a:xfrm>
            <a:off x="901595" y="1326884"/>
            <a:ext cx="6096000" cy="286232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espaço de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co-working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um local onde grandes corporações ou organizações de apoio integrais recebem startups locais para facilitar as interações entre elas.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Primeiramente, essas interações são guiadas para estimular a criatividade, inspirar ideias e adicionar nova química à cultura corporativa.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mudar para espaços de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coworking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não é reservado apenas para startups - mais e mais corporações estão vendo o benefício de se integrar aos ecossistemas locais de startups e inovações.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F69915-8E51-413F-963B-3BA8E0D2EBB6}"/>
              </a:ext>
            </a:extLst>
          </p:cNvPr>
          <p:cNvSpPr/>
          <p:nvPr/>
        </p:nvSpPr>
        <p:spPr>
          <a:xfrm>
            <a:off x="822573" y="46793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 HSBC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 por exemplo, 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hlinkClick r:id="rId4" tooltip="https://www.wework.com/"/>
              </a:rPr>
              <a:t>contratou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300 funcionários em um espaço administrado pela 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https://www.wework.com/"/>
              </a:rPr>
              <a:t>WeWork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em Hong Kong.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9C984E6-C40D-4F1C-9FCC-84383A3F0726}"/>
              </a:ext>
            </a:extLst>
          </p:cNvPr>
          <p:cNvSpPr/>
          <p:nvPr/>
        </p:nvSpPr>
        <p:spPr>
          <a:xfrm>
            <a:off x="8531526" y="1507066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 de inovação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1D7273A-3B19-47EF-8CD4-DA049DB0FD5C}"/>
              </a:ext>
            </a:extLst>
          </p:cNvPr>
          <p:cNvSpPr/>
          <p:nvPr/>
        </p:nvSpPr>
        <p:spPr>
          <a:xfrm>
            <a:off x="7458959" y="2204047"/>
            <a:ext cx="43559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novo modelo urbano complementar está emergindo, dando origem ao que os outros estão chamando de “distritos de inovação”.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Esses distritos são áreas geográficas onde as instituições âncoras e empresas de ponta se agrupam e se conectam com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start-ups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incubadoras de empresas e aceleradores.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exemplo,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 Cambridge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Innovation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Centre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trabalha com parceiros locais para desenvolver as redes que os empreendedores precisam para crescer efetivamente.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6198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5793595-5C23-4780-A3F6-90FD6A92EFA9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D19427C6-6CCA-4936-89B5-061FC66752D2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riângulo">
              <a:extLst>
                <a:ext uri="{FF2B5EF4-FFF2-40B4-BE49-F238E27FC236}">
                  <a16:creationId xmlns:a16="http://schemas.microsoft.com/office/drawing/2014/main" id="{E07E588C-72F3-476A-849F-8458299B8728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C86B1FEE-68A6-4812-B6A4-2A7C1C4DD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6F523AA7-20FE-4F9C-A2CB-3A1E4D0167D8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0F398BD-75B0-46AE-A245-4C8BB85D1054}"/>
              </a:ext>
            </a:extLst>
          </p:cNvPr>
          <p:cNvSpPr/>
          <p:nvPr/>
        </p:nvSpPr>
        <p:spPr>
          <a:xfrm>
            <a:off x="1303639" y="192749"/>
            <a:ext cx="6990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10 formas de CSE - </a:t>
            </a:r>
            <a:r>
              <a:rPr lang="pt-BR" sz="2800" dirty="0">
                <a:solidFill>
                  <a:srgbClr val="C00000"/>
                </a:solidFill>
                <a:latin typeface="titillium web"/>
              </a:rPr>
              <a:t>5 Pilotos de Inovação</a:t>
            </a:r>
            <a:endParaRPr lang="pt-BR" sz="2800" dirty="0">
              <a:solidFill>
                <a:srgbClr val="C00000"/>
              </a:solidFill>
            </a:endParaRPr>
          </a:p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pt-BR" sz="2800" dirty="0"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222DEDB-8F3D-40E0-AFA3-95926A53D1E1}"/>
              </a:ext>
            </a:extLst>
          </p:cNvPr>
          <p:cNvSpPr/>
          <p:nvPr/>
        </p:nvSpPr>
        <p:spPr>
          <a:xfrm>
            <a:off x="848524" y="1092434"/>
            <a:ext cx="6096000" cy="175432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acesso a startups de ponta pode resolver uma ampla variedade de problemas, reduzir o risco de capital e criar corpos de evidência para oportunidades futuras.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Pilotar com startups permite mitigar empreendimentos onerosos, como aquisição, integração, investimento e licenciamento.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924CEC1-F51E-4A5A-B6AA-FCC304388174}"/>
              </a:ext>
            </a:extLst>
          </p:cNvPr>
          <p:cNvSpPr/>
          <p:nvPr/>
        </p:nvSpPr>
        <p:spPr>
          <a:xfrm>
            <a:off x="8018140" y="1274295"/>
            <a:ext cx="2086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 de Venture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051C049-8566-4E05-9B09-7144269D7534}"/>
              </a:ext>
            </a:extLst>
          </p:cNvPr>
          <p:cNvSpPr/>
          <p:nvPr/>
        </p:nvSpPr>
        <p:spPr>
          <a:xfrm>
            <a:off x="7593865" y="1866960"/>
            <a:ext cx="40734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Popularizado pela 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BMW Startup Garage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 o modelo de cliente de risco consiste em construir ou trazer novas tecnologias para o negócio principal de uma determinada organização.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A53E630-6336-496E-B8A5-EA881802D881}"/>
              </a:ext>
            </a:extLst>
          </p:cNvPr>
          <p:cNvSpPr/>
          <p:nvPr/>
        </p:nvSpPr>
        <p:spPr>
          <a:xfrm>
            <a:off x="7045559" y="3681250"/>
            <a:ext cx="47606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disso, eles oferecem um conjunto de serviços para a startup, como o acesso a tomadores de decisão e influenciadores da indústria automotiva. A startup, por sua vez, recebe um contrato antecipado, completo com uma pequena quantia de compensação para o teste.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C79F3BC-99CF-4CF5-967A-C4077AD54B4C}"/>
              </a:ext>
            </a:extLst>
          </p:cNvPr>
          <p:cNvSpPr/>
          <p:nvPr/>
        </p:nvSpPr>
        <p:spPr>
          <a:xfrm>
            <a:off x="1736806" y="3019830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E752E5B-108A-4012-8D2A-3D9B1083A315}"/>
              </a:ext>
            </a:extLst>
          </p:cNvPr>
          <p:cNvSpPr/>
          <p:nvPr/>
        </p:nvSpPr>
        <p:spPr>
          <a:xfrm>
            <a:off x="285367" y="3441680"/>
            <a:ext cx="53026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modelo acadêmico combina corporações e startups para pilotos. A organização atua como um acelerador para as startups, fornecendo-lhes serviços, mentores e vantagens e atua como um facilitador para as corporações, fornecendo-lhes startups que correspondem diretamente às áreas que desejam ser exploradas.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Academia fornece todos os benefícios de uma aceleradora para um empreendedor, bem como um mecanismo de “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sourcing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direto para corporações que é livre do viés de portfólio de outras organizações.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6488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D5644057-9111-4E30-B9BC-0AD6FBAED5E3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85BF2893-951E-48DE-80EA-385D97DAD8B8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riângulo">
              <a:extLst>
                <a:ext uri="{FF2B5EF4-FFF2-40B4-BE49-F238E27FC236}">
                  <a16:creationId xmlns:a16="http://schemas.microsoft.com/office/drawing/2014/main" id="{3EB27598-3E25-452D-BDB4-D0D5C280D0AD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61115A3D-84D8-4130-9FF4-11A883623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6C4C1B1A-13C3-4693-8AF3-4ADFF5C71AA6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864E5DF-E2F1-4791-A06C-98F16BA4FBEA}"/>
              </a:ext>
            </a:extLst>
          </p:cNvPr>
          <p:cNvSpPr/>
          <p:nvPr/>
        </p:nvSpPr>
        <p:spPr>
          <a:xfrm>
            <a:off x="1551994" y="192749"/>
            <a:ext cx="6990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10 formas de CSE – </a:t>
            </a:r>
            <a:r>
              <a:rPr lang="pt-BR" sz="2800" dirty="0">
                <a:solidFill>
                  <a:srgbClr val="C00000"/>
                </a:solidFill>
              </a:rPr>
              <a:t>6 Spin-</a:t>
            </a:r>
            <a:r>
              <a:rPr lang="pt-BR" sz="2800" dirty="0" err="1">
                <a:solidFill>
                  <a:srgbClr val="C00000"/>
                </a:solidFill>
              </a:rPr>
              <a:t>Offs</a:t>
            </a:r>
            <a:r>
              <a:rPr lang="pt-BR" sz="2800" dirty="0">
                <a:solidFill>
                  <a:srgbClr val="C00000"/>
                </a:solidFill>
              </a:rPr>
              <a:t> de Incubação</a:t>
            </a:r>
            <a:endParaRPr lang="pt-BR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91C1928-86A3-4A5F-B4CE-800A83D33836}"/>
              </a:ext>
            </a:extLst>
          </p:cNvPr>
          <p:cNvSpPr/>
          <p:nvPr/>
        </p:nvSpPr>
        <p:spPr>
          <a:xfrm>
            <a:off x="1071342" y="1802657"/>
            <a:ext cx="99079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spin-off corporativo, também conhecido como spin-out ou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starburst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 quando uma empresa "divide" uma seção como um negócio separado.</a:t>
            </a:r>
          </a:p>
          <a:p>
            <a:pPr fontAlgn="t"/>
            <a:endParaRPr lang="pt-BR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 P &amp; D, a incubação derivada é uma forma de inovação interna. No modelo mais comum de incubadora, as ideias são geradas dentro da corporação, desenvolvidas e depois desenhadas.</a:t>
            </a:r>
          </a:p>
          <a:p>
            <a:pPr fontAlgn="t"/>
            <a:endParaRPr lang="pt-BR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 entidade proprietária da incubadora desempenha um papel tão proeminente na criação do novo negócio, as incubadoras geralmente recebem participações acionárias semelhantes às dos fundadores de startups.</a:t>
            </a:r>
          </a:p>
          <a:p>
            <a:pPr fontAlgn="t"/>
            <a:endParaRPr lang="pt-BR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incubadoras normalmente recrutam empreendedores para se apropriarem da startup, embora às vezes funcionários internos saiam junto com a nova empresa.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3693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F2E94BF-7652-4117-9982-373B8AC13396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DF60FAC6-2F6D-4B99-8492-C3FD821CD27E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riângulo">
              <a:extLst>
                <a:ext uri="{FF2B5EF4-FFF2-40B4-BE49-F238E27FC236}">
                  <a16:creationId xmlns:a16="http://schemas.microsoft.com/office/drawing/2014/main" id="{444672DA-B351-48F7-BF6C-83F1AD68C6BA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1908D332-C2A2-4522-9E60-CD152814A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B4A721AE-43D4-4E25-A4AD-F807A36A6105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8FD4467-2487-424E-856C-C3C8F3A7FF8D}"/>
              </a:ext>
            </a:extLst>
          </p:cNvPr>
          <p:cNvSpPr/>
          <p:nvPr/>
        </p:nvSpPr>
        <p:spPr>
          <a:xfrm>
            <a:off x="1303639" y="192749"/>
            <a:ext cx="6990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10 formas de CSE –</a:t>
            </a:r>
            <a:r>
              <a:rPr lang="pt-BR" sz="2800" dirty="0">
                <a:solidFill>
                  <a:srgbClr val="C00000"/>
                </a:solidFill>
              </a:rPr>
              <a:t>7 Investimento de Capital</a:t>
            </a:r>
            <a:endParaRPr lang="pt-BR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BC7391D-2CAF-4237-AFAF-5792DFD11F46}"/>
              </a:ext>
            </a:extLst>
          </p:cNvPr>
          <p:cNvSpPr/>
          <p:nvPr/>
        </p:nvSpPr>
        <p:spPr>
          <a:xfrm>
            <a:off x="439813" y="1149038"/>
            <a:ext cx="5892347" cy="369331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capital de risco corporativo (CVC), por exemplo, é o investimento de fundos corporativos diretamente em empresas iniciantes externas para uma troca de capital.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os capitalistas de risco tradicionais, o principal objetivo de um investimento é ter uma participação em uma startup em rápido crescimento.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corporações têm um enorme benefício adicional de sinergia com a oferta principal ou mecanismos que promovem o sucesso de novos horizontes de negócios.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disso, eles podem agregar mais valor à startup do que um parceiro de capital de risco por meio do acesso direto a conexões, clientes, distribuição, orientação, produção e outros ativos críticos.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B74B604-5C05-4028-A792-3B836DDB7E3A}"/>
              </a:ext>
            </a:extLst>
          </p:cNvPr>
          <p:cNvSpPr/>
          <p:nvPr/>
        </p:nvSpPr>
        <p:spPr>
          <a:xfrm>
            <a:off x="8761475" y="955403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Estratégicos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5AEE19A-5ACC-4717-AC4A-1C702712F145}"/>
              </a:ext>
            </a:extLst>
          </p:cNvPr>
          <p:cNvSpPr/>
          <p:nvPr/>
        </p:nvSpPr>
        <p:spPr>
          <a:xfrm>
            <a:off x="6852212" y="1397600"/>
            <a:ext cx="47495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investimento financeiro é muitas vezes feito com o objetivo de um retorno financeiro, enquanto um investimento estratégico é feito a maior parte do tempo para um fornecedor, cliente ou concorrente com o objetivo principal de integração no futuro (e a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integração é cara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).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investimento estratégico também poderia ser feito na perspectiva da diversificação ou ser defensável.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94D09AD-6B78-4C03-B84C-519F9A154F53}"/>
              </a:ext>
            </a:extLst>
          </p:cNvPr>
          <p:cNvSpPr/>
          <p:nvPr/>
        </p:nvSpPr>
        <p:spPr>
          <a:xfrm>
            <a:off x="1730800" y="4980666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de Inovação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62F8BA9-C1CA-4ABD-8DEB-217E6488986B}"/>
              </a:ext>
            </a:extLst>
          </p:cNvPr>
          <p:cNvSpPr/>
          <p:nvPr/>
        </p:nvSpPr>
        <p:spPr>
          <a:xfrm>
            <a:off x="216463" y="5322062"/>
            <a:ext cx="6514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fundo corporativo de capital de risco como a Lilly Ventures pode se mover mais rápido, mais flexível e mais barato do que a P &amp; D tradicional para ajudar a empresa a responder às mudanças nas tecnologias e nos modelos de negócios.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9394897-6B00-4FFC-926D-E207DEE2F1C4}"/>
              </a:ext>
            </a:extLst>
          </p:cNvPr>
          <p:cNvSpPr/>
          <p:nvPr/>
        </p:nvSpPr>
        <p:spPr>
          <a:xfrm>
            <a:off x="8621669" y="4345973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Expansão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CC52ADD-D0BD-42DC-BCE5-02773EBAF741}"/>
              </a:ext>
            </a:extLst>
          </p:cNvPr>
          <p:cNvSpPr/>
          <p:nvPr/>
        </p:nvSpPr>
        <p:spPr>
          <a:xfrm>
            <a:off x="6989525" y="4694666"/>
            <a:ext cx="4986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investimentos em uma startup em rápido crescimento podem fornecer acesso a fundadores e incursões a mercados de clientes inexplorados.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6865881-0401-4F51-B09B-800FF846F4F8}"/>
              </a:ext>
            </a:extLst>
          </p:cNvPr>
          <p:cNvSpPr/>
          <p:nvPr/>
        </p:nvSpPr>
        <p:spPr>
          <a:xfrm>
            <a:off x="6882743" y="6062827"/>
            <a:ext cx="5442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Ganhos de capital </a:t>
            </a:r>
            <a:r>
              <a:rPr lang="pt-B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Samsung ( </a:t>
            </a:r>
            <a:r>
              <a:rPr lang="pt-B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Samsung Ventures</a:t>
            </a:r>
            <a:r>
              <a:rPr lang="pt-B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)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2B061C9-08CE-421B-8D46-80BBD4C005F8}"/>
              </a:ext>
            </a:extLst>
          </p:cNvPr>
          <p:cNvSpPr/>
          <p:nvPr/>
        </p:nvSpPr>
        <p:spPr>
          <a:xfrm>
            <a:off x="3385986" y="6487846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Sourcing</a:t>
            </a:r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Investimento como Serviço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829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84D4FC1-437B-48B3-8866-6D4493B1652F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0C75C4D2-9632-4D29-9634-42BBAF54AFD9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riângulo">
              <a:extLst>
                <a:ext uri="{FF2B5EF4-FFF2-40B4-BE49-F238E27FC236}">
                  <a16:creationId xmlns:a16="http://schemas.microsoft.com/office/drawing/2014/main" id="{F2C4C052-FA7A-4A3F-B951-106EEB10220E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866C9C3B-CBA8-4E62-B4AB-6D8F01395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BEE4E9A1-B0DC-4346-801B-AEECACD2CBA5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821D249-32EC-4A2E-91E7-A55E33C1CA64}"/>
              </a:ext>
            </a:extLst>
          </p:cNvPr>
          <p:cNvSpPr/>
          <p:nvPr/>
        </p:nvSpPr>
        <p:spPr>
          <a:xfrm>
            <a:off x="1303639" y="192749"/>
            <a:ext cx="6990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10 formas de CSE – </a:t>
            </a:r>
            <a:r>
              <a:rPr lang="pt-BR" sz="2800" dirty="0">
                <a:solidFill>
                  <a:srgbClr val="C00000"/>
                </a:solidFill>
              </a:rPr>
              <a:t>8 Fusões e Aquisições</a:t>
            </a:r>
            <a:endParaRPr lang="pt-BR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46A8302-6BB3-4B24-A7A0-531D0959A08C}"/>
              </a:ext>
            </a:extLst>
          </p:cNvPr>
          <p:cNvSpPr/>
          <p:nvPr/>
        </p:nvSpPr>
        <p:spPr>
          <a:xfrm>
            <a:off x="857955" y="2173238"/>
            <a:ext cx="97826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pt-BR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vastas reservas de caixa e oportunidades nos mercados emergentes podem impulsionar a atividade nos próximos anos. Nos últimos anos, muitas das empresas mais inovadoras têm sido muito agressivas em M &amp; A.</a:t>
            </a:r>
          </a:p>
          <a:p>
            <a:pPr fontAlgn="t"/>
            <a:endParaRPr lang="pt-BR" sz="24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pt-BR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acordo com a </a:t>
            </a:r>
            <a:r>
              <a:rPr lang="pt-BR" sz="2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Pitchbook</a:t>
            </a:r>
            <a:r>
              <a:rPr lang="pt-BR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os 10 maiores compradores de empresas de TI desde 2010 são o Google (Alfabeto), Facebook, Yahoo, Oracle, IBM, Cisco, Twitter, Microsoft, Apple e Salesforce.com.</a:t>
            </a:r>
            <a:endParaRPr lang="pt-BR" sz="24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328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0D9AB11-E26C-45BE-9D40-F443BE01096F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D2B6B6F-B73A-4DD5-9421-14B9C18B1EF9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riângulo">
              <a:extLst>
                <a:ext uri="{FF2B5EF4-FFF2-40B4-BE49-F238E27FC236}">
                  <a16:creationId xmlns:a16="http://schemas.microsoft.com/office/drawing/2014/main" id="{D2384C7D-C447-422A-847F-10C0C7AE2EB7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CAA8DBDB-47D4-4502-93A8-F86FBBC1A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FAE3B8B-B3F4-4CB1-B56D-69245D5F066F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4D1B488-3C7F-4BEB-A7AA-39C83078AD13}"/>
              </a:ext>
            </a:extLst>
          </p:cNvPr>
          <p:cNvSpPr/>
          <p:nvPr/>
        </p:nvSpPr>
        <p:spPr>
          <a:xfrm>
            <a:off x="1003450" y="192749"/>
            <a:ext cx="7651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10 formas de CSE – </a:t>
            </a:r>
            <a:r>
              <a:rPr lang="pt-BR" sz="2800" dirty="0">
                <a:solidFill>
                  <a:srgbClr val="C00000"/>
                </a:solidFill>
              </a:rPr>
              <a:t>9 Aceleradores e Incubadoras</a:t>
            </a:r>
            <a:endParaRPr lang="pt-BR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AFA6FBE-FBF0-4BCB-9578-761A1B2E5B39}"/>
              </a:ext>
            </a:extLst>
          </p:cNvPr>
          <p:cNvSpPr/>
          <p:nvPr/>
        </p:nvSpPr>
        <p:spPr>
          <a:xfrm>
            <a:off x="275065" y="1235827"/>
            <a:ext cx="118759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aceleradoras e incubadoras oferecem oportunidades para as corporações apoiarem um pequeno grupo de startups durante um período relativamente curto (a maior parte do tempo entre três e seis meses).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primeiro desses programas foi lançado há 12 anos pela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Y-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Combinator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 de Mountain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Califórnia 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caso de uma aceleradora corporativa, as corporações oferecem ajuda fundadora, espaço e orientação em troca de capital.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colunista da Forbes, Brian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Solomon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escreve: </a:t>
            </a:r>
            <a:r>
              <a:rPr lang="pt-BR" b="1" dirty="0">
                <a:solidFill>
                  <a:srgbClr val="4C5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apenas 2% das empresas que emergem das 20 maiores aceleradoras têm uma saída bem-sucedida. 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Ainda menos no nível de aceleradora corporativa - em que o sucesso da inicialização faz menos diferença do que a linha de fundo.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969189F-E017-4E7B-9BC3-356AEAF129CE}"/>
              </a:ext>
            </a:extLst>
          </p:cNvPr>
          <p:cNvSpPr/>
          <p:nvPr/>
        </p:nvSpPr>
        <p:spPr>
          <a:xfrm>
            <a:off x="1065287" y="3887928"/>
            <a:ext cx="102954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acordo com a Fundação Kaufman, os aceleradores estão atualmente passando por três tendências de mudança, a fim de acompanhar um crescente acesso à inovação.</a:t>
            </a:r>
          </a:p>
          <a:p>
            <a:pPr>
              <a:buFont typeface="+mj-lt"/>
              <a:buAutoNum type="arabicPeriod"/>
            </a:pP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</a:t>
            </a:r>
            <a:r>
              <a:rPr lang="pt-BR" b="1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: Aceleradoras estabelecidas, como o Y-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Combinator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 Rock Health, evoluíram para os fundos semente. </a:t>
            </a:r>
          </a:p>
          <a:p>
            <a:pPr>
              <a:buFont typeface="+mj-lt"/>
              <a:buAutoNum type="arabicPeriod"/>
            </a:pP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Expansão do escopo dos serviços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: As aceleradoras estão começando a estabelecer fundos secundários para fazer o financiamento subsequente. </a:t>
            </a:r>
          </a:p>
          <a:p>
            <a:pPr>
              <a:buFont typeface="+mj-lt"/>
              <a:buAutoNum type="arabicPeriod"/>
            </a:pP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Crescimento das Aceleradoras Corporativos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: As empresas viram o valor de estar mais conectadas à inovação e às startups em seu setor.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347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84D4FC1-437B-48B3-8866-6D4493B1652F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0C75C4D2-9632-4D29-9634-42BBAF54AFD9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riângulo">
              <a:extLst>
                <a:ext uri="{FF2B5EF4-FFF2-40B4-BE49-F238E27FC236}">
                  <a16:creationId xmlns:a16="http://schemas.microsoft.com/office/drawing/2014/main" id="{F2C4C052-FA7A-4A3F-B951-106EEB10220E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866C9C3B-CBA8-4E62-B4AB-6D8F01395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BEE4E9A1-B0DC-4346-801B-AEECACD2CBA5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821D249-32EC-4A2E-91E7-A55E33C1CA64}"/>
              </a:ext>
            </a:extLst>
          </p:cNvPr>
          <p:cNvSpPr/>
          <p:nvPr/>
        </p:nvSpPr>
        <p:spPr>
          <a:xfrm>
            <a:off x="568573" y="192749"/>
            <a:ext cx="8135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10 formas de CSE – </a:t>
            </a:r>
            <a:r>
              <a:rPr lang="pt-BR" sz="2800" dirty="0">
                <a:solidFill>
                  <a:srgbClr val="C00000"/>
                </a:solidFill>
              </a:rPr>
              <a:t>10 Empreendedores em Residência</a:t>
            </a:r>
            <a:endParaRPr lang="pt-BR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D616A0B-58A0-43C2-9F60-10D2378BDF98}"/>
              </a:ext>
            </a:extLst>
          </p:cNvPr>
          <p:cNvSpPr/>
          <p:nvPr/>
        </p:nvSpPr>
        <p:spPr>
          <a:xfrm>
            <a:off x="615244" y="1147923"/>
            <a:ext cx="1096151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papel do Empreendedor em Residência, ou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nunca foi bem compreendido. Para nossos propósitos, vamos supor que existam dois </a:t>
            </a:r>
            <a:r>
              <a:rPr lang="pt-BR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de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pt-BR" b="1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EIRs</a:t>
            </a: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conselheiro e </a:t>
            </a:r>
            <a:r>
              <a:rPr lang="pt-BR" b="1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EIRs</a:t>
            </a: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construtor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t"/>
            <a:endParaRPr lang="pt-BR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Conselheiros estão lá para uma visão para os outros, e os construtores estão, bem, construindo coisas.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início, não era grande coisa na indústria de tecnologia quando os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(assessores) eram encontrados principalmente em firmas de capital de risco, mas o papel se expandiu para instituições de ensino, agências governamentais e, cada vez mais, empresas de tecnologia.</a:t>
            </a:r>
          </a:p>
          <a:p>
            <a:pPr fontAlgn="t"/>
            <a:endParaRPr lang="pt-BR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transformação sinaliza uma nova apreciação da importância e oportunidade apresentadas pela economia de startups.</a:t>
            </a:r>
          </a:p>
          <a:p>
            <a:pPr fontAlgn="t"/>
            <a:endParaRPr lang="pt-BR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Empreendedores em residência originalmente surgiram como papéis temporários para veteranos de startups que poderiam ajudar as empresas de capital de risco com estratégias de alto nível e introduzir outros empreendedores e potenciais novos negócios.</a:t>
            </a:r>
          </a:p>
          <a:p>
            <a:pPr fontAlgn="t"/>
            <a:endParaRPr lang="pt-BR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troca, os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(assessores) atraíram um salário entre as startups e poderiam obter um possível investimento em seu próximo empreendimento (ou seja, construtores).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empregam esses tipos de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(consultivos) incluem 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Accel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Partners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Fundação Capital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Bessemer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Venture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Partners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Redpoint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Ventures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Greylock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Partners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Venrock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Norwest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 Venture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Partners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Sutter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 Hill Ventures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Trinity Ventures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5766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9A274F2-43A0-4118-8AF2-E614F8B3F1F7}"/>
              </a:ext>
            </a:extLst>
          </p:cNvPr>
          <p:cNvSpPr/>
          <p:nvPr/>
        </p:nvSpPr>
        <p:spPr>
          <a:xfrm>
            <a:off x="2170874" y="217965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B754902-8702-4B5A-A52B-39890C33F11C}"/>
              </a:ext>
            </a:extLst>
          </p:cNvPr>
          <p:cNvSpPr/>
          <p:nvPr/>
        </p:nvSpPr>
        <p:spPr>
          <a:xfrm>
            <a:off x="293512" y="746332"/>
            <a:ext cx="5802488" cy="230832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Universidades como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MIT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Cornell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Harvard Business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School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têm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 funções </a:t>
            </a:r>
            <a:r>
              <a:rPr lang="pt-BR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consultivas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 ajudando estudantes e professores a aproveitarem ao máximo suas ideias e transformando avanços em negócios. Na verdade, Harvard tem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vinte deles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listados em sua página do corpo docente.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empresário residente costuma usar muitos chapéus em uma universidade.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45EBC69-9B51-419A-8D90-F8D4C65B9307}"/>
              </a:ext>
            </a:extLst>
          </p:cNvPr>
          <p:cNvSpPr/>
          <p:nvPr/>
        </p:nvSpPr>
        <p:spPr>
          <a:xfrm>
            <a:off x="8810539" y="252780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</a:t>
            </a:r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Corporativo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0D4548D-357C-4CDE-A35E-1C4E3E291C5A}"/>
              </a:ext>
            </a:extLst>
          </p:cNvPr>
          <p:cNvSpPr/>
          <p:nvPr/>
        </p:nvSpPr>
        <p:spPr>
          <a:xfrm>
            <a:off x="6874933" y="761582"/>
            <a:ext cx="54186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ação real da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entanto, está no mundo corporativo, onde a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Ingrid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Vanderveldt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 Dell, pode ser o exemplo mais conhecido. (Com a possível exceção de Craig Walker, que se tornou um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Eier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 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Google Ventures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em 2010.)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a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Vanderveldt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tornou a primeira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Dell em 2011, havia apenas seis ou sete outras empresas da Fortune 500, lembra ela. "Ainda não é comum", ela admite, "mas é uma tendência".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C149ECE-C08B-4D58-91CD-2D7D99C69CE5}"/>
              </a:ext>
            </a:extLst>
          </p:cNvPr>
          <p:cNvSpPr/>
          <p:nvPr/>
        </p:nvSpPr>
        <p:spPr>
          <a:xfrm>
            <a:off x="2331810" y="3346905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Construtores Internos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DA0F3DE-01A7-4A8C-89AD-3BB459222504}"/>
              </a:ext>
            </a:extLst>
          </p:cNvPr>
          <p:cNvSpPr/>
          <p:nvPr/>
        </p:nvSpPr>
        <p:spPr>
          <a:xfrm>
            <a:off x="101599" y="3880428"/>
            <a:ext cx="68636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algumas organizações, o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um criador de fato que administrará uma nova divisão de negócios. Ocasionalmente, esse indivíduo receberá alguma equidade na cisão.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Considerando que a maior parte do risco está do lado da corporação, essas ações geralmente caem na faixa de 5-15%, embora não estejam sujeitas a diluição, pois a empresa continuaria a financiar o projeto se ele se tornasse bem-sucedido.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EBCB954-0477-45D0-BB9E-D4F216542DDD}"/>
              </a:ext>
            </a:extLst>
          </p:cNvPr>
          <p:cNvSpPr/>
          <p:nvPr/>
        </p:nvSpPr>
        <p:spPr>
          <a:xfrm>
            <a:off x="7244771" y="3668151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Construtores Externos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799150D-8701-441C-B1CF-58426386AB1A}"/>
              </a:ext>
            </a:extLst>
          </p:cNvPr>
          <p:cNvSpPr/>
          <p:nvPr/>
        </p:nvSpPr>
        <p:spPr>
          <a:xfrm>
            <a:off x="7244771" y="4168885"/>
            <a:ext cx="4845630" cy="203132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as corporações, terceirizar os construtores da </a:t>
            </a:r>
            <a:r>
              <a:rPr lang="pt-BR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externamente é uma questão problemática e infrutífera.</a:t>
            </a:r>
          </a:p>
          <a:p>
            <a:pPr fontAlgn="t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objetivo seria, em última análise, encontrar alguém que tenha experiência em primeira mão em assumir um empreendimento e transformá-lo de zero a 100.</a:t>
            </a:r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02B0294-734F-4AFE-AD23-A26775E13F19}"/>
              </a:ext>
            </a:extLst>
          </p:cNvPr>
          <p:cNvSpPr/>
          <p:nvPr/>
        </p:nvSpPr>
        <p:spPr>
          <a:xfrm>
            <a:off x="488464" y="6488668"/>
            <a:ext cx="1121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https://www.gearboxacademy.com/blog/the-10-ways-corporations-can-engage-with-startups-complete-guide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764D486-C828-488E-AAF6-6A1D2C48D7D8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21487907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www.anprotec.org.br">
            <a:extLst>
              <a:ext uri="{FF2B5EF4-FFF2-40B4-BE49-F238E27FC236}">
                <a16:creationId xmlns:a16="http://schemas.microsoft.com/office/drawing/2014/main" id="{F540B443-BFF4-4A19-B203-8F30B3F1FE44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4516262" y="4647319"/>
            <a:ext cx="3808588" cy="681037"/>
          </a:xfrm>
        </p:spPr>
        <p:txBody>
          <a:bodyPr/>
          <a:lstStyle>
            <a:lvl1pPr>
              <a:defRPr sz="7000"/>
            </a:lvl1pPr>
          </a:lstStyle>
          <a:p>
            <a:pPr marL="0" indent="0">
              <a:buNone/>
              <a:defRPr/>
            </a:pPr>
            <a:r>
              <a:rPr sz="3200" dirty="0"/>
              <a:t>www.anprotec.org.br</a:t>
            </a:r>
          </a:p>
        </p:txBody>
      </p:sp>
      <p:pic>
        <p:nvPicPr>
          <p:cNvPr id="44035" name="Anprotec_Logo_PNG_Transparente.png" descr="Anprotec_Logo_PNG_Transparente.png">
            <a:extLst>
              <a:ext uri="{FF2B5EF4-FFF2-40B4-BE49-F238E27FC236}">
                <a16:creationId xmlns:a16="http://schemas.microsoft.com/office/drawing/2014/main" id="{3DDB1CA2-3773-411B-9D8B-B9DFD081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3690145"/>
            <a:ext cx="44577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Triângulo">
            <a:extLst>
              <a:ext uri="{FF2B5EF4-FFF2-40B4-BE49-F238E27FC236}">
                <a16:creationId xmlns:a16="http://schemas.microsoft.com/office/drawing/2014/main" id="{1108EA39-CFC9-4080-91F0-A080993D3C6C}"/>
              </a:ext>
            </a:extLst>
          </p:cNvPr>
          <p:cNvSpPr/>
          <p:nvPr/>
        </p:nvSpPr>
        <p:spPr>
          <a:xfrm rot="10797271">
            <a:off x="10992183" y="478"/>
            <a:ext cx="1211277" cy="90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C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5000" dirty="0">
              <a:latin typeface="Khand Regular" panose="02000000000000000000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5AA801-264B-4708-A7A4-1FC088204F16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7A71C4C-360B-4F07-B9D7-78765AD9735D}"/>
              </a:ext>
            </a:extLst>
          </p:cNvPr>
          <p:cNvSpPr txBox="1"/>
          <p:nvPr/>
        </p:nvSpPr>
        <p:spPr>
          <a:xfrm>
            <a:off x="1570434" y="1254144"/>
            <a:ext cx="905113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/>
              <a:t>Conferência ANPROTEC / RNAII</a:t>
            </a:r>
          </a:p>
          <a:p>
            <a:r>
              <a:rPr lang="pt-BR" sz="4400" b="1" dirty="0"/>
              <a:t>19 a 23 de Agosto 2019 - Florianópolis</a:t>
            </a:r>
          </a:p>
        </p:txBody>
      </p:sp>
    </p:spTree>
    <p:extLst>
      <p:ext uri="{BB962C8B-B14F-4D97-AF65-F5344CB8AC3E}">
        <p14:creationId xmlns:p14="http://schemas.microsoft.com/office/powerpoint/2010/main" val="247961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999A596-3656-4CFF-B170-7F866F5C503B}"/>
              </a:ext>
            </a:extLst>
          </p:cNvPr>
          <p:cNvSpPr/>
          <p:nvPr/>
        </p:nvSpPr>
        <p:spPr>
          <a:xfrm>
            <a:off x="158044" y="987542"/>
            <a:ext cx="11576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cap="all" dirty="0">
                <a:solidFill>
                  <a:srgbClr val="505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UM MUNDO VOLÁTIL (</a:t>
            </a:r>
            <a:r>
              <a:rPr lang="pt-BR" sz="2400" dirty="0">
                <a:cs typeface="Arial" panose="020B0604020202020204" pitchFamily="34" charset="0"/>
              </a:rPr>
              <a:t>mudança das coisas)</a:t>
            </a:r>
            <a:r>
              <a:rPr lang="pt-BR" sz="2400" b="1" cap="all" dirty="0">
                <a:solidFill>
                  <a:srgbClr val="505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INCERTO (</a:t>
            </a:r>
            <a:r>
              <a:rPr lang="pt-BR" sz="2400" dirty="0">
                <a:cs typeface="Arial" panose="020B0604020202020204" pitchFamily="34" charset="0"/>
              </a:rPr>
              <a:t>falta de previsibilidade)</a:t>
            </a:r>
            <a:r>
              <a:rPr lang="pt-BR" sz="2400" b="1" cap="all" dirty="0">
                <a:solidFill>
                  <a:srgbClr val="505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COMPLEXO (</a:t>
            </a:r>
            <a:r>
              <a:rPr lang="pt-BR" sz="2400" dirty="0">
                <a:cs typeface="Arial" panose="020B0604020202020204" pitchFamily="34" charset="0"/>
              </a:rPr>
              <a:t>diversidade de produtos e conexões)</a:t>
            </a:r>
            <a:r>
              <a:rPr lang="pt-BR" sz="2400" b="1" cap="all" dirty="0">
                <a:solidFill>
                  <a:srgbClr val="505050"/>
                </a:solidFill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rgbClr val="505050"/>
                </a:solidFill>
                <a:cs typeface="Arial" panose="020B0604020202020204" pitchFamily="34" charset="0"/>
              </a:rPr>
              <a:t>e</a:t>
            </a:r>
            <a:r>
              <a:rPr lang="pt-BR" sz="2400" b="1" cap="all" dirty="0">
                <a:solidFill>
                  <a:srgbClr val="505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AMBÍGUO (</a:t>
            </a:r>
            <a:r>
              <a:rPr lang="pt-BR" sz="2400" dirty="0">
                <a:cs typeface="Arial" panose="020B0604020202020204" pitchFamily="34" charset="0"/>
              </a:rPr>
              <a:t>múltiplas interpretações e paradoxos)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941E9A0-623A-4F74-B00E-61BB3408B2BE}"/>
              </a:ext>
            </a:extLst>
          </p:cNvPr>
          <p:cNvSpPr/>
          <p:nvPr/>
        </p:nvSpPr>
        <p:spPr>
          <a:xfrm>
            <a:off x="7691821" y="4356299"/>
            <a:ext cx="43949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505050"/>
                </a:solidFill>
                <a:ea typeface="Times New Roman" panose="02020603050405020304" pitchFamily="18" charset="0"/>
              </a:rPr>
              <a:t>Que competências são exigidas para que consigam liderar nesse ambiente interconectado, com diversas tecnologias à disposição e com uma nova geração ingressando no mercado de trabalho.</a:t>
            </a:r>
            <a:endParaRPr lang="pt-BR" sz="20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FC3B5ED-B1C9-42CA-A067-3A8C3AF93FE0}"/>
              </a:ext>
            </a:extLst>
          </p:cNvPr>
          <p:cNvSpPr/>
          <p:nvPr/>
        </p:nvSpPr>
        <p:spPr>
          <a:xfrm>
            <a:off x="7691821" y="2271811"/>
            <a:ext cx="41735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505050"/>
                </a:solidFill>
                <a:ea typeface="Times New Roman" panose="02020603050405020304" pitchFamily="18" charset="0"/>
              </a:rPr>
              <a:t>Um levantamento feito pela KPMG, em 2017, aponta que 48% dos </a:t>
            </a:r>
            <a:r>
              <a:rPr lang="pt-BR" sz="2000" dirty="0" err="1">
                <a:solidFill>
                  <a:srgbClr val="505050"/>
                </a:solidFill>
                <a:ea typeface="Times New Roman" panose="02020603050405020304" pitchFamily="18" charset="0"/>
              </a:rPr>
              <a:t>CEOs</a:t>
            </a:r>
            <a:r>
              <a:rPr lang="pt-BR" sz="2000" dirty="0">
                <a:solidFill>
                  <a:srgbClr val="505050"/>
                </a:solidFill>
                <a:ea typeface="Times New Roman" panose="02020603050405020304" pitchFamily="18" charset="0"/>
              </a:rPr>
              <a:t> consideram que inteligência emocional é tão importante quanto habilidades técnicas. </a:t>
            </a:r>
            <a:endParaRPr lang="pt-BR" sz="2000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6BCFF3E-9709-4EE1-97DE-FF511A217E5A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4FEC5FE3-DA82-482D-9046-389F5117592E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riângulo">
              <a:extLst>
                <a:ext uri="{FF2B5EF4-FFF2-40B4-BE49-F238E27FC236}">
                  <a16:creationId xmlns:a16="http://schemas.microsoft.com/office/drawing/2014/main" id="{8CA7A1A2-B9B2-4040-A12F-51D9A836ACBC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C9BBF4C3-886A-4950-9212-92FDEB15A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1A671605-96A7-4510-9EE3-22CAE7BC4F1D}"/>
              </a:ext>
            </a:extLst>
          </p:cNvPr>
          <p:cNvSpPr/>
          <p:nvPr/>
        </p:nvSpPr>
        <p:spPr>
          <a:xfrm>
            <a:off x="1727101" y="6503235"/>
            <a:ext cx="6921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Baseado nas teorias de liderança de Warren </a:t>
            </a:r>
            <a:r>
              <a:rPr lang="pt-BR" dirty="0" err="1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Bennis</a:t>
            </a:r>
            <a:r>
              <a:rPr lang="pt-BR" dirty="0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e Burt </a:t>
            </a:r>
            <a:r>
              <a:rPr lang="pt-BR" dirty="0" err="1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Nanus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6B8DCF-DAF2-46F7-BB7F-D04B156E54FE}"/>
              </a:ext>
            </a:extLst>
          </p:cNvPr>
          <p:cNvSpPr txBox="1"/>
          <p:nvPr/>
        </p:nvSpPr>
        <p:spPr>
          <a:xfrm>
            <a:off x="2100572" y="232500"/>
            <a:ext cx="5775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Desafio aos profissionais de Liderança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68E5DA-222C-42EB-B997-D6040832B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94" y="1967792"/>
            <a:ext cx="7234929" cy="441154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22AB261-74ED-45A3-ABE3-5A3CD9238426}"/>
              </a:ext>
            </a:extLst>
          </p:cNvPr>
          <p:cNvSpPr/>
          <p:nvPr/>
        </p:nvSpPr>
        <p:spPr>
          <a:xfrm>
            <a:off x="4866936" y="3051136"/>
            <a:ext cx="1348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cap="all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VUCA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3266F1A-9168-4A73-BFF2-0D13ADD0BD94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</p:spTree>
    <p:extLst>
      <p:ext uri="{BB962C8B-B14F-4D97-AF65-F5344CB8AC3E}">
        <p14:creationId xmlns:p14="http://schemas.microsoft.com/office/powerpoint/2010/main" val="3608048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D4CAA3A-51AF-446F-B43F-DEE0671CD85C}"/>
              </a:ext>
            </a:extLst>
          </p:cNvPr>
          <p:cNvSpPr/>
          <p:nvPr/>
        </p:nvSpPr>
        <p:spPr>
          <a:xfrm>
            <a:off x="1569157" y="230723"/>
            <a:ext cx="6524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i="0" dirty="0">
                <a:solidFill>
                  <a:schemeClr val="tx2">
                    <a:lumMod val="50000"/>
                  </a:schemeClr>
                </a:solidFill>
                <a:effectLst/>
              </a:rPr>
              <a:t>Como grandes empresas matam a inovação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5F76C75-1C8F-4EE7-B52B-06512AB08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420" y="6047887"/>
            <a:ext cx="1143000" cy="66675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9326168-CFFD-40BB-9FDE-2817492212F4}"/>
              </a:ext>
            </a:extLst>
          </p:cNvPr>
          <p:cNvSpPr/>
          <p:nvPr/>
        </p:nvSpPr>
        <p:spPr>
          <a:xfrm>
            <a:off x="4255911" y="6528589"/>
            <a:ext cx="63556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https://steveblank.com/2017/09/14/how-companies-strangle-innovation/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CF6E765-D578-43E0-A231-C469E4BAB7EC}"/>
              </a:ext>
            </a:extLst>
          </p:cNvPr>
          <p:cNvGrpSpPr/>
          <p:nvPr/>
        </p:nvGrpSpPr>
        <p:grpSpPr>
          <a:xfrm>
            <a:off x="1866266" y="478"/>
            <a:ext cx="10337194" cy="907762"/>
            <a:chOff x="1866266" y="478"/>
            <a:chExt cx="10337194" cy="907762"/>
          </a:xfrm>
        </p:grpSpPr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395DE950-9DA1-4309-8B8D-6EF1CCEED1CF}"/>
                </a:ext>
              </a:extLst>
            </p:cNvPr>
            <p:cNvCxnSpPr/>
            <p:nvPr/>
          </p:nvCxnSpPr>
          <p:spPr>
            <a:xfrm>
              <a:off x="1866266" y="836712"/>
              <a:ext cx="83661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riângulo">
              <a:extLst>
                <a:ext uri="{FF2B5EF4-FFF2-40B4-BE49-F238E27FC236}">
                  <a16:creationId xmlns:a16="http://schemas.microsoft.com/office/drawing/2014/main" id="{957662FC-40F3-453F-BA08-86ADFD88126A}"/>
                </a:ext>
              </a:extLst>
            </p:cNvPr>
            <p:cNvSpPr/>
            <p:nvPr/>
          </p:nvSpPr>
          <p:spPr>
            <a:xfrm rot="10797271">
              <a:off x="10992183" y="478"/>
              <a:ext cx="1211277" cy="90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AC83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5000" dirty="0">
                <a:latin typeface="Khand Regular" panose="02000000000000000000" pitchFamily="2" charset="77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7CC36943-BFAD-4707-B577-C647A1DE9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866" y="329411"/>
              <a:ext cx="2143405" cy="38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E3BA7FD-0890-48BA-80A4-27EAF8CE1547}"/>
              </a:ext>
            </a:extLst>
          </p:cNvPr>
          <p:cNvSpPr txBox="1"/>
          <p:nvPr/>
        </p:nvSpPr>
        <p:spPr>
          <a:xfrm>
            <a:off x="10993618" y="6503235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J.A.S Aranha</a:t>
            </a:r>
          </a:p>
        </p:txBody>
      </p:sp>
      <p:pic>
        <p:nvPicPr>
          <p:cNvPr id="1026" name="Picture 2" descr="Resultado de imagem para grandes empresas matam a inovaÃ§Ã£o">
            <a:extLst>
              <a:ext uri="{FF2B5EF4-FFF2-40B4-BE49-F238E27FC236}">
                <a16:creationId xmlns:a16="http://schemas.microsoft.com/office/drawing/2014/main" id="{E206095D-D17A-4C47-95B1-611FBA5BF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" y="5891247"/>
            <a:ext cx="1855926" cy="96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3A958C8-C668-4D2D-803C-594BBCC6D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27" y="1349696"/>
            <a:ext cx="10721328" cy="3023964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928DA889-AC88-4AD0-85EB-D68FAAF9E724}"/>
              </a:ext>
            </a:extLst>
          </p:cNvPr>
          <p:cNvSpPr/>
          <p:nvPr/>
        </p:nvSpPr>
        <p:spPr>
          <a:xfrm>
            <a:off x="259643" y="4261411"/>
            <a:ext cx="10103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que a empresa precisa é de um pipeline de inovação autorregulado e baseado em evidências, em vez de um comitê que veta ideias, precisa de um processo que opere com rapidez e urgência, e inovadores e </a:t>
            </a:r>
            <a:r>
              <a:rPr lang="pt-BR" dirty="0" err="1"/>
              <a:t>stake</a:t>
            </a:r>
            <a:r>
              <a:rPr lang="pt-BR" dirty="0"/>
              <a:t> </a:t>
            </a:r>
            <a:r>
              <a:rPr lang="pt-BR" dirty="0" err="1"/>
              <a:t>holders</a:t>
            </a:r>
            <a:r>
              <a:rPr lang="pt-BR" dirty="0"/>
              <a:t> priorizem seus próprios problemas / ideia / tecnologia.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724B0B6-C9BB-420C-8937-A490FD5CA76C}"/>
              </a:ext>
            </a:extLst>
          </p:cNvPr>
          <p:cNvSpPr/>
          <p:nvPr/>
        </p:nvSpPr>
        <p:spPr>
          <a:xfrm>
            <a:off x="1071402" y="5535192"/>
            <a:ext cx="9245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05CB6"/>
                </a:solidFill>
                <a:latin typeface="Arial" panose="020B0604020202020204" pitchFamily="34" charset="0"/>
                <a:hlinkClick r:id="rId6" tooltip="How companies strangle innovation – and how you can get it right"/>
              </a:rPr>
              <a:t>How companies strangle innovation – and how you can get it right</a:t>
            </a:r>
            <a:endParaRPr lang="en-US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FCAFAD1-855F-4A40-977F-3585A594F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3641" y="4965389"/>
            <a:ext cx="285750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677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5122</Words>
  <Application>Microsoft Office PowerPoint</Application>
  <PresentationFormat>Widescreen</PresentationFormat>
  <Paragraphs>639</Paragraphs>
  <Slides>78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97" baseType="lpstr">
      <vt:lpstr>MS PGothic</vt:lpstr>
      <vt:lpstr>&amp;quot</vt:lpstr>
      <vt:lpstr>Arial</vt:lpstr>
      <vt:lpstr>Arial</vt:lpstr>
      <vt:lpstr>Bahnschrift Light</vt:lpstr>
      <vt:lpstr>Bodoni MT Condensed</vt:lpstr>
      <vt:lpstr>Calibri</vt:lpstr>
      <vt:lpstr>Calibri Light</vt:lpstr>
      <vt:lpstr>Fira Sans</vt:lpstr>
      <vt:lpstr>Forte</vt:lpstr>
      <vt:lpstr>Khand Regular</vt:lpstr>
      <vt:lpstr>Lato</vt:lpstr>
      <vt:lpstr>Montserrat</vt:lpstr>
      <vt:lpstr>Open Sans</vt:lpstr>
      <vt:lpstr>Roboto</vt:lpstr>
      <vt:lpstr>Times New Roman</vt:lpstr>
      <vt:lpstr>titillium web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José Alberto Aranha</dc:creator>
  <cp:lastModifiedBy>José Alberto Aranha</cp:lastModifiedBy>
  <cp:revision>90</cp:revision>
  <dcterms:created xsi:type="dcterms:W3CDTF">2018-10-08T07:06:38Z</dcterms:created>
  <dcterms:modified xsi:type="dcterms:W3CDTF">2018-11-05T14:06:42Z</dcterms:modified>
</cp:coreProperties>
</file>