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8" r:id="rId3"/>
    <p:sldId id="259" r:id="rId4"/>
    <p:sldId id="260" r:id="rId5"/>
    <p:sldId id="262" r:id="rId6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7" autoAdjust="0"/>
    <p:restoredTop sz="94660"/>
  </p:normalViewPr>
  <p:slideViewPr>
    <p:cSldViewPr snapToGrid="0">
      <p:cViewPr varScale="1">
        <p:scale>
          <a:sx n="87" d="100"/>
          <a:sy n="87" d="100"/>
        </p:scale>
        <p:origin x="69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2AEB65-F576-43A5-BDBE-08016FCECB3A}" type="datetimeFigureOut">
              <a:rPr lang="pt-BR" smtClean="0"/>
              <a:t>05/11/2018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713801-0827-4BC7-85BC-B0A5EEBA94E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883497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713801-0827-4BC7-85BC-B0A5EEBA94EB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776320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713801-0827-4BC7-85BC-B0A5EEBA94EB}" type="slidenum">
              <a:rPr lang="pt-BR" smtClean="0"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998549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713801-0827-4BC7-85BC-B0A5EEBA94EB}" type="slidenum">
              <a:rPr lang="pt-BR" smtClean="0"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507238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713801-0827-4BC7-85BC-B0A5EEBA94EB}" type="slidenum">
              <a:rPr lang="pt-BR" smtClean="0"/>
              <a:t>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685034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713801-0827-4BC7-85BC-B0A5EEBA94EB}" type="slidenum">
              <a:rPr lang="pt-BR" smtClean="0"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566685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CDA57-8E5E-4431-88F9-4761DFAED984}" type="datetimeFigureOut">
              <a:rPr lang="pt-BR" smtClean="0"/>
              <a:t>05/11/2018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5F101-9CAE-4C7A-9DA7-28A9C6CD235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853329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CDA57-8E5E-4431-88F9-4761DFAED984}" type="datetimeFigureOut">
              <a:rPr lang="pt-BR" smtClean="0"/>
              <a:t>05/11/2018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5F101-9CAE-4C7A-9DA7-28A9C6CD235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660373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CDA57-8E5E-4431-88F9-4761DFAED984}" type="datetimeFigureOut">
              <a:rPr lang="pt-BR" smtClean="0"/>
              <a:t>05/11/2018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5F101-9CAE-4C7A-9DA7-28A9C6CD235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684781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CDA57-8E5E-4431-88F9-4761DFAED984}" type="datetimeFigureOut">
              <a:rPr lang="pt-BR" smtClean="0"/>
              <a:t>05/11/2018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5F101-9CAE-4C7A-9DA7-28A9C6CD235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803905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CDA57-8E5E-4431-88F9-4761DFAED984}" type="datetimeFigureOut">
              <a:rPr lang="pt-BR" smtClean="0"/>
              <a:t>05/11/2018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5F101-9CAE-4C7A-9DA7-28A9C6CD235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573045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CDA57-8E5E-4431-88F9-4761DFAED984}" type="datetimeFigureOut">
              <a:rPr lang="pt-BR" smtClean="0"/>
              <a:t>05/11/2018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5F101-9CAE-4C7A-9DA7-28A9C6CD235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971251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CDA57-8E5E-4431-88F9-4761DFAED984}" type="datetimeFigureOut">
              <a:rPr lang="pt-BR" smtClean="0"/>
              <a:t>05/11/2018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5F101-9CAE-4C7A-9DA7-28A9C6CD235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708061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CDA57-8E5E-4431-88F9-4761DFAED984}" type="datetimeFigureOut">
              <a:rPr lang="pt-BR" smtClean="0"/>
              <a:t>05/11/2018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5F101-9CAE-4C7A-9DA7-28A9C6CD235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181170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CDA57-8E5E-4431-88F9-4761DFAED984}" type="datetimeFigureOut">
              <a:rPr lang="pt-BR" smtClean="0"/>
              <a:t>05/11/2018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5F101-9CAE-4C7A-9DA7-28A9C6CD235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605687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CDA57-8E5E-4431-88F9-4761DFAED984}" type="datetimeFigureOut">
              <a:rPr lang="pt-BR" smtClean="0"/>
              <a:t>05/11/2018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5F101-9CAE-4C7A-9DA7-28A9C6CD235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274692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CDA57-8E5E-4431-88F9-4761DFAED984}" type="datetimeFigureOut">
              <a:rPr lang="pt-BR" smtClean="0"/>
              <a:t>05/11/2018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5F101-9CAE-4C7A-9DA7-28A9C6CD235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618005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4CDA57-8E5E-4431-88F9-4761DFAED984}" type="datetimeFigureOut">
              <a:rPr lang="pt-BR" smtClean="0"/>
              <a:t>05/11/2018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95F101-9CAE-4C7A-9DA7-28A9C6CD235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123451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sibitencourt@unisinos.br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589954"/>
            <a:ext cx="9144000" cy="2387600"/>
          </a:xfrm>
        </p:spPr>
        <p:txBody>
          <a:bodyPr>
            <a:normAutofit/>
          </a:bodyPr>
          <a:lstStyle/>
          <a:p>
            <a:r>
              <a:rPr lang="pt-BR" sz="5400" b="1" dirty="0" smtClean="0"/>
              <a:t>Cooperação universidade-empresa: um estudo do projeto UNISINOS - HT </a:t>
            </a:r>
            <a:r>
              <a:rPr lang="pt-BR" sz="5400" b="1" dirty="0" err="1" smtClean="0"/>
              <a:t>Micron</a:t>
            </a:r>
            <a:endParaRPr lang="pt-BR" sz="5400" b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4738255"/>
            <a:ext cx="9144000" cy="1039090"/>
          </a:xfrm>
        </p:spPr>
        <p:txBody>
          <a:bodyPr/>
          <a:lstStyle/>
          <a:p>
            <a:r>
              <a:rPr lang="pt-BR" dirty="0"/>
              <a:t>VI Fórum de Gestão e Inovação do COMUNG</a:t>
            </a:r>
          </a:p>
        </p:txBody>
      </p:sp>
    </p:spTree>
    <p:extLst>
      <p:ext uri="{BB962C8B-B14F-4D97-AF65-F5344CB8AC3E}">
        <p14:creationId xmlns:p14="http://schemas.microsoft.com/office/powerpoint/2010/main" val="34587038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 projeto UNISINOS – HT </a:t>
            </a:r>
            <a:r>
              <a:rPr lang="pt-BR" dirty="0" err="1" smtClean="0"/>
              <a:t>Micron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pt-BR" sz="2400" dirty="0" smtClean="0"/>
              <a:t>Na estrutura da indústria de semicondutores, destaca-se que o processo de produção compreende três etapas distintas: </a:t>
            </a:r>
          </a:p>
          <a:p>
            <a:pPr algn="just"/>
            <a:endParaRPr lang="pt-BR" sz="2400" dirty="0" smtClean="0"/>
          </a:p>
          <a:p>
            <a:pPr marL="1257300" lvl="2" indent="-342900" algn="just">
              <a:buFont typeface="+mj-lt"/>
              <a:buAutoNum type="alphaLcParenR"/>
            </a:pPr>
            <a:r>
              <a:rPr lang="pt-BR" sz="2400" dirty="0" smtClean="0"/>
              <a:t>projeto (design): fase em que a estrutura do semicondutor é definida e ocorre em plantas conhecidas como design </a:t>
            </a:r>
            <a:r>
              <a:rPr lang="pt-BR" sz="2400" dirty="0" err="1" smtClean="0"/>
              <a:t>houses</a:t>
            </a:r>
            <a:r>
              <a:rPr lang="pt-BR" sz="2400" dirty="0" smtClean="0"/>
              <a:t>; </a:t>
            </a:r>
          </a:p>
          <a:p>
            <a:pPr marL="1257300" lvl="2" indent="-342900" algn="just">
              <a:buFont typeface="+mj-lt"/>
              <a:buAutoNum type="alphaLcParenR"/>
            </a:pPr>
            <a:r>
              <a:rPr lang="pt-BR" sz="2400" dirty="0" smtClean="0"/>
              <a:t>fabricação (front-</a:t>
            </a:r>
            <a:r>
              <a:rPr lang="pt-BR" sz="2400" dirty="0" err="1" smtClean="0"/>
              <a:t>end</a:t>
            </a:r>
            <a:r>
              <a:rPr lang="pt-BR" sz="2400" dirty="0" smtClean="0"/>
              <a:t>): fase em que o projeto gerado na etapa anterior parte para a produção, cujo resultado é uma lâmina de silício chamada de </a:t>
            </a:r>
            <a:r>
              <a:rPr lang="pt-BR" sz="2400" dirty="0" err="1" smtClean="0"/>
              <a:t>wafer</a:t>
            </a:r>
            <a:r>
              <a:rPr lang="pt-BR" sz="2400" dirty="0" smtClean="0"/>
              <a:t>;</a:t>
            </a:r>
          </a:p>
          <a:p>
            <a:pPr marL="1257300" lvl="2" indent="-342900" algn="just">
              <a:buFont typeface="+mj-lt"/>
              <a:buAutoNum type="alphaLcParenR"/>
            </a:pPr>
            <a:r>
              <a:rPr lang="pt-BR" sz="2400" dirty="0" smtClean="0"/>
              <a:t>encapsulamento e teste (</a:t>
            </a:r>
            <a:r>
              <a:rPr lang="pt-BR" sz="2400" dirty="0" err="1" smtClean="0"/>
              <a:t>back-end</a:t>
            </a:r>
            <a:r>
              <a:rPr lang="pt-BR" sz="2400" dirty="0" smtClean="0"/>
              <a:t>): fase em que o </a:t>
            </a:r>
            <a:r>
              <a:rPr lang="pt-BR" sz="2400" dirty="0" err="1" smtClean="0"/>
              <a:t>wafer</a:t>
            </a:r>
            <a:r>
              <a:rPr lang="pt-BR" sz="2400" dirty="0" smtClean="0"/>
              <a:t> é beneficiado para gerar os chips individuais, testados e preparados para a comercialização. 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32047960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 projeto UNISINOS – HT </a:t>
            </a:r>
            <a:r>
              <a:rPr lang="pt-BR" dirty="0" err="1" smtClean="0"/>
              <a:t>Micron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pt-BR" sz="2400" dirty="0" smtClean="0"/>
              <a:t>O projeto colaborativo estabelecido entre a UNISINOS e a HT </a:t>
            </a:r>
            <a:r>
              <a:rPr lang="pt-BR" sz="2400" dirty="0" err="1" smtClean="0"/>
              <a:t>Micron</a:t>
            </a:r>
            <a:r>
              <a:rPr lang="pt-BR" sz="2400" dirty="0" smtClean="0"/>
              <a:t> diz respeito à instalação de uma infraestrutura científico-tecnológica específica para a etapa de encapsulamento e teste de semicondutores junto ao campus UNISINOS, São Leopoldo-RS. </a:t>
            </a:r>
          </a:p>
          <a:p>
            <a:pPr algn="just"/>
            <a:endParaRPr lang="pt-BR" sz="2400" dirty="0"/>
          </a:p>
          <a:p>
            <a:pPr algn="just"/>
            <a:r>
              <a:rPr lang="pt-BR" sz="2400" dirty="0" smtClean="0"/>
              <a:t>O acordo de cooperação consiste na cessão, por parte da UNISINOS, do terreno para a construção da fábrica e o custeio de sua construção, a qual será repassada à HT </a:t>
            </a:r>
            <a:r>
              <a:rPr lang="pt-BR" sz="2400" dirty="0" err="1" smtClean="0"/>
              <a:t>Micron</a:t>
            </a:r>
            <a:r>
              <a:rPr lang="pt-BR" sz="2400" dirty="0" smtClean="0"/>
              <a:t> por meio de um contrato de locação. </a:t>
            </a:r>
          </a:p>
          <a:p>
            <a:pPr algn="just"/>
            <a:endParaRPr lang="pt-BR" sz="2400" dirty="0"/>
          </a:p>
          <a:p>
            <a:pPr algn="just"/>
            <a:r>
              <a:rPr lang="pt-BR" sz="2400" dirty="0" smtClean="0"/>
              <a:t>À HT </a:t>
            </a:r>
            <a:r>
              <a:rPr lang="pt-BR" sz="2400" dirty="0" err="1" smtClean="0"/>
              <a:t>Micron</a:t>
            </a:r>
            <a:r>
              <a:rPr lang="pt-BR" sz="2400" dirty="0" smtClean="0"/>
              <a:t> cabe a aquisição dos equipamentos necessários ao funcionamento da fábrica, bem como a importação e a instalação da tecnologia requerida no processo de encapsulamento de semicondutores. 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33510266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 projeto UNISINOS – HT </a:t>
            </a:r>
            <a:r>
              <a:rPr lang="pt-BR" dirty="0" err="1" smtClean="0"/>
              <a:t>Micron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pt-BR" sz="2400" dirty="0" smtClean="0"/>
              <a:t>Para a UNISINOS, o investimento no projeto sistêmico de semicondutores (construção da planta produtiva, do instituto tecnológico de semicondutores - </a:t>
            </a:r>
            <a:r>
              <a:rPr lang="pt-BR" sz="2400" dirty="0" err="1" smtClean="0"/>
              <a:t>itt</a:t>
            </a:r>
            <a:r>
              <a:rPr lang="pt-BR" sz="2400" dirty="0" smtClean="0"/>
              <a:t> CHIP e de novos cursos de formação acadêmica) torna-se de elevado interesse estratégico, especialmente pelas externalidades positivas que tal projeto gerará a toda a universidade, especialmente nas áreas de engenharias. </a:t>
            </a:r>
          </a:p>
          <a:p>
            <a:pPr algn="just"/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15857803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840807"/>
            <a:ext cx="9144000" cy="2387600"/>
          </a:xfrm>
        </p:spPr>
        <p:txBody>
          <a:bodyPr>
            <a:normAutofit/>
          </a:bodyPr>
          <a:lstStyle/>
          <a:p>
            <a:r>
              <a:rPr lang="pt-BR" sz="5400" b="1" dirty="0" smtClean="0"/>
              <a:t>Cooperação universidade-empresa: um estudo do projeto UNISINOS - HT </a:t>
            </a:r>
            <a:r>
              <a:rPr lang="pt-BR" sz="5400" b="1" dirty="0" err="1" smtClean="0"/>
              <a:t>Micron</a:t>
            </a:r>
            <a:endParaRPr lang="pt-BR" sz="5400" b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790804"/>
            <a:ext cx="9144000" cy="1039090"/>
          </a:xfrm>
        </p:spPr>
        <p:txBody>
          <a:bodyPr/>
          <a:lstStyle/>
          <a:p>
            <a:r>
              <a:rPr lang="pt-BR" dirty="0"/>
              <a:t>VI Fórum de Gestão e Inovação do </a:t>
            </a:r>
            <a:r>
              <a:rPr lang="pt-BR" dirty="0" smtClean="0"/>
              <a:t>COMUNG</a:t>
            </a:r>
          </a:p>
          <a:p>
            <a:endParaRPr lang="pt-BR" dirty="0"/>
          </a:p>
          <a:p>
            <a:endParaRPr lang="pt-BR" dirty="0"/>
          </a:p>
        </p:txBody>
      </p:sp>
      <p:sp>
        <p:nvSpPr>
          <p:cNvPr id="4" name="Subtítulo 2"/>
          <p:cNvSpPr txBox="1">
            <a:spLocks/>
          </p:cNvSpPr>
          <p:nvPr/>
        </p:nvSpPr>
        <p:spPr>
          <a:xfrm>
            <a:off x="1524000" y="4872746"/>
            <a:ext cx="9144000" cy="103909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1800" i="1" dirty="0" smtClean="0"/>
              <a:t>Silvio Bitencourt da Silva</a:t>
            </a:r>
          </a:p>
          <a:p>
            <a:r>
              <a:rPr lang="pt-BR" sz="1800" dirty="0" smtClean="0"/>
              <a:t>Coordenação Administrativa dos Institutos tecnológicos UNISINOS</a:t>
            </a:r>
          </a:p>
          <a:p>
            <a:r>
              <a:rPr lang="pt-BR" sz="1800" dirty="0" smtClean="0">
                <a:hlinkClick r:id="rId3"/>
              </a:rPr>
              <a:t>sibitencourt@unisinos.br</a:t>
            </a:r>
            <a:r>
              <a:rPr lang="pt-BR" sz="1800" dirty="0" smtClean="0"/>
              <a:t> </a:t>
            </a:r>
          </a:p>
          <a:p>
            <a:endParaRPr lang="pt-BR" sz="1800" dirty="0" smtClean="0"/>
          </a:p>
          <a:p>
            <a:endParaRPr lang="pt-BR" sz="1800" dirty="0"/>
          </a:p>
        </p:txBody>
      </p:sp>
    </p:spTree>
    <p:extLst>
      <p:ext uri="{BB962C8B-B14F-4D97-AF65-F5344CB8AC3E}">
        <p14:creationId xmlns:p14="http://schemas.microsoft.com/office/powerpoint/2010/main" val="91170469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321</TotalTime>
  <Words>335</Words>
  <Application>Microsoft Office PowerPoint</Application>
  <PresentationFormat>Widescreen</PresentationFormat>
  <Paragraphs>26</Paragraphs>
  <Slides>5</Slides>
  <Notes>5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Tema do Office</vt:lpstr>
      <vt:lpstr>Cooperação universidade-empresa: um estudo do projeto UNISINOS - HT Micron</vt:lpstr>
      <vt:lpstr>O projeto UNISINOS – HT Micron</vt:lpstr>
      <vt:lpstr>O projeto UNISINOS – HT Micron</vt:lpstr>
      <vt:lpstr>O projeto UNISINOS – HT Micron</vt:lpstr>
      <vt:lpstr>Cooperação universidade-empresa: um estudo do projeto UNISINOS - HT Micron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Cooperação universidade-empresa: um estudo do projeto UNISINOS - HT Micron</dc:title>
  <dc:creator>Silvio Bitencourt da Silva</dc:creator>
  <cp:lastModifiedBy>Silvio Bitencourt da Silva</cp:lastModifiedBy>
  <cp:revision>3</cp:revision>
  <dcterms:created xsi:type="dcterms:W3CDTF">2018-11-05T13:32:04Z</dcterms:created>
  <dcterms:modified xsi:type="dcterms:W3CDTF">2018-11-05T18:53:04Z</dcterms:modified>
</cp:coreProperties>
</file>