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0" r:id="rId2"/>
    <p:sldId id="294" r:id="rId3"/>
    <p:sldId id="302" r:id="rId4"/>
    <p:sldId id="297" r:id="rId5"/>
    <p:sldId id="296" r:id="rId6"/>
    <p:sldId id="298" r:id="rId7"/>
    <p:sldId id="319" r:id="rId8"/>
    <p:sldId id="304" r:id="rId9"/>
    <p:sldId id="318" r:id="rId10"/>
    <p:sldId id="301" r:id="rId11"/>
    <p:sldId id="307" r:id="rId12"/>
    <p:sldId id="320" r:id="rId13"/>
    <p:sldId id="309" r:id="rId14"/>
    <p:sldId id="311" r:id="rId15"/>
    <p:sldId id="313" r:id="rId16"/>
    <p:sldId id="292" r:id="rId17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37"/>
    <a:srgbClr val="029486"/>
    <a:srgbClr val="00664D"/>
    <a:srgbClr val="3CA2BE"/>
    <a:srgbClr val="DFF5EA"/>
    <a:srgbClr val="02B2A1"/>
    <a:srgbClr val="005000"/>
    <a:srgbClr val="00A47D"/>
    <a:srgbClr val="006600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98" autoAdjust="0"/>
    <p:restoredTop sz="94660"/>
  </p:normalViewPr>
  <p:slideViewPr>
    <p:cSldViewPr>
      <p:cViewPr varScale="1">
        <p:scale>
          <a:sx n="87" d="100"/>
          <a:sy n="87" d="100"/>
        </p:scale>
        <p:origin x="16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B6932-801B-43FA-BA1C-8E7BE1FE92FF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36E49-6B81-40EB-90E6-72B4FD8CD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8515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4F438-C540-4172-86FC-C9C4F6A52686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0AFEF-AD60-4131-8A28-DC9EC90683A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1377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30213" algn="l"/>
                <a:tab pos="863600" algn="l"/>
                <a:tab pos="1296988" algn="l"/>
                <a:tab pos="1730375" algn="l"/>
                <a:tab pos="2163763" algn="l"/>
                <a:tab pos="2597150" algn="l"/>
                <a:tab pos="3028950" algn="l"/>
                <a:tab pos="3462338" algn="l"/>
                <a:tab pos="3895725" algn="l"/>
                <a:tab pos="4329113" algn="l"/>
                <a:tab pos="4764088" algn="l"/>
                <a:tab pos="5197475" algn="l"/>
                <a:tab pos="5630863" algn="l"/>
                <a:tab pos="6064250" algn="l"/>
                <a:tab pos="6497638" algn="l"/>
                <a:tab pos="6931025" algn="l"/>
                <a:tab pos="7364413" algn="l"/>
                <a:tab pos="7797800" algn="l"/>
                <a:tab pos="8231188" algn="l"/>
                <a:tab pos="8664575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30213" algn="l"/>
                <a:tab pos="863600" algn="l"/>
                <a:tab pos="1296988" algn="l"/>
                <a:tab pos="1730375" algn="l"/>
                <a:tab pos="2163763" algn="l"/>
                <a:tab pos="2597150" algn="l"/>
                <a:tab pos="3028950" algn="l"/>
                <a:tab pos="3462338" algn="l"/>
                <a:tab pos="3895725" algn="l"/>
                <a:tab pos="4329113" algn="l"/>
                <a:tab pos="4764088" algn="l"/>
                <a:tab pos="5197475" algn="l"/>
                <a:tab pos="5630863" algn="l"/>
                <a:tab pos="6064250" algn="l"/>
                <a:tab pos="6497638" algn="l"/>
                <a:tab pos="6931025" algn="l"/>
                <a:tab pos="7364413" algn="l"/>
                <a:tab pos="7797800" algn="l"/>
                <a:tab pos="8231188" algn="l"/>
                <a:tab pos="8664575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30213" algn="l"/>
                <a:tab pos="863600" algn="l"/>
                <a:tab pos="1296988" algn="l"/>
                <a:tab pos="1730375" algn="l"/>
                <a:tab pos="2163763" algn="l"/>
                <a:tab pos="2597150" algn="l"/>
                <a:tab pos="3028950" algn="l"/>
                <a:tab pos="3462338" algn="l"/>
                <a:tab pos="3895725" algn="l"/>
                <a:tab pos="4329113" algn="l"/>
                <a:tab pos="4764088" algn="l"/>
                <a:tab pos="5197475" algn="l"/>
                <a:tab pos="5630863" algn="l"/>
                <a:tab pos="6064250" algn="l"/>
                <a:tab pos="6497638" algn="l"/>
                <a:tab pos="6931025" algn="l"/>
                <a:tab pos="7364413" algn="l"/>
                <a:tab pos="7797800" algn="l"/>
                <a:tab pos="8231188" algn="l"/>
                <a:tab pos="8664575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30213" algn="l"/>
                <a:tab pos="863600" algn="l"/>
                <a:tab pos="1296988" algn="l"/>
                <a:tab pos="1730375" algn="l"/>
                <a:tab pos="2163763" algn="l"/>
                <a:tab pos="2597150" algn="l"/>
                <a:tab pos="3028950" algn="l"/>
                <a:tab pos="3462338" algn="l"/>
                <a:tab pos="3895725" algn="l"/>
                <a:tab pos="4329113" algn="l"/>
                <a:tab pos="4764088" algn="l"/>
                <a:tab pos="5197475" algn="l"/>
                <a:tab pos="5630863" algn="l"/>
                <a:tab pos="6064250" algn="l"/>
                <a:tab pos="6497638" algn="l"/>
                <a:tab pos="6931025" algn="l"/>
                <a:tab pos="7364413" algn="l"/>
                <a:tab pos="7797800" algn="l"/>
                <a:tab pos="8231188" algn="l"/>
                <a:tab pos="8664575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30213" algn="l"/>
                <a:tab pos="863600" algn="l"/>
                <a:tab pos="1296988" algn="l"/>
                <a:tab pos="1730375" algn="l"/>
                <a:tab pos="2163763" algn="l"/>
                <a:tab pos="2597150" algn="l"/>
                <a:tab pos="3028950" algn="l"/>
                <a:tab pos="3462338" algn="l"/>
                <a:tab pos="3895725" algn="l"/>
                <a:tab pos="4329113" algn="l"/>
                <a:tab pos="4764088" algn="l"/>
                <a:tab pos="5197475" algn="l"/>
                <a:tab pos="5630863" algn="l"/>
                <a:tab pos="6064250" algn="l"/>
                <a:tab pos="6497638" algn="l"/>
                <a:tab pos="6931025" algn="l"/>
                <a:tab pos="7364413" algn="l"/>
                <a:tab pos="7797800" algn="l"/>
                <a:tab pos="8231188" algn="l"/>
                <a:tab pos="8664575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0213" algn="l"/>
                <a:tab pos="863600" algn="l"/>
                <a:tab pos="1296988" algn="l"/>
                <a:tab pos="1730375" algn="l"/>
                <a:tab pos="2163763" algn="l"/>
                <a:tab pos="2597150" algn="l"/>
                <a:tab pos="3028950" algn="l"/>
                <a:tab pos="3462338" algn="l"/>
                <a:tab pos="3895725" algn="l"/>
                <a:tab pos="4329113" algn="l"/>
                <a:tab pos="4764088" algn="l"/>
                <a:tab pos="5197475" algn="l"/>
                <a:tab pos="5630863" algn="l"/>
                <a:tab pos="6064250" algn="l"/>
                <a:tab pos="6497638" algn="l"/>
                <a:tab pos="6931025" algn="l"/>
                <a:tab pos="7364413" algn="l"/>
                <a:tab pos="7797800" algn="l"/>
                <a:tab pos="8231188" algn="l"/>
                <a:tab pos="8664575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0213" algn="l"/>
                <a:tab pos="863600" algn="l"/>
                <a:tab pos="1296988" algn="l"/>
                <a:tab pos="1730375" algn="l"/>
                <a:tab pos="2163763" algn="l"/>
                <a:tab pos="2597150" algn="l"/>
                <a:tab pos="3028950" algn="l"/>
                <a:tab pos="3462338" algn="l"/>
                <a:tab pos="3895725" algn="l"/>
                <a:tab pos="4329113" algn="l"/>
                <a:tab pos="4764088" algn="l"/>
                <a:tab pos="5197475" algn="l"/>
                <a:tab pos="5630863" algn="l"/>
                <a:tab pos="6064250" algn="l"/>
                <a:tab pos="6497638" algn="l"/>
                <a:tab pos="6931025" algn="l"/>
                <a:tab pos="7364413" algn="l"/>
                <a:tab pos="7797800" algn="l"/>
                <a:tab pos="8231188" algn="l"/>
                <a:tab pos="8664575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0213" algn="l"/>
                <a:tab pos="863600" algn="l"/>
                <a:tab pos="1296988" algn="l"/>
                <a:tab pos="1730375" algn="l"/>
                <a:tab pos="2163763" algn="l"/>
                <a:tab pos="2597150" algn="l"/>
                <a:tab pos="3028950" algn="l"/>
                <a:tab pos="3462338" algn="l"/>
                <a:tab pos="3895725" algn="l"/>
                <a:tab pos="4329113" algn="l"/>
                <a:tab pos="4764088" algn="l"/>
                <a:tab pos="5197475" algn="l"/>
                <a:tab pos="5630863" algn="l"/>
                <a:tab pos="6064250" algn="l"/>
                <a:tab pos="6497638" algn="l"/>
                <a:tab pos="6931025" algn="l"/>
                <a:tab pos="7364413" algn="l"/>
                <a:tab pos="7797800" algn="l"/>
                <a:tab pos="8231188" algn="l"/>
                <a:tab pos="8664575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0213" algn="l"/>
                <a:tab pos="863600" algn="l"/>
                <a:tab pos="1296988" algn="l"/>
                <a:tab pos="1730375" algn="l"/>
                <a:tab pos="2163763" algn="l"/>
                <a:tab pos="2597150" algn="l"/>
                <a:tab pos="3028950" algn="l"/>
                <a:tab pos="3462338" algn="l"/>
                <a:tab pos="3895725" algn="l"/>
                <a:tab pos="4329113" algn="l"/>
                <a:tab pos="4764088" algn="l"/>
                <a:tab pos="5197475" algn="l"/>
                <a:tab pos="5630863" algn="l"/>
                <a:tab pos="6064250" algn="l"/>
                <a:tab pos="6497638" algn="l"/>
                <a:tab pos="6931025" algn="l"/>
                <a:tab pos="7364413" algn="l"/>
                <a:tab pos="7797800" algn="l"/>
                <a:tab pos="8231188" algn="l"/>
                <a:tab pos="8664575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2A28C4C3-E5D6-47EA-AED9-0B49395A2D0E}" type="slidenum">
              <a:rPr lang="pt-BR" altLang="pt-BR" sz="1200" smtClean="0">
                <a:solidFill>
                  <a:srgbClr val="000000"/>
                </a:solidFill>
              </a:rPr>
              <a:pPr/>
              <a:t>1</a:t>
            </a:fld>
            <a:endParaRPr lang="pt-BR" altLang="pt-BR" sz="1200">
              <a:solidFill>
                <a:srgbClr val="000000"/>
              </a:solidFill>
            </a:endParaRPr>
          </a:p>
        </p:txBody>
      </p:sp>
      <p:sp>
        <p:nvSpPr>
          <p:cNvPr id="31747" name="Rectangle 10"/>
          <p:cNvSpPr txBox="1">
            <a:spLocks noGrp="1" noChangeArrowheads="1"/>
          </p:cNvSpPr>
          <p:nvPr/>
        </p:nvSpPr>
        <p:spPr bwMode="auto">
          <a:xfrm>
            <a:off x="3848100" y="9428163"/>
            <a:ext cx="29432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6088">
              <a:tabLst>
                <a:tab pos="446088" algn="l"/>
                <a:tab pos="896938" algn="l"/>
                <a:tab pos="1346200" algn="l"/>
                <a:tab pos="1793875" algn="l"/>
                <a:tab pos="2243138" algn="l"/>
                <a:tab pos="269398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defTabSz="446088">
              <a:tabLst>
                <a:tab pos="446088" algn="l"/>
                <a:tab pos="896938" algn="l"/>
                <a:tab pos="1346200" algn="l"/>
                <a:tab pos="1793875" algn="l"/>
                <a:tab pos="2243138" algn="l"/>
                <a:tab pos="269398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defTabSz="446088">
              <a:tabLst>
                <a:tab pos="446088" algn="l"/>
                <a:tab pos="896938" algn="l"/>
                <a:tab pos="1346200" algn="l"/>
                <a:tab pos="1793875" algn="l"/>
                <a:tab pos="2243138" algn="l"/>
                <a:tab pos="269398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defTabSz="446088">
              <a:tabLst>
                <a:tab pos="446088" algn="l"/>
                <a:tab pos="896938" algn="l"/>
                <a:tab pos="1346200" algn="l"/>
                <a:tab pos="1793875" algn="l"/>
                <a:tab pos="2243138" algn="l"/>
                <a:tab pos="269398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defTabSz="446088">
              <a:tabLst>
                <a:tab pos="446088" algn="l"/>
                <a:tab pos="896938" algn="l"/>
                <a:tab pos="1346200" algn="l"/>
                <a:tab pos="1793875" algn="l"/>
                <a:tab pos="2243138" algn="l"/>
                <a:tab pos="269398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6938" algn="l"/>
                <a:tab pos="1346200" algn="l"/>
                <a:tab pos="1793875" algn="l"/>
                <a:tab pos="2243138" algn="l"/>
                <a:tab pos="269398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6938" algn="l"/>
                <a:tab pos="1346200" algn="l"/>
                <a:tab pos="1793875" algn="l"/>
                <a:tab pos="2243138" algn="l"/>
                <a:tab pos="269398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6938" algn="l"/>
                <a:tab pos="1346200" algn="l"/>
                <a:tab pos="1793875" algn="l"/>
                <a:tab pos="2243138" algn="l"/>
                <a:tab pos="269398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6938" algn="l"/>
                <a:tab pos="1346200" algn="l"/>
                <a:tab pos="1793875" algn="l"/>
                <a:tab pos="2243138" algn="l"/>
                <a:tab pos="269398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>
              <a:lnSpc>
                <a:spcPct val="95000"/>
              </a:lnSpc>
              <a:buSzPct val="100000"/>
              <a:buFont typeface="Times New Roman" pitchFamily="18" charset="0"/>
              <a:buNone/>
            </a:pPr>
            <a:fld id="{9E27E0A5-CA6A-427D-8AEE-B45E918CD804}" type="slidenum">
              <a:rPr lang="pt-BR" altLang="pt-BR" sz="1300" u="none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 algn="r" eaLnBrk="1">
                <a:lnSpc>
                  <a:spcPct val="95000"/>
                </a:lnSpc>
                <a:buSzPct val="100000"/>
                <a:buFont typeface="Times New Roman" pitchFamily="18" charset="0"/>
                <a:buNone/>
              </a:pPr>
              <a:t>1</a:t>
            </a:fld>
            <a:endParaRPr lang="pt-BR" altLang="pt-BR" sz="1300" u="none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31748" name="Text Box 1"/>
          <p:cNvSpPr txBox="1">
            <a:spLocks noChangeArrowheads="1"/>
          </p:cNvSpPr>
          <p:nvPr/>
        </p:nvSpPr>
        <p:spPr bwMode="auto">
          <a:xfrm>
            <a:off x="3848100" y="9429752"/>
            <a:ext cx="294481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6088">
              <a:tabLst>
                <a:tab pos="0" algn="l"/>
                <a:tab pos="444500" algn="l"/>
                <a:tab pos="895350" algn="l"/>
                <a:tab pos="1344613" algn="l"/>
                <a:tab pos="1792288" algn="l"/>
                <a:tab pos="2241550" algn="l"/>
                <a:tab pos="2692400" algn="l"/>
                <a:tab pos="3140075" algn="l"/>
                <a:tab pos="3589338" algn="l"/>
                <a:tab pos="4040188" algn="l"/>
                <a:tab pos="4487863" algn="l"/>
                <a:tab pos="4937125" algn="l"/>
                <a:tab pos="5387975" algn="l"/>
                <a:tab pos="5835650" algn="l"/>
                <a:tab pos="6284913" algn="l"/>
                <a:tab pos="6732588" algn="l"/>
                <a:tab pos="7183438" algn="l"/>
                <a:tab pos="7632700" algn="l"/>
                <a:tab pos="8080375" algn="l"/>
                <a:tab pos="8531225" algn="l"/>
                <a:tab pos="898048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defTabSz="446088">
              <a:tabLst>
                <a:tab pos="0" algn="l"/>
                <a:tab pos="444500" algn="l"/>
                <a:tab pos="895350" algn="l"/>
                <a:tab pos="1344613" algn="l"/>
                <a:tab pos="1792288" algn="l"/>
                <a:tab pos="2241550" algn="l"/>
                <a:tab pos="2692400" algn="l"/>
                <a:tab pos="3140075" algn="l"/>
                <a:tab pos="3589338" algn="l"/>
                <a:tab pos="4040188" algn="l"/>
                <a:tab pos="4487863" algn="l"/>
                <a:tab pos="4937125" algn="l"/>
                <a:tab pos="5387975" algn="l"/>
                <a:tab pos="5835650" algn="l"/>
                <a:tab pos="6284913" algn="l"/>
                <a:tab pos="6732588" algn="l"/>
                <a:tab pos="7183438" algn="l"/>
                <a:tab pos="7632700" algn="l"/>
                <a:tab pos="8080375" algn="l"/>
                <a:tab pos="8531225" algn="l"/>
                <a:tab pos="898048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defTabSz="446088">
              <a:tabLst>
                <a:tab pos="0" algn="l"/>
                <a:tab pos="444500" algn="l"/>
                <a:tab pos="895350" algn="l"/>
                <a:tab pos="1344613" algn="l"/>
                <a:tab pos="1792288" algn="l"/>
                <a:tab pos="2241550" algn="l"/>
                <a:tab pos="2692400" algn="l"/>
                <a:tab pos="3140075" algn="l"/>
                <a:tab pos="3589338" algn="l"/>
                <a:tab pos="4040188" algn="l"/>
                <a:tab pos="4487863" algn="l"/>
                <a:tab pos="4937125" algn="l"/>
                <a:tab pos="5387975" algn="l"/>
                <a:tab pos="5835650" algn="l"/>
                <a:tab pos="6284913" algn="l"/>
                <a:tab pos="6732588" algn="l"/>
                <a:tab pos="7183438" algn="l"/>
                <a:tab pos="7632700" algn="l"/>
                <a:tab pos="8080375" algn="l"/>
                <a:tab pos="8531225" algn="l"/>
                <a:tab pos="898048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defTabSz="446088">
              <a:tabLst>
                <a:tab pos="0" algn="l"/>
                <a:tab pos="444500" algn="l"/>
                <a:tab pos="895350" algn="l"/>
                <a:tab pos="1344613" algn="l"/>
                <a:tab pos="1792288" algn="l"/>
                <a:tab pos="2241550" algn="l"/>
                <a:tab pos="2692400" algn="l"/>
                <a:tab pos="3140075" algn="l"/>
                <a:tab pos="3589338" algn="l"/>
                <a:tab pos="4040188" algn="l"/>
                <a:tab pos="4487863" algn="l"/>
                <a:tab pos="4937125" algn="l"/>
                <a:tab pos="5387975" algn="l"/>
                <a:tab pos="5835650" algn="l"/>
                <a:tab pos="6284913" algn="l"/>
                <a:tab pos="6732588" algn="l"/>
                <a:tab pos="7183438" algn="l"/>
                <a:tab pos="7632700" algn="l"/>
                <a:tab pos="8080375" algn="l"/>
                <a:tab pos="8531225" algn="l"/>
                <a:tab pos="898048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defTabSz="446088">
              <a:tabLst>
                <a:tab pos="0" algn="l"/>
                <a:tab pos="444500" algn="l"/>
                <a:tab pos="895350" algn="l"/>
                <a:tab pos="1344613" algn="l"/>
                <a:tab pos="1792288" algn="l"/>
                <a:tab pos="2241550" algn="l"/>
                <a:tab pos="2692400" algn="l"/>
                <a:tab pos="3140075" algn="l"/>
                <a:tab pos="3589338" algn="l"/>
                <a:tab pos="4040188" algn="l"/>
                <a:tab pos="4487863" algn="l"/>
                <a:tab pos="4937125" algn="l"/>
                <a:tab pos="5387975" algn="l"/>
                <a:tab pos="5835650" algn="l"/>
                <a:tab pos="6284913" algn="l"/>
                <a:tab pos="6732588" algn="l"/>
                <a:tab pos="7183438" algn="l"/>
                <a:tab pos="7632700" algn="l"/>
                <a:tab pos="8080375" algn="l"/>
                <a:tab pos="8531225" algn="l"/>
                <a:tab pos="898048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5350" algn="l"/>
                <a:tab pos="1344613" algn="l"/>
                <a:tab pos="1792288" algn="l"/>
                <a:tab pos="2241550" algn="l"/>
                <a:tab pos="2692400" algn="l"/>
                <a:tab pos="3140075" algn="l"/>
                <a:tab pos="3589338" algn="l"/>
                <a:tab pos="4040188" algn="l"/>
                <a:tab pos="4487863" algn="l"/>
                <a:tab pos="4937125" algn="l"/>
                <a:tab pos="5387975" algn="l"/>
                <a:tab pos="5835650" algn="l"/>
                <a:tab pos="6284913" algn="l"/>
                <a:tab pos="6732588" algn="l"/>
                <a:tab pos="7183438" algn="l"/>
                <a:tab pos="7632700" algn="l"/>
                <a:tab pos="8080375" algn="l"/>
                <a:tab pos="8531225" algn="l"/>
                <a:tab pos="898048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5350" algn="l"/>
                <a:tab pos="1344613" algn="l"/>
                <a:tab pos="1792288" algn="l"/>
                <a:tab pos="2241550" algn="l"/>
                <a:tab pos="2692400" algn="l"/>
                <a:tab pos="3140075" algn="l"/>
                <a:tab pos="3589338" algn="l"/>
                <a:tab pos="4040188" algn="l"/>
                <a:tab pos="4487863" algn="l"/>
                <a:tab pos="4937125" algn="l"/>
                <a:tab pos="5387975" algn="l"/>
                <a:tab pos="5835650" algn="l"/>
                <a:tab pos="6284913" algn="l"/>
                <a:tab pos="6732588" algn="l"/>
                <a:tab pos="7183438" algn="l"/>
                <a:tab pos="7632700" algn="l"/>
                <a:tab pos="8080375" algn="l"/>
                <a:tab pos="8531225" algn="l"/>
                <a:tab pos="898048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5350" algn="l"/>
                <a:tab pos="1344613" algn="l"/>
                <a:tab pos="1792288" algn="l"/>
                <a:tab pos="2241550" algn="l"/>
                <a:tab pos="2692400" algn="l"/>
                <a:tab pos="3140075" algn="l"/>
                <a:tab pos="3589338" algn="l"/>
                <a:tab pos="4040188" algn="l"/>
                <a:tab pos="4487863" algn="l"/>
                <a:tab pos="4937125" algn="l"/>
                <a:tab pos="5387975" algn="l"/>
                <a:tab pos="5835650" algn="l"/>
                <a:tab pos="6284913" algn="l"/>
                <a:tab pos="6732588" algn="l"/>
                <a:tab pos="7183438" algn="l"/>
                <a:tab pos="7632700" algn="l"/>
                <a:tab pos="8080375" algn="l"/>
                <a:tab pos="8531225" algn="l"/>
                <a:tab pos="898048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5350" algn="l"/>
                <a:tab pos="1344613" algn="l"/>
                <a:tab pos="1792288" algn="l"/>
                <a:tab pos="2241550" algn="l"/>
                <a:tab pos="2692400" algn="l"/>
                <a:tab pos="3140075" algn="l"/>
                <a:tab pos="3589338" algn="l"/>
                <a:tab pos="4040188" algn="l"/>
                <a:tab pos="4487863" algn="l"/>
                <a:tab pos="4937125" algn="l"/>
                <a:tab pos="5387975" algn="l"/>
                <a:tab pos="5835650" algn="l"/>
                <a:tab pos="6284913" algn="l"/>
                <a:tab pos="6732588" algn="l"/>
                <a:tab pos="7183438" algn="l"/>
                <a:tab pos="7632700" algn="l"/>
                <a:tab pos="8080375" algn="l"/>
                <a:tab pos="8531225" algn="l"/>
                <a:tab pos="898048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>
              <a:lnSpc>
                <a:spcPct val="95000"/>
              </a:lnSpc>
              <a:buSzPct val="100000"/>
              <a:buFont typeface="Times New Roman" pitchFamily="18" charset="0"/>
              <a:buNone/>
            </a:pPr>
            <a:fld id="{9D5129B5-3C19-4CAA-86DB-1C55611FF78D}" type="slidenum">
              <a:rPr lang="pt-BR" altLang="pt-BR" sz="1300" u="none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 algn="r" eaLnBrk="1">
                <a:lnSpc>
                  <a:spcPct val="95000"/>
                </a:lnSpc>
                <a:buSzPct val="100000"/>
                <a:buFont typeface="Times New Roman" pitchFamily="18" charset="0"/>
                <a:buNone/>
              </a:pPr>
              <a:t>1</a:t>
            </a:fld>
            <a:endParaRPr lang="pt-BR" altLang="pt-BR" sz="1300" u="none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31749" name="Text Box 2"/>
          <p:cNvSpPr txBox="1">
            <a:spLocks noChangeArrowheads="1"/>
          </p:cNvSpPr>
          <p:nvPr/>
        </p:nvSpPr>
        <p:spPr bwMode="auto">
          <a:xfrm>
            <a:off x="3848102" y="9431340"/>
            <a:ext cx="294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6088">
              <a:tabLst>
                <a:tab pos="0" algn="l"/>
                <a:tab pos="444500" algn="l"/>
                <a:tab pos="895350" algn="l"/>
                <a:tab pos="1344613" algn="l"/>
                <a:tab pos="1792288" algn="l"/>
                <a:tab pos="2241550" algn="l"/>
                <a:tab pos="2692400" algn="l"/>
                <a:tab pos="3140075" algn="l"/>
                <a:tab pos="3589338" algn="l"/>
                <a:tab pos="4040188" algn="l"/>
                <a:tab pos="4487863" algn="l"/>
                <a:tab pos="4937125" algn="l"/>
                <a:tab pos="5387975" algn="l"/>
                <a:tab pos="5835650" algn="l"/>
                <a:tab pos="6284913" algn="l"/>
                <a:tab pos="6732588" algn="l"/>
                <a:tab pos="7183438" algn="l"/>
                <a:tab pos="7632700" algn="l"/>
                <a:tab pos="8080375" algn="l"/>
                <a:tab pos="8531225" algn="l"/>
                <a:tab pos="898048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defTabSz="446088">
              <a:tabLst>
                <a:tab pos="0" algn="l"/>
                <a:tab pos="444500" algn="l"/>
                <a:tab pos="895350" algn="l"/>
                <a:tab pos="1344613" algn="l"/>
                <a:tab pos="1792288" algn="l"/>
                <a:tab pos="2241550" algn="l"/>
                <a:tab pos="2692400" algn="l"/>
                <a:tab pos="3140075" algn="l"/>
                <a:tab pos="3589338" algn="l"/>
                <a:tab pos="4040188" algn="l"/>
                <a:tab pos="4487863" algn="l"/>
                <a:tab pos="4937125" algn="l"/>
                <a:tab pos="5387975" algn="l"/>
                <a:tab pos="5835650" algn="l"/>
                <a:tab pos="6284913" algn="l"/>
                <a:tab pos="6732588" algn="l"/>
                <a:tab pos="7183438" algn="l"/>
                <a:tab pos="7632700" algn="l"/>
                <a:tab pos="8080375" algn="l"/>
                <a:tab pos="8531225" algn="l"/>
                <a:tab pos="898048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defTabSz="446088">
              <a:tabLst>
                <a:tab pos="0" algn="l"/>
                <a:tab pos="444500" algn="l"/>
                <a:tab pos="895350" algn="l"/>
                <a:tab pos="1344613" algn="l"/>
                <a:tab pos="1792288" algn="l"/>
                <a:tab pos="2241550" algn="l"/>
                <a:tab pos="2692400" algn="l"/>
                <a:tab pos="3140075" algn="l"/>
                <a:tab pos="3589338" algn="l"/>
                <a:tab pos="4040188" algn="l"/>
                <a:tab pos="4487863" algn="l"/>
                <a:tab pos="4937125" algn="l"/>
                <a:tab pos="5387975" algn="l"/>
                <a:tab pos="5835650" algn="l"/>
                <a:tab pos="6284913" algn="l"/>
                <a:tab pos="6732588" algn="l"/>
                <a:tab pos="7183438" algn="l"/>
                <a:tab pos="7632700" algn="l"/>
                <a:tab pos="8080375" algn="l"/>
                <a:tab pos="8531225" algn="l"/>
                <a:tab pos="898048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defTabSz="446088">
              <a:tabLst>
                <a:tab pos="0" algn="l"/>
                <a:tab pos="444500" algn="l"/>
                <a:tab pos="895350" algn="l"/>
                <a:tab pos="1344613" algn="l"/>
                <a:tab pos="1792288" algn="l"/>
                <a:tab pos="2241550" algn="l"/>
                <a:tab pos="2692400" algn="l"/>
                <a:tab pos="3140075" algn="l"/>
                <a:tab pos="3589338" algn="l"/>
                <a:tab pos="4040188" algn="l"/>
                <a:tab pos="4487863" algn="l"/>
                <a:tab pos="4937125" algn="l"/>
                <a:tab pos="5387975" algn="l"/>
                <a:tab pos="5835650" algn="l"/>
                <a:tab pos="6284913" algn="l"/>
                <a:tab pos="6732588" algn="l"/>
                <a:tab pos="7183438" algn="l"/>
                <a:tab pos="7632700" algn="l"/>
                <a:tab pos="8080375" algn="l"/>
                <a:tab pos="8531225" algn="l"/>
                <a:tab pos="898048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defTabSz="446088">
              <a:tabLst>
                <a:tab pos="0" algn="l"/>
                <a:tab pos="444500" algn="l"/>
                <a:tab pos="895350" algn="l"/>
                <a:tab pos="1344613" algn="l"/>
                <a:tab pos="1792288" algn="l"/>
                <a:tab pos="2241550" algn="l"/>
                <a:tab pos="2692400" algn="l"/>
                <a:tab pos="3140075" algn="l"/>
                <a:tab pos="3589338" algn="l"/>
                <a:tab pos="4040188" algn="l"/>
                <a:tab pos="4487863" algn="l"/>
                <a:tab pos="4937125" algn="l"/>
                <a:tab pos="5387975" algn="l"/>
                <a:tab pos="5835650" algn="l"/>
                <a:tab pos="6284913" algn="l"/>
                <a:tab pos="6732588" algn="l"/>
                <a:tab pos="7183438" algn="l"/>
                <a:tab pos="7632700" algn="l"/>
                <a:tab pos="8080375" algn="l"/>
                <a:tab pos="8531225" algn="l"/>
                <a:tab pos="898048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5350" algn="l"/>
                <a:tab pos="1344613" algn="l"/>
                <a:tab pos="1792288" algn="l"/>
                <a:tab pos="2241550" algn="l"/>
                <a:tab pos="2692400" algn="l"/>
                <a:tab pos="3140075" algn="l"/>
                <a:tab pos="3589338" algn="l"/>
                <a:tab pos="4040188" algn="l"/>
                <a:tab pos="4487863" algn="l"/>
                <a:tab pos="4937125" algn="l"/>
                <a:tab pos="5387975" algn="l"/>
                <a:tab pos="5835650" algn="l"/>
                <a:tab pos="6284913" algn="l"/>
                <a:tab pos="6732588" algn="l"/>
                <a:tab pos="7183438" algn="l"/>
                <a:tab pos="7632700" algn="l"/>
                <a:tab pos="8080375" algn="l"/>
                <a:tab pos="8531225" algn="l"/>
                <a:tab pos="898048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5350" algn="l"/>
                <a:tab pos="1344613" algn="l"/>
                <a:tab pos="1792288" algn="l"/>
                <a:tab pos="2241550" algn="l"/>
                <a:tab pos="2692400" algn="l"/>
                <a:tab pos="3140075" algn="l"/>
                <a:tab pos="3589338" algn="l"/>
                <a:tab pos="4040188" algn="l"/>
                <a:tab pos="4487863" algn="l"/>
                <a:tab pos="4937125" algn="l"/>
                <a:tab pos="5387975" algn="l"/>
                <a:tab pos="5835650" algn="l"/>
                <a:tab pos="6284913" algn="l"/>
                <a:tab pos="6732588" algn="l"/>
                <a:tab pos="7183438" algn="l"/>
                <a:tab pos="7632700" algn="l"/>
                <a:tab pos="8080375" algn="l"/>
                <a:tab pos="8531225" algn="l"/>
                <a:tab pos="898048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5350" algn="l"/>
                <a:tab pos="1344613" algn="l"/>
                <a:tab pos="1792288" algn="l"/>
                <a:tab pos="2241550" algn="l"/>
                <a:tab pos="2692400" algn="l"/>
                <a:tab pos="3140075" algn="l"/>
                <a:tab pos="3589338" algn="l"/>
                <a:tab pos="4040188" algn="l"/>
                <a:tab pos="4487863" algn="l"/>
                <a:tab pos="4937125" algn="l"/>
                <a:tab pos="5387975" algn="l"/>
                <a:tab pos="5835650" algn="l"/>
                <a:tab pos="6284913" algn="l"/>
                <a:tab pos="6732588" algn="l"/>
                <a:tab pos="7183438" algn="l"/>
                <a:tab pos="7632700" algn="l"/>
                <a:tab pos="8080375" algn="l"/>
                <a:tab pos="8531225" algn="l"/>
                <a:tab pos="898048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5350" algn="l"/>
                <a:tab pos="1344613" algn="l"/>
                <a:tab pos="1792288" algn="l"/>
                <a:tab pos="2241550" algn="l"/>
                <a:tab pos="2692400" algn="l"/>
                <a:tab pos="3140075" algn="l"/>
                <a:tab pos="3589338" algn="l"/>
                <a:tab pos="4040188" algn="l"/>
                <a:tab pos="4487863" algn="l"/>
                <a:tab pos="4937125" algn="l"/>
                <a:tab pos="5387975" algn="l"/>
                <a:tab pos="5835650" algn="l"/>
                <a:tab pos="6284913" algn="l"/>
                <a:tab pos="6732588" algn="l"/>
                <a:tab pos="7183438" algn="l"/>
                <a:tab pos="7632700" algn="l"/>
                <a:tab pos="8080375" algn="l"/>
                <a:tab pos="8531225" algn="l"/>
                <a:tab pos="898048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>
              <a:lnSpc>
                <a:spcPct val="95000"/>
              </a:lnSpc>
              <a:buSzPct val="100000"/>
              <a:buFont typeface="Times New Roman" pitchFamily="18" charset="0"/>
              <a:buNone/>
            </a:pPr>
            <a:fld id="{BAD91DDC-54A4-4CF0-9B2F-816B30FE33CD}" type="slidenum">
              <a:rPr lang="pt-BR" altLang="pt-BR" sz="1300" u="none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 algn="r" eaLnBrk="1">
                <a:lnSpc>
                  <a:spcPct val="95000"/>
                </a:lnSpc>
                <a:buSzPct val="100000"/>
                <a:buFont typeface="Times New Roman" pitchFamily="18" charset="0"/>
                <a:buNone/>
              </a:pPr>
              <a:t>1</a:t>
            </a:fld>
            <a:endParaRPr lang="pt-BR" altLang="pt-BR" sz="1300" u="none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31750" name="Text Box 3"/>
          <p:cNvSpPr txBox="1">
            <a:spLocks noChangeArrowheads="1"/>
          </p:cNvSpPr>
          <p:nvPr/>
        </p:nvSpPr>
        <p:spPr bwMode="auto">
          <a:xfrm>
            <a:off x="3848100" y="9431338"/>
            <a:ext cx="29479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6088">
              <a:tabLst>
                <a:tab pos="0" algn="l"/>
                <a:tab pos="444500" algn="l"/>
                <a:tab pos="895350" algn="l"/>
                <a:tab pos="1344613" algn="l"/>
                <a:tab pos="1792288" algn="l"/>
                <a:tab pos="2241550" algn="l"/>
                <a:tab pos="2692400" algn="l"/>
                <a:tab pos="3140075" algn="l"/>
                <a:tab pos="3589338" algn="l"/>
                <a:tab pos="4040188" algn="l"/>
                <a:tab pos="4487863" algn="l"/>
                <a:tab pos="4937125" algn="l"/>
                <a:tab pos="5387975" algn="l"/>
                <a:tab pos="5835650" algn="l"/>
                <a:tab pos="6284913" algn="l"/>
                <a:tab pos="6732588" algn="l"/>
                <a:tab pos="7183438" algn="l"/>
                <a:tab pos="7632700" algn="l"/>
                <a:tab pos="8080375" algn="l"/>
                <a:tab pos="8531225" algn="l"/>
                <a:tab pos="898048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defTabSz="446088">
              <a:tabLst>
                <a:tab pos="0" algn="l"/>
                <a:tab pos="444500" algn="l"/>
                <a:tab pos="895350" algn="l"/>
                <a:tab pos="1344613" algn="l"/>
                <a:tab pos="1792288" algn="l"/>
                <a:tab pos="2241550" algn="l"/>
                <a:tab pos="2692400" algn="l"/>
                <a:tab pos="3140075" algn="l"/>
                <a:tab pos="3589338" algn="l"/>
                <a:tab pos="4040188" algn="l"/>
                <a:tab pos="4487863" algn="l"/>
                <a:tab pos="4937125" algn="l"/>
                <a:tab pos="5387975" algn="l"/>
                <a:tab pos="5835650" algn="l"/>
                <a:tab pos="6284913" algn="l"/>
                <a:tab pos="6732588" algn="l"/>
                <a:tab pos="7183438" algn="l"/>
                <a:tab pos="7632700" algn="l"/>
                <a:tab pos="8080375" algn="l"/>
                <a:tab pos="8531225" algn="l"/>
                <a:tab pos="898048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defTabSz="446088">
              <a:tabLst>
                <a:tab pos="0" algn="l"/>
                <a:tab pos="444500" algn="l"/>
                <a:tab pos="895350" algn="l"/>
                <a:tab pos="1344613" algn="l"/>
                <a:tab pos="1792288" algn="l"/>
                <a:tab pos="2241550" algn="l"/>
                <a:tab pos="2692400" algn="l"/>
                <a:tab pos="3140075" algn="l"/>
                <a:tab pos="3589338" algn="l"/>
                <a:tab pos="4040188" algn="l"/>
                <a:tab pos="4487863" algn="l"/>
                <a:tab pos="4937125" algn="l"/>
                <a:tab pos="5387975" algn="l"/>
                <a:tab pos="5835650" algn="l"/>
                <a:tab pos="6284913" algn="l"/>
                <a:tab pos="6732588" algn="l"/>
                <a:tab pos="7183438" algn="l"/>
                <a:tab pos="7632700" algn="l"/>
                <a:tab pos="8080375" algn="l"/>
                <a:tab pos="8531225" algn="l"/>
                <a:tab pos="898048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defTabSz="446088">
              <a:tabLst>
                <a:tab pos="0" algn="l"/>
                <a:tab pos="444500" algn="l"/>
                <a:tab pos="895350" algn="l"/>
                <a:tab pos="1344613" algn="l"/>
                <a:tab pos="1792288" algn="l"/>
                <a:tab pos="2241550" algn="l"/>
                <a:tab pos="2692400" algn="l"/>
                <a:tab pos="3140075" algn="l"/>
                <a:tab pos="3589338" algn="l"/>
                <a:tab pos="4040188" algn="l"/>
                <a:tab pos="4487863" algn="l"/>
                <a:tab pos="4937125" algn="l"/>
                <a:tab pos="5387975" algn="l"/>
                <a:tab pos="5835650" algn="l"/>
                <a:tab pos="6284913" algn="l"/>
                <a:tab pos="6732588" algn="l"/>
                <a:tab pos="7183438" algn="l"/>
                <a:tab pos="7632700" algn="l"/>
                <a:tab pos="8080375" algn="l"/>
                <a:tab pos="8531225" algn="l"/>
                <a:tab pos="898048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defTabSz="446088">
              <a:tabLst>
                <a:tab pos="0" algn="l"/>
                <a:tab pos="444500" algn="l"/>
                <a:tab pos="895350" algn="l"/>
                <a:tab pos="1344613" algn="l"/>
                <a:tab pos="1792288" algn="l"/>
                <a:tab pos="2241550" algn="l"/>
                <a:tab pos="2692400" algn="l"/>
                <a:tab pos="3140075" algn="l"/>
                <a:tab pos="3589338" algn="l"/>
                <a:tab pos="4040188" algn="l"/>
                <a:tab pos="4487863" algn="l"/>
                <a:tab pos="4937125" algn="l"/>
                <a:tab pos="5387975" algn="l"/>
                <a:tab pos="5835650" algn="l"/>
                <a:tab pos="6284913" algn="l"/>
                <a:tab pos="6732588" algn="l"/>
                <a:tab pos="7183438" algn="l"/>
                <a:tab pos="7632700" algn="l"/>
                <a:tab pos="8080375" algn="l"/>
                <a:tab pos="8531225" algn="l"/>
                <a:tab pos="898048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5350" algn="l"/>
                <a:tab pos="1344613" algn="l"/>
                <a:tab pos="1792288" algn="l"/>
                <a:tab pos="2241550" algn="l"/>
                <a:tab pos="2692400" algn="l"/>
                <a:tab pos="3140075" algn="l"/>
                <a:tab pos="3589338" algn="l"/>
                <a:tab pos="4040188" algn="l"/>
                <a:tab pos="4487863" algn="l"/>
                <a:tab pos="4937125" algn="l"/>
                <a:tab pos="5387975" algn="l"/>
                <a:tab pos="5835650" algn="l"/>
                <a:tab pos="6284913" algn="l"/>
                <a:tab pos="6732588" algn="l"/>
                <a:tab pos="7183438" algn="l"/>
                <a:tab pos="7632700" algn="l"/>
                <a:tab pos="8080375" algn="l"/>
                <a:tab pos="8531225" algn="l"/>
                <a:tab pos="898048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5350" algn="l"/>
                <a:tab pos="1344613" algn="l"/>
                <a:tab pos="1792288" algn="l"/>
                <a:tab pos="2241550" algn="l"/>
                <a:tab pos="2692400" algn="l"/>
                <a:tab pos="3140075" algn="l"/>
                <a:tab pos="3589338" algn="l"/>
                <a:tab pos="4040188" algn="l"/>
                <a:tab pos="4487863" algn="l"/>
                <a:tab pos="4937125" algn="l"/>
                <a:tab pos="5387975" algn="l"/>
                <a:tab pos="5835650" algn="l"/>
                <a:tab pos="6284913" algn="l"/>
                <a:tab pos="6732588" algn="l"/>
                <a:tab pos="7183438" algn="l"/>
                <a:tab pos="7632700" algn="l"/>
                <a:tab pos="8080375" algn="l"/>
                <a:tab pos="8531225" algn="l"/>
                <a:tab pos="898048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5350" algn="l"/>
                <a:tab pos="1344613" algn="l"/>
                <a:tab pos="1792288" algn="l"/>
                <a:tab pos="2241550" algn="l"/>
                <a:tab pos="2692400" algn="l"/>
                <a:tab pos="3140075" algn="l"/>
                <a:tab pos="3589338" algn="l"/>
                <a:tab pos="4040188" algn="l"/>
                <a:tab pos="4487863" algn="l"/>
                <a:tab pos="4937125" algn="l"/>
                <a:tab pos="5387975" algn="l"/>
                <a:tab pos="5835650" algn="l"/>
                <a:tab pos="6284913" algn="l"/>
                <a:tab pos="6732588" algn="l"/>
                <a:tab pos="7183438" algn="l"/>
                <a:tab pos="7632700" algn="l"/>
                <a:tab pos="8080375" algn="l"/>
                <a:tab pos="8531225" algn="l"/>
                <a:tab pos="898048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5350" algn="l"/>
                <a:tab pos="1344613" algn="l"/>
                <a:tab pos="1792288" algn="l"/>
                <a:tab pos="2241550" algn="l"/>
                <a:tab pos="2692400" algn="l"/>
                <a:tab pos="3140075" algn="l"/>
                <a:tab pos="3589338" algn="l"/>
                <a:tab pos="4040188" algn="l"/>
                <a:tab pos="4487863" algn="l"/>
                <a:tab pos="4937125" algn="l"/>
                <a:tab pos="5387975" algn="l"/>
                <a:tab pos="5835650" algn="l"/>
                <a:tab pos="6284913" algn="l"/>
                <a:tab pos="6732588" algn="l"/>
                <a:tab pos="7183438" algn="l"/>
                <a:tab pos="7632700" algn="l"/>
                <a:tab pos="8080375" algn="l"/>
                <a:tab pos="8531225" algn="l"/>
                <a:tab pos="898048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>
              <a:lnSpc>
                <a:spcPct val="95000"/>
              </a:lnSpc>
              <a:buSzPct val="100000"/>
              <a:buFont typeface="Times New Roman" pitchFamily="18" charset="0"/>
              <a:buNone/>
            </a:pPr>
            <a:fld id="{5A69EAB4-9DCF-4966-9840-F8A0FCA7EFDA}" type="slidenum">
              <a:rPr lang="pt-BR" altLang="pt-BR" sz="1300" u="none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 algn="r" eaLnBrk="1">
                <a:lnSpc>
                  <a:spcPct val="95000"/>
                </a:lnSpc>
                <a:buSzPct val="100000"/>
                <a:buFont typeface="Times New Roman" pitchFamily="18" charset="0"/>
                <a:buNone/>
              </a:pPr>
              <a:t>1</a:t>
            </a:fld>
            <a:endParaRPr lang="pt-BR" altLang="pt-BR" sz="1300" u="none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31751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60937" cy="3722687"/>
          </a:xfrm>
          <a:solidFill>
            <a:srgbClr val="FFFFFF"/>
          </a:solidFill>
          <a:ln/>
        </p:spPr>
      </p:sp>
      <p:sp>
        <p:nvSpPr>
          <p:cNvPr id="3175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452" y="4714875"/>
            <a:ext cx="5440363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3" rIns="91426" bIns="45713" anchor="ctr"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713925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0AFEF-AD60-4131-8A28-DC9EC90683A1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415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0AFEF-AD60-4131-8A28-DC9EC90683A1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0343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AC8C4-B69A-4876-BDB5-FF74DB2BC3A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5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2CA4-20B8-499C-B811-B3CCD7B251C2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3DD6-F203-4C8D-B310-137440A4B1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916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2CA4-20B8-499C-B811-B3CCD7B251C2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3DD6-F203-4C8D-B310-137440A4B1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42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2CA4-20B8-499C-B811-B3CCD7B251C2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3DD6-F203-4C8D-B310-137440A4B1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5353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7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2CA4-20B8-499C-B811-B3CCD7B251C2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3DD6-F203-4C8D-B310-137440A4B1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71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2CA4-20B8-499C-B811-B3CCD7B251C2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3DD6-F203-4C8D-B310-137440A4B1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103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2CA4-20B8-499C-B811-B3CCD7B251C2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3DD6-F203-4C8D-B310-137440A4B1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967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2CA4-20B8-499C-B811-B3CCD7B251C2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3DD6-F203-4C8D-B310-137440A4B1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5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2CA4-20B8-499C-B811-B3CCD7B251C2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3DD6-F203-4C8D-B310-137440A4B1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16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2CA4-20B8-499C-B811-B3CCD7B251C2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3DD6-F203-4C8D-B310-137440A4B1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92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2CA4-20B8-499C-B811-B3CCD7B251C2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3DD6-F203-4C8D-B310-137440A4B1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42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2CA4-20B8-499C-B811-B3CCD7B251C2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3DD6-F203-4C8D-B310-137440A4B1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1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2CA4-20B8-499C-B811-B3CCD7B251C2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83DD6-F203-4C8D-B310-137440A4B1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632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9" y="0"/>
            <a:ext cx="4024312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Retângulo 7"/>
          <p:cNvSpPr>
            <a:spLocks noChangeArrowheads="1"/>
          </p:cNvSpPr>
          <p:nvPr/>
        </p:nvSpPr>
        <p:spPr bwMode="auto">
          <a:xfrm>
            <a:off x="0" y="2420888"/>
            <a:ext cx="9144000" cy="1490663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defTabSz="407988"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defTabSz="407988"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defTabSz="407988"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defTabSz="407988"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defTabSz="407988"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 sz="1600" u="none">
              <a:ea typeface="Microsoft YaHei" pitchFamily="34" charset="-122"/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395536" y="2132856"/>
            <a:ext cx="8352928" cy="254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1639" tIns="42452" rIns="81639" bIns="42452">
            <a:spAutoFit/>
          </a:bodyPr>
          <a:lstStyle>
            <a:lvl1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 u="sng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sz="3200" dirty="0"/>
              <a:t/>
            </a:r>
            <a:br>
              <a:rPr lang="pt-BR" sz="3200" dirty="0"/>
            </a:br>
            <a:r>
              <a:rPr lang="pt-BR" sz="3200" b="1" i="1" u="none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VI Fórum de Gestão e Inovação do </a:t>
            </a:r>
            <a:r>
              <a:rPr lang="pt-BR" sz="3200" b="1" i="1" u="none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COMUNG </a:t>
            </a:r>
            <a:r>
              <a:rPr lang="pt-BR" sz="2800" b="1" i="1" u="none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PACTO </a:t>
            </a:r>
            <a:r>
              <a:rPr lang="pt-BR" sz="2800" b="1" i="1" u="none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PARA </a:t>
            </a:r>
            <a:r>
              <a:rPr lang="pt-BR" sz="2800" b="1" i="1" u="none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 DESENVOLVIMENTO E INOVAÇÃO </a:t>
            </a:r>
          </a:p>
          <a:p>
            <a:pPr algn="ctr">
              <a:buSzPct val="100000"/>
            </a:pPr>
            <a:endParaRPr lang="pt-BR" altLang="pt-BR" sz="3200" u="none" dirty="0" smtClean="0">
              <a:solidFill>
                <a:srgbClr val="0066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aHei" pitchFamily="34" charset="-122"/>
            </a:endParaRPr>
          </a:p>
          <a:p>
            <a:pPr algn="ctr">
              <a:buSzPct val="100000"/>
            </a:pPr>
            <a:endParaRPr lang="pt-BR" altLang="pt-BR" sz="1800" i="1" u="none" dirty="0" smtClean="0">
              <a:solidFill>
                <a:srgbClr val="00664D"/>
              </a:solidFill>
              <a:ea typeface="Microsoft YaHei" pitchFamily="34" charset="-122"/>
            </a:endParaRPr>
          </a:p>
          <a:p>
            <a:pPr>
              <a:buSzPct val="100000"/>
            </a:pPr>
            <a:r>
              <a:rPr lang="pt-BR" altLang="pt-BR" sz="1800" i="1" u="none" dirty="0" smtClean="0">
                <a:solidFill>
                  <a:srgbClr val="00664D"/>
                </a:solidFill>
                <a:ea typeface="Microsoft YaHei" pitchFamily="34" charset="-122"/>
              </a:rPr>
              <a:t>06 de novembro de 2018</a:t>
            </a:r>
            <a:endParaRPr lang="pt-BR" altLang="pt-BR" sz="1800" i="1" u="none" dirty="0">
              <a:solidFill>
                <a:srgbClr val="00664D"/>
              </a:solidFill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75515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1989995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B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Ampliar as competências cognitivas e o desenvolvimento de conhecimento e habilidades relativos à ciência, tecnologia, engenharia e matemática no ensino básico - matérias chave para desenvolver capacidades inovativas que venham a agregar vantagens produtivas. (Base acrônimo </a:t>
            </a:r>
            <a:r>
              <a:rPr lang="pt-BR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STEM – </a:t>
            </a:r>
            <a:r>
              <a:rPr lang="pt-BR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National</a:t>
            </a:r>
            <a:r>
              <a:rPr lang="pt-BR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Science</a:t>
            </a:r>
            <a:r>
              <a:rPr lang="pt-BR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Foundation</a:t>
            </a:r>
            <a:r>
              <a:rPr lang="pt-BR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– EUA).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pt-BR" sz="12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B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Despertar o interesse de jovens para carreiras, de formação técnica e superior, que integram os setores portadores de futuro, de ênfase da economia do conhecimento, como biotecnologia, nanotecnologia, tecnologia da informação, microeletrônica, novas energias e energias renováveis.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pt-BR" sz="12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B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Elevar o índice regional de proficiência na aprendizagem de uma língua estrangeira, com ênfase no idioma inglês – tida como a língua franca global e principal idioma no mundo dos negócios.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pt-BR" sz="12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B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Inserir o ensino da computação e da lógica de programação na educação básica.  </a:t>
            </a:r>
          </a:p>
        </p:txBody>
      </p:sp>
      <p:sp>
        <p:nvSpPr>
          <p:cNvPr id="3" name="Retângulo 2"/>
          <p:cNvSpPr/>
          <p:nvPr/>
        </p:nvSpPr>
        <p:spPr>
          <a:xfrm>
            <a:off x="251520" y="332656"/>
            <a:ext cx="82809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DIRETRIZES ESTRATEGICAS 2018-2028: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907704" y="807095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1. Educação para o desenvolvimento de talentos</a:t>
            </a:r>
            <a:endParaRPr lang="pt-BR" sz="1200" i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23722" y="1700808"/>
            <a:ext cx="2796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Macro Objetivos</a:t>
            </a:r>
            <a:r>
              <a:rPr lang="pt-BR" sz="14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1989995"/>
            <a:ext cx="813690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Modernizar o arcabouço legal em âmbito estadual, propondo uma legislação avançada, em concordância mínima com o Marco Legal da Ciência, Tecnologia e Inovação (lei 13.243/2016), trazendo segurança jurídica para o setor. </a:t>
            </a:r>
          </a:p>
          <a:p>
            <a:pPr>
              <a:buFont typeface="Wingdings" pitchFamily="2" charset="2"/>
              <a:buChar char="Ø"/>
            </a:pPr>
            <a:endParaRPr lang="pt-BR" sz="1050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Ter incentivos para criação de novas empresas de base tecnológica (</a:t>
            </a:r>
            <a:r>
              <a:rPr lang="pt-BR" i="1" dirty="0" err="1" smtClean="0"/>
              <a:t>spin-offs</a:t>
            </a:r>
            <a:r>
              <a:rPr lang="pt-BR" i="1" dirty="0" smtClean="0"/>
              <a:t> </a:t>
            </a:r>
            <a:r>
              <a:rPr lang="pt-BR" dirty="0" smtClean="0"/>
              <a:t>ou </a:t>
            </a:r>
            <a:r>
              <a:rPr lang="pt-BR" i="1" dirty="0" err="1" smtClean="0"/>
              <a:t>start-ups</a:t>
            </a:r>
            <a:r>
              <a:rPr lang="pt-BR" dirty="0" smtClean="0"/>
              <a:t>) - inclusive a partir de empresas, centros de </a:t>
            </a:r>
            <a:r>
              <a:rPr lang="pt-BR" dirty="0" err="1" smtClean="0"/>
              <a:t>P&amp;D</a:t>
            </a:r>
            <a:r>
              <a:rPr lang="pt-BR" dirty="0" smtClean="0"/>
              <a:t> públicos ou privados e parques e incubadoras tecnológicas.</a:t>
            </a:r>
          </a:p>
          <a:p>
            <a:pPr>
              <a:buFont typeface="Wingdings" pitchFamily="2" charset="2"/>
              <a:buChar char="Ø"/>
            </a:pPr>
            <a:endParaRPr lang="pt-BR" sz="1050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Desenvolver políticas que estimulem o trasbordamento do ambiente de inovação contido nos parques e incubadoras tecnológicas para a sociedade, contemplando maior número de empresas e facilitando o acesso e a adoção da inovação como instrumental estratégico de desenvolvimento das regiões do RS.</a:t>
            </a:r>
          </a:p>
          <a:p>
            <a:pPr>
              <a:buFont typeface="Wingdings" pitchFamily="2" charset="2"/>
              <a:buChar char="Ø"/>
            </a:pPr>
            <a:endParaRPr lang="pt-BR" sz="1050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Qualificar a infraestrutura de rede e sistemas interligados nos principais polos econômicos existentes e aos portadores de futuro.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51520" y="332656"/>
            <a:ext cx="82809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DIRETRIZES ESTRATEGICAS 2018-2028: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99592" y="807095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2. Ambiência Favorável à Inovação e ao Empreendedorismo</a:t>
            </a:r>
          </a:p>
        </p:txBody>
      </p:sp>
      <p:sp>
        <p:nvSpPr>
          <p:cNvPr id="5" name="Retângulo 4"/>
          <p:cNvSpPr/>
          <p:nvPr/>
        </p:nvSpPr>
        <p:spPr>
          <a:xfrm>
            <a:off x="407698" y="1556792"/>
            <a:ext cx="2825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Macro Objetivos: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1989995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</a:t>
            </a:r>
            <a:r>
              <a:rPr lang="pt-BR" dirty="0"/>
              <a:t> Interconectar setores portadores de futuro aos segmentos tradicionais   da economia. </a:t>
            </a:r>
          </a:p>
          <a:p>
            <a:pPr>
              <a:buFont typeface="Wingdings" pitchFamily="2" charset="2"/>
              <a:buChar char="Ø"/>
            </a:pPr>
            <a:endParaRPr lang="pt-BR" dirty="0"/>
          </a:p>
          <a:p>
            <a:pPr>
              <a:buFont typeface="Wingdings" pitchFamily="2" charset="2"/>
              <a:buChar char="Ø"/>
            </a:pPr>
            <a:r>
              <a:rPr lang="pt-BR" dirty="0"/>
              <a:t>  Aproximar talentos da academia às empresas para gerar inovação aplicada aos negócios. </a:t>
            </a:r>
          </a:p>
          <a:p>
            <a:pPr>
              <a:buFont typeface="Wingdings" pitchFamily="2" charset="2"/>
              <a:buChar char="Ø"/>
            </a:pPr>
            <a:endParaRPr lang="pt-BR" dirty="0"/>
          </a:p>
          <a:p>
            <a:pPr>
              <a:buFont typeface="Wingdings" pitchFamily="2" charset="2"/>
              <a:buChar char="Ø"/>
            </a:pPr>
            <a:r>
              <a:rPr lang="pt-BR" dirty="0"/>
              <a:t>  Otimizar tempo, recursos e resultados para a inovação, viabilizando a complementaridade nos ambientes de inovação existentes.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251520" y="332656"/>
            <a:ext cx="82809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DIRETRIZES ESTRATEGICAS 2018-2028: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07698" y="1556792"/>
            <a:ext cx="2825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Macro Objetivos:</a:t>
            </a:r>
          </a:p>
        </p:txBody>
      </p:sp>
      <p:sp>
        <p:nvSpPr>
          <p:cNvPr id="6" name="Retângulo 5"/>
          <p:cNvSpPr/>
          <p:nvPr/>
        </p:nvSpPr>
        <p:spPr>
          <a:xfrm>
            <a:off x="899592" y="807095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2. Ambiência Favorável à Inovação e ao Empreendedorismo</a:t>
            </a:r>
          </a:p>
        </p:txBody>
      </p:sp>
    </p:spTree>
    <p:extLst>
      <p:ext uri="{BB962C8B-B14F-4D97-AF65-F5344CB8AC3E}">
        <p14:creationId xmlns:p14="http://schemas.microsoft.com/office/powerpoint/2010/main" val="1342679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1868046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Formação e manutenção da Governança: Incentivar a inclusão, participação, articulação e cooperação mutua de todos os agentes que tenham interface direta no binômio Desenvolvimento - Inovação: governo, instituições de ensino e pesquisa, instituições setoriais, parques e incubadoras e empresas. 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Consolidação das Diretrizes Estratégicas 2018-2018 como eixo comum de interesse de todos os integrantes.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Criar objetivos e metas compartilhadas. Fomentar a construção cooperada de um efetivo sistema regional de inovação, através da execução cooperada do conjunto de ações estratégicas que conduzam o estado do RS a uma condição diferenciada de desenvolvimento econômico.  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Consolidar um conjunto de escolhas estratégicas - setores foco - para a busca de excelência, considerando o desafio do determinismo demográfico de futuro do RS - Produzir mais PIB com menos PEA. 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Integrar estruturas já existentes de organização social e produtiva - </a:t>
            </a:r>
            <a:r>
              <a:rPr lang="pt-BR" dirty="0" err="1" smtClean="0"/>
              <a:t>APLs</a:t>
            </a:r>
            <a:r>
              <a:rPr lang="pt-BR" dirty="0" smtClean="0"/>
              <a:t>, Polos Regionais, Parques e Incubadoras - como aceleradoras do processo de inovação e de descentralização do desenvolvimento.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79512" y="478994"/>
            <a:ext cx="82809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DIRETRIZES ESTRATEGICAS 2018-2028: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7544" y="951111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3. Governança compartilhada de objetivos e responsabilidades   </a:t>
            </a:r>
            <a:endParaRPr lang="pt-BR" sz="1200" i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79706" y="1578859"/>
            <a:ext cx="2796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Macro Objetivos</a:t>
            </a:r>
            <a:r>
              <a:rPr lang="pt-BR" sz="14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1989995"/>
            <a:ext cx="8136904" cy="4193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 Fortalecer setores estratégicos, transversais na economia, com o objetivo de agregar valor à produção de diferentes setores produtivos da economia gaúcha.</a:t>
            </a:r>
          </a:p>
          <a:p>
            <a:pPr>
              <a:buFont typeface="Wingdings" pitchFamily="2" charset="2"/>
              <a:buChar char="Ø"/>
            </a:pPr>
            <a:endParaRPr lang="pt-BR" sz="1100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 Ter um banco de projetos estratégicos e de alto impacto no desenvolvimento econômico do estado do RS, alicerçados na cooperação público privada institucional. Fomentar a criação de instrumentos de financiamentos focados em startups. </a:t>
            </a:r>
          </a:p>
          <a:p>
            <a:pPr>
              <a:buFont typeface="Wingdings" pitchFamily="2" charset="2"/>
              <a:buChar char="Ø"/>
            </a:pPr>
            <a:endParaRPr lang="pt-BR" sz="1050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 Avançar na redução da burocracia para cooperação público privada.  </a:t>
            </a:r>
          </a:p>
          <a:p>
            <a:pPr>
              <a:buFont typeface="Wingdings" pitchFamily="2" charset="2"/>
              <a:buChar char="Ø"/>
            </a:pPr>
            <a:endParaRPr lang="pt-BR" sz="1100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 Possuir política pública diferenciada de uso do poder de compra do Estado para insumos e serviços tecnológicos com origem em micro e pequenas empresas de base tecnológica estabelecidas no RS.</a:t>
            </a:r>
          </a:p>
          <a:p>
            <a:pPr>
              <a:buFont typeface="Wingdings" pitchFamily="2" charset="2"/>
              <a:buChar char="Ø"/>
            </a:pPr>
            <a:endParaRPr lang="pt-BR" sz="1400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Ter um banco de competências em </a:t>
            </a:r>
            <a:r>
              <a:rPr lang="pt-BR" dirty="0" err="1" smtClean="0"/>
              <a:t>CT&amp;I</a:t>
            </a:r>
            <a:r>
              <a:rPr lang="pt-BR" dirty="0" smtClean="0"/>
              <a:t> estruturado, a serviço do desenvolvimento produtivo. 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51520" y="332656"/>
            <a:ext cx="82809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DIRETRIZES ESTRATEGICAS 2018-2028: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907704" y="807095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4. Potencializarão de recursos e competências</a:t>
            </a:r>
            <a:endParaRPr lang="pt-BR" sz="1200" i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34725" y="1700808"/>
            <a:ext cx="2796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Macro Objetivos</a:t>
            </a:r>
            <a:r>
              <a:rPr lang="pt-BR" sz="14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1989995"/>
            <a:ext cx="8136904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pt-BR" dirty="0" smtClean="0"/>
              <a:t>Estruturar um programa de mobilização, a exemplo do PGQP, objetivando o   compromisso da sociedade com o binômio desenvolvimento-inovação. </a:t>
            </a:r>
          </a:p>
          <a:p>
            <a:pPr marL="342900" indent="-342900">
              <a:buFont typeface="Wingdings" pitchFamily="2" charset="2"/>
              <a:buChar char="Ø"/>
            </a:pPr>
            <a:endParaRPr lang="pt-BR" sz="11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pt-BR" dirty="0" smtClean="0"/>
              <a:t>Promover divulgação, participação e transparência nas ações e resultados de inovação junto a sociedade. </a:t>
            </a:r>
          </a:p>
          <a:p>
            <a:pPr marL="342900" indent="-342900">
              <a:buFont typeface="Wingdings" pitchFamily="2" charset="2"/>
              <a:buChar char="Ø"/>
            </a:pPr>
            <a:endParaRPr lang="pt-BR" sz="11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pt-BR" dirty="0" smtClean="0"/>
              <a:t>Ampliar a visão geral de inovação como um agente de melhoria da qualidade de vida e fator crítico para o desenvolvimento sustentável.  </a:t>
            </a:r>
          </a:p>
          <a:p>
            <a:pPr marL="342900" indent="-342900">
              <a:buFont typeface="Wingdings" pitchFamily="2" charset="2"/>
              <a:buChar char="Ø"/>
            </a:pPr>
            <a:endParaRPr lang="pt-BR" sz="11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pt-BR" dirty="0" smtClean="0"/>
              <a:t> Incluir o tema da Inovação como tema transversal nos programas e projetos do Acordo de Resultados do Governo do RS e de todos os órgãos e autarquias vinculados.</a:t>
            </a:r>
          </a:p>
          <a:p>
            <a:pPr marL="342900" indent="-342900">
              <a:buFont typeface="Wingdings" pitchFamily="2" charset="2"/>
              <a:buChar char="Ø"/>
            </a:pPr>
            <a:endParaRPr lang="pt-BR" sz="11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pt-BR" dirty="0" smtClean="0"/>
              <a:t> Incluir o tema da Inovação como tema transversal nos programas e projetos das instituições empresariais.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51520" y="332656"/>
            <a:ext cx="82809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DIRETRIZES ESTRATEGICAS 2018-2028: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547664" y="807095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5. Sociedade motivada para desenvolver a inovação </a:t>
            </a:r>
            <a:endParaRPr lang="pt-BR" sz="1200" i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9552" y="1700808"/>
            <a:ext cx="2796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Macro Objetivos</a:t>
            </a:r>
            <a:r>
              <a:rPr lang="pt-BR" sz="14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3"/>
          <p:cNvSpPr txBox="1">
            <a:spLocks/>
          </p:cNvSpPr>
          <p:nvPr/>
        </p:nvSpPr>
        <p:spPr>
          <a:xfrm>
            <a:off x="395536" y="3078386"/>
            <a:ext cx="8628578" cy="4946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OBRIGADA!</a:t>
            </a:r>
            <a:endParaRPr lang="pt-BR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55576" y="4072423"/>
            <a:ext cx="7704856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endParaRPr lang="pt-BR" sz="2000" b="1" dirty="0" smtClean="0"/>
          </a:p>
          <a:p>
            <a:pPr algn="ctr"/>
            <a:r>
              <a:rPr lang="pt-BR" sz="2000" b="1" dirty="0" smtClean="0"/>
              <a:t>Susana </a:t>
            </a:r>
            <a:r>
              <a:rPr lang="pt-BR" sz="2000" b="1" dirty="0" err="1" smtClean="0"/>
              <a:t>Kakuta</a:t>
            </a:r>
            <a:r>
              <a:rPr lang="pt-BR" sz="2000" b="1" dirty="0" smtClean="0"/>
              <a:t> </a:t>
            </a:r>
            <a:endParaRPr lang="pt-BR" sz="2000" b="1" dirty="0"/>
          </a:p>
          <a:p>
            <a:pPr algn="ctr"/>
            <a:r>
              <a:rPr lang="pt-BR" sz="2000" dirty="0" smtClean="0"/>
              <a:t>Secretária do </a:t>
            </a:r>
            <a:r>
              <a:rPr lang="pt-BR" sz="2000" dirty="0"/>
              <a:t>Desenvolvimento Econômico, Ciência e </a:t>
            </a:r>
            <a:r>
              <a:rPr lang="pt-BR" sz="2000" dirty="0" smtClean="0"/>
              <a:t>Tecnologia</a:t>
            </a:r>
          </a:p>
          <a:p>
            <a:pPr algn="ctr"/>
            <a:r>
              <a:rPr lang="pt-BR" sz="2000" dirty="0" smtClean="0"/>
              <a:t>Secretária de Minas e Energia</a:t>
            </a:r>
            <a:endParaRPr lang="pt-BR" sz="2000" dirty="0"/>
          </a:p>
          <a:p>
            <a:pPr algn="ctr"/>
            <a:endParaRPr lang="pt-BR" sz="2000" dirty="0" smtClean="0"/>
          </a:p>
          <a:p>
            <a:pPr algn="ctr"/>
            <a:endParaRPr lang="pt-BR" sz="2000" dirty="0"/>
          </a:p>
        </p:txBody>
      </p:sp>
      <p:sp>
        <p:nvSpPr>
          <p:cNvPr id="6" name="Retângulo 5"/>
          <p:cNvSpPr/>
          <p:nvPr/>
        </p:nvSpPr>
        <p:spPr>
          <a:xfrm>
            <a:off x="5076056" y="3645024"/>
            <a:ext cx="3384376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endParaRPr lang="pt-BR" sz="1400" dirty="0" smtClean="0"/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54280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ta para cima 3"/>
          <p:cNvSpPr/>
          <p:nvPr/>
        </p:nvSpPr>
        <p:spPr>
          <a:xfrm>
            <a:off x="1475656" y="432048"/>
            <a:ext cx="5616624" cy="5805264"/>
          </a:xfrm>
          <a:prstGeom prst="up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982540" y="406405"/>
            <a:ext cx="6757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Princípios e Marco Lógico da Inovação </a:t>
            </a:r>
            <a:endParaRPr lang="pt-BR" sz="3200" b="1" i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395536" y="1556792"/>
            <a:ext cx="7776864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Elevação do dinamismo econômico sustentável e </a:t>
            </a:r>
          </a:p>
          <a:p>
            <a:pPr algn="ctr"/>
            <a:r>
              <a:rPr lang="pt-BR" dirty="0" smtClean="0"/>
              <a:t>dos indicadores de desenvolvimento</a:t>
            </a:r>
            <a:endParaRPr lang="pt-BR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95536" y="2460238"/>
            <a:ext cx="7776864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Ampliação das competências inovativas e sua efetiva aplicação econômica </a:t>
            </a:r>
            <a:endParaRPr lang="pt-BR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95536" y="3356992"/>
            <a:ext cx="3816424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Soluções tecnológicas para agregar valor ao processo produtivo</a:t>
            </a:r>
            <a:endParaRPr lang="pt-BR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355976" y="3356992"/>
            <a:ext cx="3816424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Inovação aplicada - Maior produtividade e competitividade</a:t>
            </a:r>
            <a:endParaRPr lang="pt-BR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95536" y="4310800"/>
            <a:ext cx="1368152" cy="84639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Setor público</a:t>
            </a:r>
            <a:endParaRPr lang="pt-BR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1907704" y="4310800"/>
            <a:ext cx="1368152" cy="84639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Setor Acadêmico</a:t>
            </a:r>
            <a:endParaRPr lang="pt-BR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3419872" y="4325754"/>
            <a:ext cx="1584176" cy="84639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Parques Tecnológicos</a:t>
            </a:r>
            <a:endParaRPr lang="pt-BR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5148064" y="4314868"/>
            <a:ext cx="1368152" cy="84639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Empresas e startups</a:t>
            </a:r>
            <a:endParaRPr lang="pt-BR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6660232" y="4314868"/>
            <a:ext cx="1512168" cy="84639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Entidades e Associações Setoriais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 rot="16200000">
            <a:off x="7886010" y="2550375"/>
            <a:ext cx="1230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OBJETIVOS</a:t>
            </a: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0" name="Conector reto 19"/>
          <p:cNvCxnSpPr/>
          <p:nvPr/>
        </p:nvCxnSpPr>
        <p:spPr>
          <a:xfrm>
            <a:off x="8316416" y="1556792"/>
            <a:ext cx="0" cy="2448272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 rot="16200000">
            <a:off x="8050364" y="4523300"/>
            <a:ext cx="918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ATORES</a:t>
            </a: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8316416" y="4310800"/>
            <a:ext cx="0" cy="861346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de cantos arredondados 24"/>
          <p:cNvSpPr/>
          <p:nvPr/>
        </p:nvSpPr>
        <p:spPr>
          <a:xfrm>
            <a:off x="395536" y="5405874"/>
            <a:ext cx="3816424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Diretrizes de Inovação 2018-2028</a:t>
            </a:r>
            <a:endParaRPr lang="pt-BR" dirty="0"/>
          </a:p>
        </p:txBody>
      </p:sp>
      <p:sp>
        <p:nvSpPr>
          <p:cNvPr id="26" name="Retângulo de cantos arredondados 25"/>
          <p:cNvSpPr/>
          <p:nvPr/>
        </p:nvSpPr>
        <p:spPr>
          <a:xfrm>
            <a:off x="4355976" y="5418794"/>
            <a:ext cx="3816424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Prioridades e Linhas de Ação</a:t>
            </a:r>
            <a:endParaRPr lang="pt-BR" dirty="0"/>
          </a:p>
        </p:txBody>
      </p:sp>
      <p:cxnSp>
        <p:nvCxnSpPr>
          <p:cNvPr id="27" name="Conector reto 26"/>
          <p:cNvCxnSpPr/>
          <p:nvPr/>
        </p:nvCxnSpPr>
        <p:spPr>
          <a:xfrm flipH="1">
            <a:off x="8315365" y="5375966"/>
            <a:ext cx="1051" cy="69090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 rot="16200000">
            <a:off x="8142850" y="5551448"/>
            <a:ext cx="714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FOCO</a:t>
            </a: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053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72000" contrast="-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9" y="0"/>
            <a:ext cx="4024312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2376751"/>
            <a:ext cx="849694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 conjunto -  VISAO, OBJETIVO ESTRATEGICO e DIRETRIZES 2018-2018 - abaixo descrito é fruto de um trabalho realizado pelo Conselho Estadual de Ciência e Tecnologia, em </a:t>
            </a:r>
            <a:r>
              <a:rPr lang="pt-BR" sz="200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trê</a:t>
            </a:r>
            <a:r>
              <a:rPr kumimoji="0" lang="pt-B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 fases: 1) consulta através de uma pesquisa on-line que contou com 316 participantes e 2) workshop de trabalho com a presença de </a:t>
            </a:r>
            <a:r>
              <a:rPr kumimoji="0" lang="pt-B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</a:t>
            </a:r>
            <a:r>
              <a:rPr kumimoji="0" lang="pt-B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36 pessoas pertencentes aos segmentos do Governo, iniciativa privada, academia, parques e incubadoras, instituições setoriais e 3) Seminário Diálogos coma interação com 53</a:t>
            </a:r>
            <a:r>
              <a:rPr kumimoji="0" lang="pt-B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membros de secretarias de estado</a:t>
            </a:r>
            <a:r>
              <a:rPr lang="pt-BR" sz="20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sz="200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4) Pesquisa de Tendências Setoriais com 140 empresas integrantes de Arranjos Produtivos Locais, Polos Regionais e Clusters. </a:t>
            </a: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1560" y="1556792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APRESENTAÇÃO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262389"/>
            <a:ext cx="7725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PESQUISA DIGITAL - </a:t>
            </a:r>
            <a:r>
              <a:rPr lang="pt-BR" sz="28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Necessidades x Inovação</a:t>
            </a:r>
            <a:endParaRPr lang="pt-BR" sz="3600" b="1" i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45870" y="943560"/>
            <a:ext cx="815857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Target: Ecossistema de Inovação - Universidades, Parques Tecnológicos, Incubadoras, Líderes do Empresariado, Startups, Entidades e Associações </a:t>
            </a:r>
          </a:p>
          <a:p>
            <a:r>
              <a:rPr lang="pt-BR" sz="2000" dirty="0" smtClean="0"/>
              <a:t>de Classe, Governo e órgãos ligados à C&amp;T. </a:t>
            </a:r>
            <a:endParaRPr lang="pt-BR" sz="2000" dirty="0"/>
          </a:p>
          <a:p>
            <a:endParaRPr lang="pt-BR" sz="400" b="1" dirty="0" smtClean="0"/>
          </a:p>
          <a:p>
            <a:r>
              <a:rPr lang="pt-BR" sz="2800" b="1" dirty="0" smtClean="0"/>
              <a:t>314</a:t>
            </a:r>
            <a:r>
              <a:rPr lang="pt-BR" dirty="0" smtClean="0"/>
              <a:t> </a:t>
            </a:r>
            <a:r>
              <a:rPr lang="pt-BR" sz="2000" dirty="0"/>
              <a:t>Questionários </a:t>
            </a:r>
            <a:r>
              <a:rPr lang="pt-BR" sz="2000" dirty="0" smtClean="0"/>
              <a:t>recebidos.</a:t>
            </a:r>
          </a:p>
        </p:txBody>
      </p:sp>
      <p:pic>
        <p:nvPicPr>
          <p:cNvPr id="5" name="Picture 3" descr="chart12782149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1" y="1720931"/>
            <a:ext cx="3312369" cy="2788189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314409"/>
              </p:ext>
            </p:extLst>
          </p:nvPr>
        </p:nvGraphicFramePr>
        <p:xfrm>
          <a:off x="500202" y="2564904"/>
          <a:ext cx="5270500" cy="3981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0200"/>
                <a:gridCol w="1130300"/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PESQUISA DIGITAL – INOVAÇÃO COMO FATOR CRITICO PARA GERAR DESENVOLVIMENTO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Prioridades</a:t>
                      </a:r>
                      <a:r>
                        <a:rPr lang="pt-BR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e Necessidades de Mercado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Média Ponderada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Aproveitamento de Talentos;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4,56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Articulação para a captação de Recursos para Inovação;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4,54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Cooperação e transferência de Conhecimento pelos principais atores estaduais envolvendo </a:t>
                      </a:r>
                      <a:r>
                        <a:rPr lang="pt-BR" sz="1200" u="none" strike="noStrike" dirty="0" err="1">
                          <a:effectLst/>
                        </a:rPr>
                        <a:t>CT&amp;I</a:t>
                      </a:r>
                      <a:r>
                        <a:rPr lang="pt-BR" sz="1200" u="none" strike="noStrike" dirty="0">
                          <a:effectLst/>
                        </a:rPr>
                        <a:t>;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4,46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Educação para o desenvolvimento de talentos;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4,45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Aumento da taxa de inovação nas Empresas;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4,42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Ambiente favorável à inovação;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4,42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Estímulo à Interconexão de setores portadores de futuro aos processos de criação e desenvolvimento de produtos em setores tradicionais;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4,35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O RS como um </a:t>
                      </a:r>
                      <a:r>
                        <a:rPr lang="pt-BR" sz="1200" i="1" u="none" strike="noStrike" dirty="0" err="1">
                          <a:effectLst/>
                        </a:rPr>
                        <a:t>locus</a:t>
                      </a:r>
                      <a:r>
                        <a:rPr lang="pt-BR" sz="1200" u="none" strike="noStrike" dirty="0">
                          <a:effectLst/>
                        </a:rPr>
                        <a:t> para sediar centros de inovação da rede privada;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4,26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Mobilização e conscientização geral da sociedade sobre o tema  INOVAÇÃO &amp; DESENVOLVIMENTO;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4,24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Articulação das diversas Plataformas de inovação;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4,22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Foco nos resultados com a divisão de responsabilidades e negociações entre governo, universidades e empresas;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4,22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Governança e responsabilidade;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4,12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4653136"/>
            <a:ext cx="1689615" cy="1889111"/>
          </a:xfrm>
          <a:prstGeom prst="rect">
            <a:avLst/>
          </a:prstGeom>
        </p:spPr>
      </p:pic>
      <p:pic>
        <p:nvPicPr>
          <p:cNvPr id="10" name="Picture 3" descr="table1278143350.png"/>
          <p:cNvPicPr>
            <a:picLocks noChangeAspect="1"/>
          </p:cNvPicPr>
          <p:nvPr/>
        </p:nvPicPr>
        <p:blipFill rotWithShape="1">
          <a:blip r:embed="rId5" cstate="print"/>
          <a:srcRect l="127660" t="488" r="-85224" b="-57954"/>
          <a:stretch/>
        </p:blipFill>
        <p:spPr>
          <a:xfrm>
            <a:off x="5724128" y="1412776"/>
            <a:ext cx="1948174" cy="2848607"/>
          </a:xfrm>
          <a:prstGeom prst="rect">
            <a:avLst/>
          </a:prstGeom>
        </p:spPr>
      </p:pic>
      <p:pic>
        <p:nvPicPr>
          <p:cNvPr id="11" name="Picture 3" descr="table1278143350.png"/>
          <p:cNvPicPr>
            <a:picLocks noChangeAspect="1"/>
          </p:cNvPicPr>
          <p:nvPr/>
        </p:nvPicPr>
        <p:blipFill rotWithShape="1">
          <a:blip r:embed="rId5" cstate="print"/>
          <a:srcRect l="69354" t="309"/>
          <a:stretch/>
        </p:blipFill>
        <p:spPr>
          <a:xfrm>
            <a:off x="7596337" y="4653136"/>
            <a:ext cx="1296144" cy="189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64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3057" y="334397"/>
            <a:ext cx="8479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Workshop </a:t>
            </a:r>
            <a:r>
              <a:rPr lang="pt-BR" sz="32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Diretrizes de Inovação RS 2018-2028 </a:t>
            </a:r>
            <a:endParaRPr lang="pt-BR" sz="32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5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" y="1593761"/>
            <a:ext cx="2496752" cy="16645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" y="5142182"/>
            <a:ext cx="2496752" cy="16645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594392"/>
            <a:ext cx="2496752" cy="16645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373693"/>
            <a:ext cx="2496752" cy="16645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CaixaDeTexto 4"/>
          <p:cNvSpPr txBox="1"/>
          <p:nvPr/>
        </p:nvSpPr>
        <p:spPr>
          <a:xfrm>
            <a:off x="2611643" y="1609630"/>
            <a:ext cx="400491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    Presença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de 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30 lideranças 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que</a:t>
            </a:r>
          </a:p>
          <a:p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    compõem </a:t>
            </a:r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a tripla hélice da 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Inovação </a:t>
            </a:r>
          </a:p>
          <a:p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    Universidade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Governo 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Empresas </a:t>
            </a:r>
            <a:endParaRPr lang="pt-BR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pt-BR" u="sng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Cenários Globais de Inovação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Elaboração Visão de Futuro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Análise Mercadológica -  SWOT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Realidades x Prioridades - </a:t>
            </a:r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GUT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Macro Diretrizes de Inovação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Ações Prioritárias</a:t>
            </a:r>
          </a:p>
          <a:p>
            <a:endParaRPr lang="pt-BR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pt-BR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" y="3348938"/>
            <a:ext cx="2496752" cy="16645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154058"/>
            <a:ext cx="2488977" cy="16593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CaixaDeTexto 12"/>
          <p:cNvSpPr txBox="1"/>
          <p:nvPr/>
        </p:nvSpPr>
        <p:spPr>
          <a:xfrm>
            <a:off x="4460803" y="5429842"/>
            <a:ext cx="1944216" cy="120032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“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Construção pelo conhecimento, participação e cooperação.</a:t>
            </a:r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”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4453384" y="5517232"/>
            <a:ext cx="0" cy="1049496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2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188640"/>
            <a:ext cx="6881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Seminário Diálogos com o Governo</a:t>
            </a:r>
            <a:endParaRPr lang="pt-BR" sz="3600" b="1" i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627784" y="1556792"/>
            <a:ext cx="37888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Participação de +</a:t>
            </a: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</a:rPr>
              <a:t>50 membros de secretarias de estado</a:t>
            </a:r>
          </a:p>
          <a:p>
            <a:pPr algn="r"/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</a:rPr>
              <a:t>SME  – SDECT – SPGG</a:t>
            </a:r>
          </a:p>
          <a:p>
            <a:endParaRPr lang="pt-BR" u="sng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Análise de cenários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Contextualização da estratégia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 Macro Diretrizes de Inovação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P</a:t>
            </a:r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rioridades e linhas de ação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pt-BR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pt-B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851920" y="5085184"/>
            <a:ext cx="2520280" cy="120032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“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Mobilizando pessoas, desdobrando estratégias e debatendo linhas de ação.</a:t>
            </a:r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”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3851920" y="5194336"/>
            <a:ext cx="0" cy="1049496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 descr="DSC05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5441" y="3140968"/>
            <a:ext cx="2528559" cy="16781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Imagem 17" descr="DSC051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941168"/>
            <a:ext cx="2483768" cy="16484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" name="Imagem 18" descr="DSC051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40768"/>
            <a:ext cx="2454206" cy="1628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" name="Imagem 19" descr="DSC051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140968"/>
            <a:ext cx="2452874" cy="16279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1" name="Imagem 20" descr="DSC0517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941168"/>
            <a:ext cx="2456127" cy="16300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" name="Imagem 21" descr="DSC0516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33473" y="1263987"/>
            <a:ext cx="2510527" cy="16661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8602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21303" t="14391" r="22800" b="13751"/>
          <a:stretch>
            <a:fillRect/>
          </a:stretch>
        </p:blipFill>
        <p:spPr bwMode="auto">
          <a:xfrm>
            <a:off x="-1" y="188640"/>
            <a:ext cx="9127843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9" y="0"/>
            <a:ext cx="4024312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827584" y="1143610"/>
            <a:ext cx="7632848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32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VISÃO: 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6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4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Rio Grande do Sul, um estado de inovação</a:t>
            </a:r>
            <a:r>
              <a:rPr lang="pt-BR" sz="20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 Rio Grande do Sul como referência nacional no uso da inovação como transformadora do seu dinamismo sócio econômico crescente. Nosso Estado com desenvolvimento baseado em empreendedorismo e na geração de PIB de alto valor agregado.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OBJETIVO ESTRATEGICO: </a:t>
            </a:r>
          </a:p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endParaRPr lang="pt-BR" sz="1400" b="1" i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Dobrar </a:t>
            </a:r>
            <a:r>
              <a:rPr kumimoji="0" lang="pt-B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 crescimento do PIB,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entre 2018</a:t>
            </a:r>
            <a:r>
              <a:rPr kumimoji="0" lang="pt-B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e 2028, gerando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desenvolvimento econômico e social de alto impacto no RS, tendo como principal</a:t>
            </a:r>
            <a:r>
              <a:rPr lang="pt-BR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instrumento </a:t>
            </a:r>
            <a:r>
              <a:rPr lang="pt-B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a inovação e o empreendedorismo, visando a modernização de setores tradicionais da economia e </a:t>
            </a:r>
            <a:r>
              <a:rPr lang="pt-BR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da </a:t>
            </a:r>
            <a:r>
              <a:rPr lang="pt-B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inserção </a:t>
            </a:r>
            <a:r>
              <a:rPr lang="pt-BR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de </a:t>
            </a:r>
            <a:r>
              <a:rPr lang="pt-B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novas economias portadoras de futuro.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attachment.outlook.live.net/owa/mbs.marina@hotmail.com/service.svc/s/GetAttachmentThumbnail?id=AQMkADAwATYwMAItYWYzMwAtYzljNy0wMAItMDAKAEYAAAOGfYJSw6lDSq%2FGOgH2HJwhBwB82RYTwu33RqcFZflroUD7AAACAQwAAAB82RYTwu33RqcFZflroUD7AAH%2BFSk8AAAAARIAEACJIa3r7X4SSowk4EGinRyI&amp;thumbnailType=2&amp;owa=outlook.live.com&amp;scriptVer=20181015.05&amp;isc=1&amp;X-OWA-CANARY=yrZy37INSES6XhXbE7w3i3Ac6qZ6Q9YYOx0XeVVdih7bGTuhnHwqxKixteylrDDM6tHChTSasZI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5Mzk0MDY3OTFcIixcInB1aWRcIjpcIjE2ODg4NTI3OTk2NzA3MjdcIixcIm9pZFwiOlwiMDAwNjAwMDAtYWYzMy1jOWM3LTAwMDAtMDAwMDAwMDAwMDAwXCIsXCJzY29wZVwiOlwiT3dhRG93bmxvYWRcIn0iLCJuYmYiOjE1NDE0NjIzMzgsImV4cCI6MTU0MTQ2MjkzOCwiaXNzIjoiMDAwMDAwMDItMDAwMC0wZmYxLWNlMDAtMDAwMDAwMDAwMDAwQDg0ZGY5ZTdmLWU5ZjYtNDBhZi1iNDM1LWFhYWFhYWFhYWFhYSIsImF1ZCI6IjAwMDAwMDAyLTAwMDAtMGZmMS1jZTAwLTAwMDAwMDAwMDAwMC9hdHRhY2htZW50Lm91dGxvb2subGl2ZS5uZXRAODRkZjllN2YtZTlmNi00MGFmLWI0MzUtYWFhYWFhYWFhYWFhIn0.htjrYSXqroT4PQXC3NrWOVdWQKMv5YgskyS33WvtL_Crsv8JALlIQ0sDGrvfIfjVcBbmuPGaxpUoayDuruYHdOfWsGwcRgm0pWLiyblmq0DG5EOZbalDuKkkKOI-x_yZYrKIbeo3bw1-IBm9DnY7NUmIYtU68t-kMQCmkvzv1Yr57Kow172zjTI7n7Muu26tMYHueqPd6epBAmQBFPKKKZjlZ2I_5UPmLBgZjw-L-87xY0DhxYmiB_cbzUYjNFs8aDmasMmGVofPfzNqE6TJuCttahYHc24SLUZxUlew9SwWZ4_WYVFNMSLAljh02avshRs-1lAj80Ewupw9xfPPmw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2" name="AutoShape 4" descr="https://attachment.outlook.live.net/owa/mbs.marina@hotmail.com/service.svc/s/GetAttachmentThumbnail?id=AQMkADAwATYwMAItYWYzMwAtYzljNy0wMAItMDAKAEYAAAOGfYJSw6lDSq%2FGOgH2HJwhBwB82RYTwu33RqcFZflroUD7AAACAQwAAAB82RYTwu33RqcFZflroUD7AAH%2BFSk8AAAAARIAEACJIa3r7X4SSowk4EGinRyI&amp;thumbnailType=2&amp;owa=outlook.live.com&amp;scriptVer=20181015.05&amp;isc=1&amp;X-OWA-CANARY=yrZy37INSES6XhXbE7w3i3Ac6qZ6Q9YYOx0XeVVdih7bGTuhnHwqxKixteylrDDM6tHChTSasZI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5Mzk0MDY3OTFcIixcInB1aWRcIjpcIjE2ODg4NTI3OTk2NzA3MjdcIixcIm9pZFwiOlwiMDAwNjAwMDAtYWYzMy1jOWM3LTAwMDAtMDAwMDAwMDAwMDAwXCIsXCJzY29wZVwiOlwiT3dhRG93bmxvYWRcIn0iLCJuYmYiOjE1NDE0NjIzMzgsImV4cCI6MTU0MTQ2MjkzOCwiaXNzIjoiMDAwMDAwMDItMDAwMC0wZmYxLWNlMDAtMDAwMDAwMDAwMDAwQDg0ZGY5ZTdmLWU5ZjYtNDBhZi1iNDM1LWFhYWFhYWFhYWFhYSIsImF1ZCI6IjAwMDAwMDAyLTAwMDAtMGZmMS1jZTAwLTAwMDAwMDAwMDAwMC9hdHRhY2htZW50Lm91dGxvb2subGl2ZS5uZXRAODRkZjllN2YtZTlmNi00MGFmLWI0MzUtYWFhYWFhYWFhYWFhIn0.htjrYSXqroT4PQXC3NrWOVdWQKMv5YgskyS33WvtL_Crsv8JALlIQ0sDGrvfIfjVcBbmuPGaxpUoayDuruYHdOfWsGwcRgm0pWLiyblmq0DG5EOZbalDuKkkKOI-x_yZYrKIbeo3bw1-IBm9DnY7NUmIYtU68t-kMQCmkvzv1Yr57Kow172zjTI7n7Muu26tMYHueqPd6epBAmQBFPKKKZjlZ2I_5UPmLBgZjw-L-87xY0DhxYmiB_cbzUYjNFs8aDmasMmGVofPfzNqE6TJuCttahYHc24SLUZxUlew9SwWZ4_WYVFNMSLAljh02avshRs-1lAj80Ewupw9xfPPmw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4" name="AutoShape 6" descr="https://attachment.outlook.live.net/owa/mbs.marina@hotmail.com/service.svc/s/GetAttachmentThumbnail?id=AQMkADAwATYwMAItYWYzMwAtYzljNy0wMAItMDAKAEYAAAOGfYJSw6lDSq%2FGOgH2HJwhBwB82RYTwu33RqcFZflroUD7AAACAQwAAAB82RYTwu33RqcFZflroUD7AAH%2BFSk8AAAAARIAEACJIa3r7X4SSowk4EGinRyI&amp;thumbnailType=2&amp;owa=outlook.live.com&amp;scriptVer=20181015.05&amp;isc=1&amp;X-OWA-CANARY=yrZy37INSES6XhXbE7w3i3Ac6qZ6Q9YYOx0XeVVdih7bGTuhnHwqxKixteylrDDM6tHChTSasZI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5Mzk0MDY3OTFcIixcInB1aWRcIjpcIjE2ODg4NTI3OTk2NzA3MjdcIixcIm9pZFwiOlwiMDAwNjAwMDAtYWYzMy1jOWM3LTAwMDAtMDAwMDAwMDAwMDAwXCIsXCJzY29wZVwiOlwiT3dhRG93bmxvYWRcIn0iLCJuYmYiOjE1NDE0NjIzMzgsImV4cCI6MTU0MTQ2MjkzOCwiaXNzIjoiMDAwMDAwMDItMDAwMC0wZmYxLWNlMDAtMDAwMDAwMDAwMDAwQDg0ZGY5ZTdmLWU5ZjYtNDBhZi1iNDM1LWFhYWFhYWFhYWFhYSIsImF1ZCI6IjAwMDAwMDAyLTAwMDAtMGZmMS1jZTAwLTAwMDAwMDAwMDAwMC9hdHRhY2htZW50Lm91dGxvb2subGl2ZS5uZXRAODRkZjllN2YtZTlmNi00MGFmLWI0MzUtYWFhYWFhYWFhYWFhIn0.htjrYSXqroT4PQXC3NrWOVdWQKMv5YgskyS33WvtL_Crsv8JALlIQ0sDGrvfIfjVcBbmuPGaxpUoayDuruYHdOfWsGwcRgm0pWLiyblmq0DG5EOZbalDuKkkKOI-x_yZYrKIbeo3bw1-IBm9DnY7NUmIYtU68t-kMQCmkvzv1Yr57Kow172zjTI7n7Muu26tMYHueqPd6epBAmQBFPKKKZjlZ2I_5UPmLBgZjw-L-87xY0DhxYmiB_cbzUYjNFs8aDmasMmGVofPfzNqE6TJuCttahYHc24SLUZxUlew9SwWZ4_WYVFNMSLAljh02avshRs-1lAj80Ewupw9xfPPmw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171400"/>
            <a:ext cx="9972600" cy="705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4292</TotalTime>
  <Words>1425</Words>
  <Application>Microsoft Office PowerPoint</Application>
  <PresentationFormat>Apresentação na tela (4:3)</PresentationFormat>
  <Paragraphs>168</Paragraphs>
  <Slides>16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4" baseType="lpstr">
      <vt:lpstr>Microsoft YaHei</vt:lpstr>
      <vt:lpstr>Arial</vt:lpstr>
      <vt:lpstr>Arial Black</vt:lpstr>
      <vt:lpstr>Calibri</vt:lpstr>
      <vt:lpstr>Segoe UI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Larissa Migotto Brandolt</dc:creator>
  <cp:lastModifiedBy>Marina B. Silva</cp:lastModifiedBy>
  <cp:revision>405</cp:revision>
  <cp:lastPrinted>2017-10-26T15:41:47Z</cp:lastPrinted>
  <dcterms:created xsi:type="dcterms:W3CDTF">2017-07-03T13:05:00Z</dcterms:created>
  <dcterms:modified xsi:type="dcterms:W3CDTF">2018-11-06T13:19:25Z</dcterms:modified>
</cp:coreProperties>
</file>