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5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4FBB5-C24B-448B-A4AF-6C28C9167C9D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D35C6BE9-7E46-4066-9A82-5DABC51FDD85}">
      <dgm:prSet phldrT="[Texto]"/>
      <dgm:spPr/>
      <dgm:t>
        <a:bodyPr/>
        <a:lstStyle/>
        <a:p>
          <a:r>
            <a:rPr lang="pt-BR" dirty="0"/>
            <a:t>Área de Gestão e Negócios</a:t>
          </a:r>
        </a:p>
      </dgm:t>
    </dgm:pt>
    <dgm:pt modelId="{5272E8D1-C3D0-486F-9866-D80317D6B794}" type="sibTrans" cxnId="{7760CC5E-0542-4796-AD43-6576BB3712FD}">
      <dgm:prSet/>
      <dgm:spPr/>
      <dgm:t>
        <a:bodyPr/>
        <a:lstStyle/>
        <a:p>
          <a:endParaRPr lang="pt-BR"/>
        </a:p>
      </dgm:t>
    </dgm:pt>
    <dgm:pt modelId="{7072B782-04BE-4DEC-91C6-D5CA424CB4A2}" type="parTrans" cxnId="{7760CC5E-0542-4796-AD43-6576BB3712FD}">
      <dgm:prSet/>
      <dgm:spPr/>
      <dgm:t>
        <a:bodyPr/>
        <a:lstStyle/>
        <a:p>
          <a:endParaRPr lang="pt-BR"/>
        </a:p>
      </dgm:t>
    </dgm:pt>
    <dgm:pt modelId="{D2FF9B0F-A439-4DC7-B01C-A84DE00C7DA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/>
            <a:t>Área de Saúde e Qualidade de Vida</a:t>
          </a:r>
        </a:p>
      </dgm:t>
    </dgm:pt>
    <dgm:pt modelId="{BC7DE515-D07E-4DC7-8C64-AF18FF0CF5C7}" type="sibTrans" cxnId="{B435172C-8D98-4592-927C-FD977DA5819B}">
      <dgm:prSet/>
      <dgm:spPr/>
      <dgm:t>
        <a:bodyPr/>
        <a:lstStyle/>
        <a:p>
          <a:endParaRPr lang="pt-BR"/>
        </a:p>
      </dgm:t>
    </dgm:pt>
    <dgm:pt modelId="{43139FA2-60A3-40D7-A161-9E7ECDBFDDFB}" type="parTrans" cxnId="{B435172C-8D98-4592-927C-FD977DA5819B}">
      <dgm:prSet/>
      <dgm:spPr/>
      <dgm:t>
        <a:bodyPr/>
        <a:lstStyle/>
        <a:p>
          <a:endParaRPr lang="pt-BR"/>
        </a:p>
      </dgm:t>
    </dgm:pt>
    <dgm:pt modelId="{1F72C169-FC1B-45B8-A6E7-4FAE93D6624B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Área de Inovação e Tecnologia</a:t>
          </a:r>
        </a:p>
      </dgm:t>
    </dgm:pt>
    <dgm:pt modelId="{64AB82F1-8400-4140-BE53-EDB13240BFE8}" type="sibTrans" cxnId="{E289D7ED-C1FA-41CD-8D60-87AD2298D8CA}">
      <dgm:prSet/>
      <dgm:spPr/>
      <dgm:t>
        <a:bodyPr/>
        <a:lstStyle/>
        <a:p>
          <a:endParaRPr lang="pt-BR"/>
        </a:p>
      </dgm:t>
    </dgm:pt>
    <dgm:pt modelId="{8C201135-9C58-4150-9E3C-308B8648BB6E}" type="parTrans" cxnId="{E289D7ED-C1FA-41CD-8D60-87AD2298D8CA}">
      <dgm:prSet/>
      <dgm:spPr/>
      <dgm:t>
        <a:bodyPr/>
        <a:lstStyle/>
        <a:p>
          <a:endParaRPr lang="pt-BR"/>
        </a:p>
      </dgm:t>
    </dgm:pt>
    <dgm:pt modelId="{F6F06EF0-8C49-4C8F-8BE3-CA0D3827E727}">
      <dgm:prSet phldrT="[Texto]"/>
      <dgm:spPr>
        <a:solidFill>
          <a:srgbClr val="800080"/>
        </a:solidFill>
      </dgm:spPr>
      <dgm:t>
        <a:bodyPr/>
        <a:lstStyle/>
        <a:p>
          <a:r>
            <a:rPr lang="pt-BR" dirty="0"/>
            <a:t>Área de Educação e Cultura</a:t>
          </a:r>
        </a:p>
      </dgm:t>
    </dgm:pt>
    <dgm:pt modelId="{4B68722D-806E-4842-8550-1ED0EC135342}" type="sibTrans" cxnId="{D3B96517-5CAF-467D-8B1C-4606CAEE9D47}">
      <dgm:prSet/>
      <dgm:spPr/>
      <dgm:t>
        <a:bodyPr/>
        <a:lstStyle/>
        <a:p>
          <a:endParaRPr lang="pt-BR"/>
        </a:p>
      </dgm:t>
    </dgm:pt>
    <dgm:pt modelId="{3A7FA2CD-859A-4F3A-B020-D8E0C7CF2901}" type="parTrans" cxnId="{D3B96517-5CAF-467D-8B1C-4606CAEE9D47}">
      <dgm:prSet/>
      <dgm:spPr/>
      <dgm:t>
        <a:bodyPr/>
        <a:lstStyle/>
        <a:p>
          <a:endParaRPr lang="pt-BR"/>
        </a:p>
      </dgm:t>
    </dgm:pt>
    <dgm:pt modelId="{6664B641-1925-4057-B60A-21A7FDB79482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Área de Direito e Política</a:t>
          </a:r>
        </a:p>
      </dgm:t>
    </dgm:pt>
    <dgm:pt modelId="{90ED1D8E-F32E-4E3F-90FA-288365913CD3}" type="sibTrans" cxnId="{170553CE-FEDB-4C1C-93C1-5C5B75987ACA}">
      <dgm:prSet/>
      <dgm:spPr/>
      <dgm:t>
        <a:bodyPr/>
        <a:lstStyle/>
        <a:p>
          <a:endParaRPr lang="pt-BR"/>
        </a:p>
      </dgm:t>
    </dgm:pt>
    <dgm:pt modelId="{596609F0-1A3D-4E88-9EB9-51D7209D2B0C}" type="parTrans" cxnId="{170553CE-FEDB-4C1C-93C1-5C5B75987ACA}">
      <dgm:prSet/>
      <dgm:spPr/>
      <dgm:t>
        <a:bodyPr/>
        <a:lstStyle/>
        <a:p>
          <a:endParaRPr lang="pt-BR"/>
        </a:p>
      </dgm:t>
    </dgm:pt>
    <dgm:pt modelId="{E9B84A67-8F4A-4513-BDDF-1057CB134822}" type="pres">
      <dgm:prSet presAssocID="{6AB4FBB5-C24B-448B-A4AF-6C28C9167C9D}" presName="Name0" presStyleCnt="0">
        <dgm:presLayoutVars>
          <dgm:dir/>
          <dgm:resizeHandles val="exact"/>
        </dgm:presLayoutVars>
      </dgm:prSet>
      <dgm:spPr/>
    </dgm:pt>
    <dgm:pt modelId="{D2EF4B71-FE85-4DBF-8C49-D521C6554874}" type="pres">
      <dgm:prSet presAssocID="{6AB4FBB5-C24B-448B-A4AF-6C28C9167C9D}" presName="fgShape" presStyleLbl="fgShp" presStyleIdx="0" presStyleCnt="1" custScaleX="108696" custScaleY="125241" custLinFactNeighborY="15035"/>
      <dgm:spPr/>
    </dgm:pt>
    <dgm:pt modelId="{040D3942-08A7-4FA2-8A83-626A3853B572}" type="pres">
      <dgm:prSet presAssocID="{6AB4FBB5-C24B-448B-A4AF-6C28C9167C9D}" presName="linComp" presStyleCnt="0"/>
      <dgm:spPr/>
    </dgm:pt>
    <dgm:pt modelId="{3D7B12CB-7256-4825-A57F-1D3E14DB19E1}" type="pres">
      <dgm:prSet presAssocID="{D35C6BE9-7E46-4066-9A82-5DABC51FDD85}" presName="compNode" presStyleCnt="0"/>
      <dgm:spPr/>
    </dgm:pt>
    <dgm:pt modelId="{4D2CDAAF-969A-43E3-BE56-9AFBE5C9E3ED}" type="pres">
      <dgm:prSet presAssocID="{D35C6BE9-7E46-4066-9A82-5DABC51FDD85}" presName="bkgdShape" presStyleLbl="node1" presStyleIdx="0" presStyleCnt="5" custLinFactNeighborY="-451"/>
      <dgm:spPr/>
      <dgm:t>
        <a:bodyPr/>
        <a:lstStyle/>
        <a:p>
          <a:endParaRPr lang="pt-BR"/>
        </a:p>
      </dgm:t>
    </dgm:pt>
    <dgm:pt modelId="{DD97D6EA-BD8F-4DE1-B51E-4FEAF40F0212}" type="pres">
      <dgm:prSet presAssocID="{D35C6BE9-7E46-4066-9A82-5DABC51FDD8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1B4E0D-0B12-4C72-8B24-7F2867A2F87E}" type="pres">
      <dgm:prSet presAssocID="{D35C6BE9-7E46-4066-9A82-5DABC51FDD85}" presName="invisiNode" presStyleLbl="node1" presStyleIdx="0" presStyleCnt="5"/>
      <dgm:spPr/>
    </dgm:pt>
    <dgm:pt modelId="{9DD81F0F-D3F2-42FD-9606-C52FCFBDF542}" type="pres">
      <dgm:prSet presAssocID="{D35C6BE9-7E46-4066-9A82-5DABC51FDD85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3E35A44-A761-4959-80B0-D4F551C23C8C}" type="pres">
      <dgm:prSet presAssocID="{5272E8D1-C3D0-486F-9866-D80317D6B79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6433D5D-C5D3-4153-AE88-8B964D959BE8}" type="pres">
      <dgm:prSet presAssocID="{D2FF9B0F-A439-4DC7-B01C-A84DE00C7DA7}" presName="compNode" presStyleCnt="0"/>
      <dgm:spPr/>
    </dgm:pt>
    <dgm:pt modelId="{54B5BE51-B55A-48AC-BD66-28D0A091C508}" type="pres">
      <dgm:prSet presAssocID="{D2FF9B0F-A439-4DC7-B01C-A84DE00C7DA7}" presName="bkgdShape" presStyleLbl="node1" presStyleIdx="1" presStyleCnt="5" custLinFactNeighborY="-451"/>
      <dgm:spPr/>
      <dgm:t>
        <a:bodyPr/>
        <a:lstStyle/>
        <a:p>
          <a:endParaRPr lang="pt-BR"/>
        </a:p>
      </dgm:t>
    </dgm:pt>
    <dgm:pt modelId="{1DF80988-E894-475A-B528-AED35C9C88F6}" type="pres">
      <dgm:prSet presAssocID="{D2FF9B0F-A439-4DC7-B01C-A84DE00C7DA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508AA-5B0D-43D7-B787-6E7F8C571BAC}" type="pres">
      <dgm:prSet presAssocID="{D2FF9B0F-A439-4DC7-B01C-A84DE00C7DA7}" presName="invisiNode" presStyleLbl="node1" presStyleIdx="1" presStyleCnt="5"/>
      <dgm:spPr/>
    </dgm:pt>
    <dgm:pt modelId="{3E1114CF-BE54-4791-857E-76B49716FCFF}" type="pres">
      <dgm:prSet presAssocID="{D2FF9B0F-A439-4DC7-B01C-A84DE00C7DA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0AE7395-89F7-490D-B4EA-567837C52222}" type="pres">
      <dgm:prSet presAssocID="{BC7DE515-D07E-4DC7-8C64-AF18FF0CF5C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6CFF928-CEC1-4D18-ACB9-E549D81DCDED}" type="pres">
      <dgm:prSet presAssocID="{1F72C169-FC1B-45B8-A6E7-4FAE93D6624B}" presName="compNode" presStyleCnt="0"/>
      <dgm:spPr/>
    </dgm:pt>
    <dgm:pt modelId="{1594F688-A1BD-4CEF-813A-4A8504311DBC}" type="pres">
      <dgm:prSet presAssocID="{1F72C169-FC1B-45B8-A6E7-4FAE93D6624B}" presName="bkgdShape" presStyleLbl="node1" presStyleIdx="2" presStyleCnt="5" custLinFactNeighborY="-451"/>
      <dgm:spPr/>
      <dgm:t>
        <a:bodyPr/>
        <a:lstStyle/>
        <a:p>
          <a:endParaRPr lang="pt-BR"/>
        </a:p>
      </dgm:t>
    </dgm:pt>
    <dgm:pt modelId="{A252F9C9-AF76-4E36-8B9F-CEB1360D25A6}" type="pres">
      <dgm:prSet presAssocID="{1F72C169-FC1B-45B8-A6E7-4FAE93D6624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C2886-DD15-4846-9938-19C700238AF7}" type="pres">
      <dgm:prSet presAssocID="{1F72C169-FC1B-45B8-A6E7-4FAE93D6624B}" presName="invisiNode" presStyleLbl="node1" presStyleIdx="2" presStyleCnt="5"/>
      <dgm:spPr/>
    </dgm:pt>
    <dgm:pt modelId="{C698C703-60B6-4FE2-B556-9C4D8F54EADE}" type="pres">
      <dgm:prSet presAssocID="{1F72C169-FC1B-45B8-A6E7-4FAE93D6624B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54D0949-05EE-4AE5-85EE-2A984F2BDEB7}" type="pres">
      <dgm:prSet presAssocID="{64AB82F1-8400-4140-BE53-EDB13240BFE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9A7FCEE-4712-4DFA-8AA9-5B0AA914E83F}" type="pres">
      <dgm:prSet presAssocID="{F6F06EF0-8C49-4C8F-8BE3-CA0D3827E727}" presName="compNode" presStyleCnt="0"/>
      <dgm:spPr/>
    </dgm:pt>
    <dgm:pt modelId="{01A39C63-3835-40F0-9CC8-B25065A0403A}" type="pres">
      <dgm:prSet presAssocID="{F6F06EF0-8C49-4C8F-8BE3-CA0D3827E727}" presName="bkgdShape" presStyleLbl="node1" presStyleIdx="3" presStyleCnt="5" custLinFactNeighborY="-451"/>
      <dgm:spPr/>
      <dgm:t>
        <a:bodyPr/>
        <a:lstStyle/>
        <a:p>
          <a:endParaRPr lang="pt-BR"/>
        </a:p>
      </dgm:t>
    </dgm:pt>
    <dgm:pt modelId="{FA438EBD-2C59-4A73-9453-47ADB4B67D45}" type="pres">
      <dgm:prSet presAssocID="{F6F06EF0-8C49-4C8F-8BE3-CA0D3827E72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61DD38-3C37-4BC9-B58D-3728EBE46E28}" type="pres">
      <dgm:prSet presAssocID="{F6F06EF0-8C49-4C8F-8BE3-CA0D3827E727}" presName="invisiNode" presStyleLbl="node1" presStyleIdx="3" presStyleCnt="5"/>
      <dgm:spPr/>
    </dgm:pt>
    <dgm:pt modelId="{C5DB97F0-62A8-4724-840E-671ED7252A76}" type="pres">
      <dgm:prSet presAssocID="{F6F06EF0-8C49-4C8F-8BE3-CA0D3827E727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F0A4798-2592-4BB0-BB88-54D34C2C8627}" type="pres">
      <dgm:prSet presAssocID="{4B68722D-806E-4842-8550-1ED0EC13534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8620544-BA23-40C2-BC9F-0E137E91F299}" type="pres">
      <dgm:prSet presAssocID="{6664B641-1925-4057-B60A-21A7FDB79482}" presName="compNode" presStyleCnt="0"/>
      <dgm:spPr/>
    </dgm:pt>
    <dgm:pt modelId="{3B79BF13-2FA7-46BA-A106-26A489314733}" type="pres">
      <dgm:prSet presAssocID="{6664B641-1925-4057-B60A-21A7FDB79482}" presName="bkgdShape" presStyleLbl="node1" presStyleIdx="4" presStyleCnt="5" custLinFactNeighborY="-451"/>
      <dgm:spPr/>
      <dgm:t>
        <a:bodyPr/>
        <a:lstStyle/>
        <a:p>
          <a:endParaRPr lang="pt-BR"/>
        </a:p>
      </dgm:t>
    </dgm:pt>
    <dgm:pt modelId="{41B9D757-F2A0-4C9D-A1B9-2BB2A8A424ED}" type="pres">
      <dgm:prSet presAssocID="{6664B641-1925-4057-B60A-21A7FDB7948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3925F4-B4BF-41B4-9183-3AA3FF3DE9CC}" type="pres">
      <dgm:prSet presAssocID="{6664B641-1925-4057-B60A-21A7FDB79482}" presName="invisiNode" presStyleLbl="node1" presStyleIdx="4" presStyleCnt="5"/>
      <dgm:spPr/>
    </dgm:pt>
    <dgm:pt modelId="{5ED666BC-C1D4-4A1D-B780-AB2F286340F7}" type="pres">
      <dgm:prSet presAssocID="{6664B641-1925-4057-B60A-21A7FDB7948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1F54E0FD-587D-45AC-86B9-52E563DEF06A}" type="presOf" srcId="{5272E8D1-C3D0-486F-9866-D80317D6B794}" destId="{93E35A44-A761-4959-80B0-D4F551C23C8C}" srcOrd="0" destOrd="0" presId="urn:microsoft.com/office/officeart/2005/8/layout/hList7"/>
    <dgm:cxn modelId="{7760CC5E-0542-4796-AD43-6576BB3712FD}" srcId="{6AB4FBB5-C24B-448B-A4AF-6C28C9167C9D}" destId="{D35C6BE9-7E46-4066-9A82-5DABC51FDD85}" srcOrd="0" destOrd="0" parTransId="{7072B782-04BE-4DEC-91C6-D5CA424CB4A2}" sibTransId="{5272E8D1-C3D0-486F-9866-D80317D6B794}"/>
    <dgm:cxn modelId="{170553CE-FEDB-4C1C-93C1-5C5B75987ACA}" srcId="{6AB4FBB5-C24B-448B-A4AF-6C28C9167C9D}" destId="{6664B641-1925-4057-B60A-21A7FDB79482}" srcOrd="4" destOrd="0" parTransId="{596609F0-1A3D-4E88-9EB9-51D7209D2B0C}" sibTransId="{90ED1D8E-F32E-4E3F-90FA-288365913CD3}"/>
    <dgm:cxn modelId="{F2E3D968-87A9-4671-A2A3-7747D784D495}" type="presOf" srcId="{64AB82F1-8400-4140-BE53-EDB13240BFE8}" destId="{C54D0949-05EE-4AE5-85EE-2A984F2BDEB7}" srcOrd="0" destOrd="0" presId="urn:microsoft.com/office/officeart/2005/8/layout/hList7"/>
    <dgm:cxn modelId="{761F2051-0492-49EE-8168-4218E8BB4900}" type="presOf" srcId="{F6F06EF0-8C49-4C8F-8BE3-CA0D3827E727}" destId="{FA438EBD-2C59-4A73-9453-47ADB4B67D45}" srcOrd="1" destOrd="0" presId="urn:microsoft.com/office/officeart/2005/8/layout/hList7"/>
    <dgm:cxn modelId="{9073983A-B431-4425-A0BE-E153D41A1C0C}" type="presOf" srcId="{D2FF9B0F-A439-4DC7-B01C-A84DE00C7DA7}" destId="{54B5BE51-B55A-48AC-BD66-28D0A091C508}" srcOrd="0" destOrd="0" presId="urn:microsoft.com/office/officeart/2005/8/layout/hList7"/>
    <dgm:cxn modelId="{8AE778E9-3EC7-4133-A168-A48797B1A51A}" type="presOf" srcId="{D2FF9B0F-A439-4DC7-B01C-A84DE00C7DA7}" destId="{1DF80988-E894-475A-B528-AED35C9C88F6}" srcOrd="1" destOrd="0" presId="urn:microsoft.com/office/officeart/2005/8/layout/hList7"/>
    <dgm:cxn modelId="{A82F1FF7-781D-4424-8FE9-A97484C838EA}" type="presOf" srcId="{D35C6BE9-7E46-4066-9A82-5DABC51FDD85}" destId="{DD97D6EA-BD8F-4DE1-B51E-4FEAF40F0212}" srcOrd="1" destOrd="0" presId="urn:microsoft.com/office/officeart/2005/8/layout/hList7"/>
    <dgm:cxn modelId="{3A31CB54-7598-4928-BB84-0C01195E4527}" type="presOf" srcId="{6AB4FBB5-C24B-448B-A4AF-6C28C9167C9D}" destId="{E9B84A67-8F4A-4513-BDDF-1057CB134822}" srcOrd="0" destOrd="0" presId="urn:microsoft.com/office/officeart/2005/8/layout/hList7"/>
    <dgm:cxn modelId="{2A80C0B8-1913-4C64-9237-BF57D8081A3F}" type="presOf" srcId="{1F72C169-FC1B-45B8-A6E7-4FAE93D6624B}" destId="{A252F9C9-AF76-4E36-8B9F-CEB1360D25A6}" srcOrd="1" destOrd="0" presId="urn:microsoft.com/office/officeart/2005/8/layout/hList7"/>
    <dgm:cxn modelId="{555CD704-1382-4AB2-BAED-9AB068462C0D}" type="presOf" srcId="{1F72C169-FC1B-45B8-A6E7-4FAE93D6624B}" destId="{1594F688-A1BD-4CEF-813A-4A8504311DBC}" srcOrd="0" destOrd="0" presId="urn:microsoft.com/office/officeart/2005/8/layout/hList7"/>
    <dgm:cxn modelId="{D3B96517-5CAF-467D-8B1C-4606CAEE9D47}" srcId="{6AB4FBB5-C24B-448B-A4AF-6C28C9167C9D}" destId="{F6F06EF0-8C49-4C8F-8BE3-CA0D3827E727}" srcOrd="3" destOrd="0" parTransId="{3A7FA2CD-859A-4F3A-B020-D8E0C7CF2901}" sibTransId="{4B68722D-806E-4842-8550-1ED0EC135342}"/>
    <dgm:cxn modelId="{816F73D6-49FB-4FFF-A9B1-0D5F0BA6CE6B}" type="presOf" srcId="{F6F06EF0-8C49-4C8F-8BE3-CA0D3827E727}" destId="{01A39C63-3835-40F0-9CC8-B25065A0403A}" srcOrd="0" destOrd="0" presId="urn:microsoft.com/office/officeart/2005/8/layout/hList7"/>
    <dgm:cxn modelId="{02004135-F210-4407-BD07-B7D0968D2462}" type="presOf" srcId="{6664B641-1925-4057-B60A-21A7FDB79482}" destId="{41B9D757-F2A0-4C9D-A1B9-2BB2A8A424ED}" srcOrd="1" destOrd="0" presId="urn:microsoft.com/office/officeart/2005/8/layout/hList7"/>
    <dgm:cxn modelId="{A8D41115-9D75-4D84-BACE-5C16166CAD95}" type="presOf" srcId="{4B68722D-806E-4842-8550-1ED0EC135342}" destId="{EF0A4798-2592-4BB0-BB88-54D34C2C8627}" srcOrd="0" destOrd="0" presId="urn:microsoft.com/office/officeart/2005/8/layout/hList7"/>
    <dgm:cxn modelId="{5895CC4B-2761-48CE-A967-6AFA222A15A5}" type="presOf" srcId="{D35C6BE9-7E46-4066-9A82-5DABC51FDD85}" destId="{4D2CDAAF-969A-43E3-BE56-9AFBE5C9E3ED}" srcOrd="0" destOrd="0" presId="urn:microsoft.com/office/officeart/2005/8/layout/hList7"/>
    <dgm:cxn modelId="{B435172C-8D98-4592-927C-FD977DA5819B}" srcId="{6AB4FBB5-C24B-448B-A4AF-6C28C9167C9D}" destId="{D2FF9B0F-A439-4DC7-B01C-A84DE00C7DA7}" srcOrd="1" destOrd="0" parTransId="{43139FA2-60A3-40D7-A161-9E7ECDBFDDFB}" sibTransId="{BC7DE515-D07E-4DC7-8C64-AF18FF0CF5C7}"/>
    <dgm:cxn modelId="{5B7A4B43-5C6D-471D-81C7-88F7C359F8EF}" type="presOf" srcId="{BC7DE515-D07E-4DC7-8C64-AF18FF0CF5C7}" destId="{D0AE7395-89F7-490D-B4EA-567837C52222}" srcOrd="0" destOrd="0" presId="urn:microsoft.com/office/officeart/2005/8/layout/hList7"/>
    <dgm:cxn modelId="{EEFDC494-8DA8-4443-B569-6DC0B0D40E51}" type="presOf" srcId="{6664B641-1925-4057-B60A-21A7FDB79482}" destId="{3B79BF13-2FA7-46BA-A106-26A489314733}" srcOrd="0" destOrd="0" presId="urn:microsoft.com/office/officeart/2005/8/layout/hList7"/>
    <dgm:cxn modelId="{E289D7ED-C1FA-41CD-8D60-87AD2298D8CA}" srcId="{6AB4FBB5-C24B-448B-A4AF-6C28C9167C9D}" destId="{1F72C169-FC1B-45B8-A6E7-4FAE93D6624B}" srcOrd="2" destOrd="0" parTransId="{8C201135-9C58-4150-9E3C-308B8648BB6E}" sibTransId="{64AB82F1-8400-4140-BE53-EDB13240BFE8}"/>
    <dgm:cxn modelId="{E4A64890-9AA6-4E48-B16D-6D10D5D2153D}" type="presParOf" srcId="{E9B84A67-8F4A-4513-BDDF-1057CB134822}" destId="{D2EF4B71-FE85-4DBF-8C49-D521C6554874}" srcOrd="0" destOrd="0" presId="urn:microsoft.com/office/officeart/2005/8/layout/hList7"/>
    <dgm:cxn modelId="{296D2EDF-EB82-4AA1-88ED-C65A559E1B58}" type="presParOf" srcId="{E9B84A67-8F4A-4513-BDDF-1057CB134822}" destId="{040D3942-08A7-4FA2-8A83-626A3853B572}" srcOrd="1" destOrd="0" presId="urn:microsoft.com/office/officeart/2005/8/layout/hList7"/>
    <dgm:cxn modelId="{442C0588-5B74-448C-9C8E-26D57C1DD987}" type="presParOf" srcId="{040D3942-08A7-4FA2-8A83-626A3853B572}" destId="{3D7B12CB-7256-4825-A57F-1D3E14DB19E1}" srcOrd="0" destOrd="0" presId="urn:microsoft.com/office/officeart/2005/8/layout/hList7"/>
    <dgm:cxn modelId="{7A306B01-BDB1-40DC-9E72-F8E486859044}" type="presParOf" srcId="{3D7B12CB-7256-4825-A57F-1D3E14DB19E1}" destId="{4D2CDAAF-969A-43E3-BE56-9AFBE5C9E3ED}" srcOrd="0" destOrd="0" presId="urn:microsoft.com/office/officeart/2005/8/layout/hList7"/>
    <dgm:cxn modelId="{8AD45499-152C-44E0-A01E-947F82F37E6B}" type="presParOf" srcId="{3D7B12CB-7256-4825-A57F-1D3E14DB19E1}" destId="{DD97D6EA-BD8F-4DE1-B51E-4FEAF40F0212}" srcOrd="1" destOrd="0" presId="urn:microsoft.com/office/officeart/2005/8/layout/hList7"/>
    <dgm:cxn modelId="{C7E25B94-9EF7-4156-AA29-6DA7E0F2564F}" type="presParOf" srcId="{3D7B12CB-7256-4825-A57F-1D3E14DB19E1}" destId="{141B4E0D-0B12-4C72-8B24-7F2867A2F87E}" srcOrd="2" destOrd="0" presId="urn:microsoft.com/office/officeart/2005/8/layout/hList7"/>
    <dgm:cxn modelId="{973766A2-92F2-4B0F-80AA-781130B614C1}" type="presParOf" srcId="{3D7B12CB-7256-4825-A57F-1D3E14DB19E1}" destId="{9DD81F0F-D3F2-42FD-9606-C52FCFBDF542}" srcOrd="3" destOrd="0" presId="urn:microsoft.com/office/officeart/2005/8/layout/hList7"/>
    <dgm:cxn modelId="{B53DC490-77C8-46D3-95A9-EA88FD09DC42}" type="presParOf" srcId="{040D3942-08A7-4FA2-8A83-626A3853B572}" destId="{93E35A44-A761-4959-80B0-D4F551C23C8C}" srcOrd="1" destOrd="0" presId="urn:microsoft.com/office/officeart/2005/8/layout/hList7"/>
    <dgm:cxn modelId="{30B85978-5DBC-4739-B953-877CB5BF6212}" type="presParOf" srcId="{040D3942-08A7-4FA2-8A83-626A3853B572}" destId="{06433D5D-C5D3-4153-AE88-8B964D959BE8}" srcOrd="2" destOrd="0" presId="urn:microsoft.com/office/officeart/2005/8/layout/hList7"/>
    <dgm:cxn modelId="{ADB61767-5748-4434-96EB-314D7B1F744B}" type="presParOf" srcId="{06433D5D-C5D3-4153-AE88-8B964D959BE8}" destId="{54B5BE51-B55A-48AC-BD66-28D0A091C508}" srcOrd="0" destOrd="0" presId="urn:microsoft.com/office/officeart/2005/8/layout/hList7"/>
    <dgm:cxn modelId="{DAED1BD2-B935-4A6B-B6F1-8D7035E24269}" type="presParOf" srcId="{06433D5D-C5D3-4153-AE88-8B964D959BE8}" destId="{1DF80988-E894-475A-B528-AED35C9C88F6}" srcOrd="1" destOrd="0" presId="urn:microsoft.com/office/officeart/2005/8/layout/hList7"/>
    <dgm:cxn modelId="{BC570AB6-E79F-4DF1-AF02-076349768208}" type="presParOf" srcId="{06433D5D-C5D3-4153-AE88-8B964D959BE8}" destId="{FC3508AA-5B0D-43D7-B787-6E7F8C571BAC}" srcOrd="2" destOrd="0" presId="urn:microsoft.com/office/officeart/2005/8/layout/hList7"/>
    <dgm:cxn modelId="{20874D0C-8FAF-445B-9572-D061642C608C}" type="presParOf" srcId="{06433D5D-C5D3-4153-AE88-8B964D959BE8}" destId="{3E1114CF-BE54-4791-857E-76B49716FCFF}" srcOrd="3" destOrd="0" presId="urn:microsoft.com/office/officeart/2005/8/layout/hList7"/>
    <dgm:cxn modelId="{E5D85CA0-411E-453D-9851-F423D9487A14}" type="presParOf" srcId="{040D3942-08A7-4FA2-8A83-626A3853B572}" destId="{D0AE7395-89F7-490D-B4EA-567837C52222}" srcOrd="3" destOrd="0" presId="urn:microsoft.com/office/officeart/2005/8/layout/hList7"/>
    <dgm:cxn modelId="{A5C46116-9C6F-4E4E-A08F-81E4D7098402}" type="presParOf" srcId="{040D3942-08A7-4FA2-8A83-626A3853B572}" destId="{66CFF928-CEC1-4D18-ACB9-E549D81DCDED}" srcOrd="4" destOrd="0" presId="urn:microsoft.com/office/officeart/2005/8/layout/hList7"/>
    <dgm:cxn modelId="{1E80A7AB-62F8-42D8-95A3-896E000B30FF}" type="presParOf" srcId="{66CFF928-CEC1-4D18-ACB9-E549D81DCDED}" destId="{1594F688-A1BD-4CEF-813A-4A8504311DBC}" srcOrd="0" destOrd="0" presId="urn:microsoft.com/office/officeart/2005/8/layout/hList7"/>
    <dgm:cxn modelId="{44D44BC8-329D-4378-83FB-35E3D0D6BFAC}" type="presParOf" srcId="{66CFF928-CEC1-4D18-ACB9-E549D81DCDED}" destId="{A252F9C9-AF76-4E36-8B9F-CEB1360D25A6}" srcOrd="1" destOrd="0" presId="urn:microsoft.com/office/officeart/2005/8/layout/hList7"/>
    <dgm:cxn modelId="{2D3EDE5B-84A7-4CDC-A665-37786B837503}" type="presParOf" srcId="{66CFF928-CEC1-4D18-ACB9-E549D81DCDED}" destId="{E03C2886-DD15-4846-9938-19C700238AF7}" srcOrd="2" destOrd="0" presId="urn:microsoft.com/office/officeart/2005/8/layout/hList7"/>
    <dgm:cxn modelId="{7A20AE4F-848A-434E-AE77-2BD6D0AD3912}" type="presParOf" srcId="{66CFF928-CEC1-4D18-ACB9-E549D81DCDED}" destId="{C698C703-60B6-4FE2-B556-9C4D8F54EADE}" srcOrd="3" destOrd="0" presId="urn:microsoft.com/office/officeart/2005/8/layout/hList7"/>
    <dgm:cxn modelId="{CE59E96F-7286-46B4-92CC-75D6295FD79C}" type="presParOf" srcId="{040D3942-08A7-4FA2-8A83-626A3853B572}" destId="{C54D0949-05EE-4AE5-85EE-2A984F2BDEB7}" srcOrd="5" destOrd="0" presId="urn:microsoft.com/office/officeart/2005/8/layout/hList7"/>
    <dgm:cxn modelId="{BB5E5A93-D737-473E-A42F-81997679CC38}" type="presParOf" srcId="{040D3942-08A7-4FA2-8A83-626A3853B572}" destId="{D9A7FCEE-4712-4DFA-8AA9-5B0AA914E83F}" srcOrd="6" destOrd="0" presId="urn:microsoft.com/office/officeart/2005/8/layout/hList7"/>
    <dgm:cxn modelId="{CCB32137-3750-4E1D-867D-193E7365B7E3}" type="presParOf" srcId="{D9A7FCEE-4712-4DFA-8AA9-5B0AA914E83F}" destId="{01A39C63-3835-40F0-9CC8-B25065A0403A}" srcOrd="0" destOrd="0" presId="urn:microsoft.com/office/officeart/2005/8/layout/hList7"/>
    <dgm:cxn modelId="{2CDC7758-BAB6-44D5-B6C1-D27B0B1FCF4E}" type="presParOf" srcId="{D9A7FCEE-4712-4DFA-8AA9-5B0AA914E83F}" destId="{FA438EBD-2C59-4A73-9453-47ADB4B67D45}" srcOrd="1" destOrd="0" presId="urn:microsoft.com/office/officeart/2005/8/layout/hList7"/>
    <dgm:cxn modelId="{1404F09C-3074-4551-B41A-5539F70D3A81}" type="presParOf" srcId="{D9A7FCEE-4712-4DFA-8AA9-5B0AA914E83F}" destId="{9761DD38-3C37-4BC9-B58D-3728EBE46E28}" srcOrd="2" destOrd="0" presId="urn:microsoft.com/office/officeart/2005/8/layout/hList7"/>
    <dgm:cxn modelId="{CF7759FF-3492-481F-891E-ED2AE9D41654}" type="presParOf" srcId="{D9A7FCEE-4712-4DFA-8AA9-5B0AA914E83F}" destId="{C5DB97F0-62A8-4724-840E-671ED7252A76}" srcOrd="3" destOrd="0" presId="urn:microsoft.com/office/officeart/2005/8/layout/hList7"/>
    <dgm:cxn modelId="{2D7A81FF-329B-4D66-8A07-9B7039CB16A2}" type="presParOf" srcId="{040D3942-08A7-4FA2-8A83-626A3853B572}" destId="{EF0A4798-2592-4BB0-BB88-54D34C2C8627}" srcOrd="7" destOrd="0" presId="urn:microsoft.com/office/officeart/2005/8/layout/hList7"/>
    <dgm:cxn modelId="{027E40D8-3127-4357-ACB5-14C630355587}" type="presParOf" srcId="{040D3942-08A7-4FA2-8A83-626A3853B572}" destId="{58620544-BA23-40C2-BC9F-0E137E91F299}" srcOrd="8" destOrd="0" presId="urn:microsoft.com/office/officeart/2005/8/layout/hList7"/>
    <dgm:cxn modelId="{C73D13B2-8A4A-4562-A7B2-B7EE6C401AB0}" type="presParOf" srcId="{58620544-BA23-40C2-BC9F-0E137E91F299}" destId="{3B79BF13-2FA7-46BA-A106-26A489314733}" srcOrd="0" destOrd="0" presId="urn:microsoft.com/office/officeart/2005/8/layout/hList7"/>
    <dgm:cxn modelId="{70FDB84E-9F1A-416D-BA54-439530737681}" type="presParOf" srcId="{58620544-BA23-40C2-BC9F-0E137E91F299}" destId="{41B9D757-F2A0-4C9D-A1B9-2BB2A8A424ED}" srcOrd="1" destOrd="0" presId="urn:microsoft.com/office/officeart/2005/8/layout/hList7"/>
    <dgm:cxn modelId="{F1475F7E-582D-471E-B9F7-A2990AAC8EDD}" type="presParOf" srcId="{58620544-BA23-40C2-BC9F-0E137E91F299}" destId="{533925F4-B4BF-41B4-9183-3AA3FF3DE9CC}" srcOrd="2" destOrd="0" presId="urn:microsoft.com/office/officeart/2005/8/layout/hList7"/>
    <dgm:cxn modelId="{652A7DCA-607F-4CBA-81D7-7F8BAE94A0BF}" type="presParOf" srcId="{58620544-BA23-40C2-BC9F-0E137E91F299}" destId="{5ED666BC-C1D4-4A1D-B780-AB2F286340F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CDAAF-969A-43E3-BE56-9AFBE5C9E3ED}">
      <dsp:nvSpPr>
        <dsp:cNvPr id="0" name=""/>
        <dsp:cNvSpPr/>
      </dsp:nvSpPr>
      <dsp:spPr>
        <a:xfrm>
          <a:off x="0" y="0"/>
          <a:ext cx="1130738" cy="288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Área de Gestão e Negócios</a:t>
          </a:r>
        </a:p>
      </dsp:txBody>
      <dsp:txXfrm>
        <a:off x="0" y="1152142"/>
        <a:ext cx="1130738" cy="1152142"/>
      </dsp:txXfrm>
    </dsp:sp>
    <dsp:sp modelId="{9DD81F0F-D3F2-42FD-9606-C52FCFBDF542}">
      <dsp:nvSpPr>
        <dsp:cNvPr id="0" name=""/>
        <dsp:cNvSpPr/>
      </dsp:nvSpPr>
      <dsp:spPr>
        <a:xfrm>
          <a:off x="85789" y="172821"/>
          <a:ext cx="959158" cy="9591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5BE51-B55A-48AC-BD66-28D0A091C508}">
      <dsp:nvSpPr>
        <dsp:cNvPr id="0" name=""/>
        <dsp:cNvSpPr/>
      </dsp:nvSpPr>
      <dsp:spPr>
        <a:xfrm>
          <a:off x="1164660" y="0"/>
          <a:ext cx="1130738" cy="288035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Área de Saúde e Qualidade de Vida</a:t>
          </a:r>
        </a:p>
      </dsp:txBody>
      <dsp:txXfrm>
        <a:off x="1164660" y="1152142"/>
        <a:ext cx="1130738" cy="1152142"/>
      </dsp:txXfrm>
    </dsp:sp>
    <dsp:sp modelId="{3E1114CF-BE54-4791-857E-76B49716FCFF}">
      <dsp:nvSpPr>
        <dsp:cNvPr id="0" name=""/>
        <dsp:cNvSpPr/>
      </dsp:nvSpPr>
      <dsp:spPr>
        <a:xfrm>
          <a:off x="1250450" y="172821"/>
          <a:ext cx="959158" cy="959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4F688-A1BD-4CEF-813A-4A8504311DBC}">
      <dsp:nvSpPr>
        <dsp:cNvPr id="0" name=""/>
        <dsp:cNvSpPr/>
      </dsp:nvSpPr>
      <dsp:spPr>
        <a:xfrm>
          <a:off x="2329321" y="0"/>
          <a:ext cx="1130738" cy="288035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Área de Inovação e Tecnologia</a:t>
          </a:r>
        </a:p>
      </dsp:txBody>
      <dsp:txXfrm>
        <a:off x="2329321" y="1152142"/>
        <a:ext cx="1130738" cy="1152142"/>
      </dsp:txXfrm>
    </dsp:sp>
    <dsp:sp modelId="{C698C703-60B6-4FE2-B556-9C4D8F54EADE}">
      <dsp:nvSpPr>
        <dsp:cNvPr id="0" name=""/>
        <dsp:cNvSpPr/>
      </dsp:nvSpPr>
      <dsp:spPr>
        <a:xfrm>
          <a:off x="2415111" y="172821"/>
          <a:ext cx="959158" cy="9591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39C63-3835-40F0-9CC8-B25065A0403A}">
      <dsp:nvSpPr>
        <dsp:cNvPr id="0" name=""/>
        <dsp:cNvSpPr/>
      </dsp:nvSpPr>
      <dsp:spPr>
        <a:xfrm>
          <a:off x="3493982" y="0"/>
          <a:ext cx="1130738" cy="2880357"/>
        </a:xfrm>
        <a:prstGeom prst="roundRect">
          <a:avLst>
            <a:gd name="adj" fmla="val 10000"/>
          </a:avLst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Área de Educação e Cultura</a:t>
          </a:r>
        </a:p>
      </dsp:txBody>
      <dsp:txXfrm>
        <a:off x="3493982" y="1152142"/>
        <a:ext cx="1130738" cy="1152142"/>
      </dsp:txXfrm>
    </dsp:sp>
    <dsp:sp modelId="{C5DB97F0-62A8-4724-840E-671ED7252A76}">
      <dsp:nvSpPr>
        <dsp:cNvPr id="0" name=""/>
        <dsp:cNvSpPr/>
      </dsp:nvSpPr>
      <dsp:spPr>
        <a:xfrm>
          <a:off x="3579772" y="172821"/>
          <a:ext cx="959158" cy="9591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9BF13-2FA7-46BA-A106-26A489314733}">
      <dsp:nvSpPr>
        <dsp:cNvPr id="0" name=""/>
        <dsp:cNvSpPr/>
      </dsp:nvSpPr>
      <dsp:spPr>
        <a:xfrm>
          <a:off x="4658643" y="0"/>
          <a:ext cx="1130738" cy="288035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Área de Direito e Política</a:t>
          </a:r>
        </a:p>
      </dsp:txBody>
      <dsp:txXfrm>
        <a:off x="4658643" y="1152142"/>
        <a:ext cx="1130738" cy="1152142"/>
      </dsp:txXfrm>
    </dsp:sp>
    <dsp:sp modelId="{5ED666BC-C1D4-4A1D-B780-AB2F286340F7}">
      <dsp:nvSpPr>
        <dsp:cNvPr id="0" name=""/>
        <dsp:cNvSpPr/>
      </dsp:nvSpPr>
      <dsp:spPr>
        <a:xfrm>
          <a:off x="4744433" y="172821"/>
          <a:ext cx="959158" cy="9591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F4B71-FE85-4DBF-8C49-D521C6554874}">
      <dsp:nvSpPr>
        <dsp:cNvPr id="0" name=""/>
        <dsp:cNvSpPr/>
      </dsp:nvSpPr>
      <dsp:spPr>
        <a:xfrm>
          <a:off x="-9" y="2314717"/>
          <a:ext cx="5789400" cy="5411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D9290-576C-40B1-873D-2E814D7C3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C2F083-E4D6-4383-B72C-41CEAC27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E5116-9929-4E50-A889-6AB1617F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12502D-3241-4736-A655-DD1BEC48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74A49F-9D59-4E8A-804F-F88367F9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1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FED20-A186-4935-AA45-2E6F1243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71CF86-5DA2-4BDF-B352-06094E54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E81B7-D329-42FC-BEF2-375E4CAA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719C71-C1A2-483E-A983-7CE58420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2DD4A8-2E3D-4AC6-9221-7A5E6E40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1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F372F4-AE5F-4138-999D-E27140100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63B199-EFAF-4965-B81E-922544A7B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80A136-B934-4B7E-9CC1-4A9934A9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D27BAE-6FC8-45E2-BD4B-94D74478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B48485-6D06-4806-95D8-DEFF574A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38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5EB34-C123-4FB0-9934-B4E898CB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4E8A36-1847-4ED8-BFD6-63C31F2CF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507EFE-1D6B-4EF9-B492-1615B581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474DD6-71ED-41EE-872F-6099B0C2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1BB9DE-2C30-41FB-BB12-4BEE59B1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9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E3031-22BA-4F8D-97AC-9028547F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630416-1A52-4F9F-9DF0-CA09C557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CDA988-E481-4490-801B-2B079356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1A0D89-4A9D-41D1-8811-194B6D3F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161243-AEB6-4FF7-A276-378434DF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94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3F309-9971-47DF-9309-BDFD4573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2BE8D9-CE98-4B50-9401-837DC383D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25FB2C-787C-4426-B787-4A60FC2D3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86860A-0628-4136-8A03-56514B52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A374E7-564A-446B-BE34-B87B8E00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9470D0-C044-4BB0-A01F-B9E19B58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35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2926B-43EE-465D-A9FE-9576C7DB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9BB359-0F04-475C-973B-797992E0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2EB549-665F-49DB-9813-70672E772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1C61AF3-7707-488F-9E00-49730EADF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F26834-42DB-4883-BE2A-D718E82B4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12250-4B95-4871-A6D5-AAF7A8F5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544015-E380-4A2E-8379-DF60E2F2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1D04092-0D2B-4CDD-B3FE-4773A617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24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4FD7B-4336-4372-82F9-3FAF1E21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2FC792-A229-4670-8B6D-6117579D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B0C345-ACBF-45DF-B0B8-6808835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B80F81-86AF-46EC-81E5-42C43D7E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4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C856A3-ADB4-45F1-83CD-FA7678C9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65BF72-753E-4370-9A14-AE45F2D3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775B9F-EF18-4C8A-8525-B5E34356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39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8BCE7-811B-4108-9A26-8CFEF29D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F22317-4373-4248-A331-5E2CD440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068294-1E5F-4CEE-B1F4-4A491D93A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AAC3F1-2720-40F0-ACB8-330ED4B8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264DF9-F3AA-443F-A60E-7D1369E2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7E73A2-9B9E-4C82-9D73-9D40B4BA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59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2B89-A324-498E-8849-AC926B0F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E301FD-58F3-41F3-AB18-818B0BC09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B2273A-F6E8-4A7F-A7B3-737B88987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962F08-D90E-459B-80E7-DE4CD18B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A333A8-845F-4B10-B50F-D3F4045F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47F41A-4F87-4537-A209-309F0505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32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A1291C-E720-4958-BE44-F6E1362D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4D2AC4-96CF-4043-BB28-E076BB92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D808B8-11A1-4338-9185-28BBE882D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7C2B-F2CA-4FEA-8D45-40CF3B1C3BB8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BCF59B-5A8F-4B56-9542-C69636D72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D91902-AF29-42ED-9A41-F02C6DAF0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90A8-B575-4B4F-A70A-C495C6B2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7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gif"/><Relationship Id="rId18" Type="http://schemas.openxmlformats.org/officeDocument/2006/relationships/image" Target="../media/image4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AC3BE6-6D67-4AEE-8005-0D4FB4BAB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216"/>
            <a:ext cx="9144000" cy="1297246"/>
          </a:xfrm>
        </p:spPr>
        <p:txBody>
          <a:bodyPr>
            <a:normAutofit/>
          </a:bodyPr>
          <a:lstStyle/>
          <a:p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Entrepreneurship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Xperience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agem 4" descr="https://unilasalle.edu.br/public/media/4/images/logo.png">
            <a:extLst>
              <a:ext uri="{FF2B5EF4-FFF2-40B4-BE49-F238E27FC236}">
                <a16:creationId xmlns:a16="http://schemas.microsoft.com/office/drawing/2014/main" id="{240B9E28-A42F-40FD-9389-8F27512578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4"/>
          <a:stretch/>
        </p:blipFill>
        <p:spPr bwMode="auto">
          <a:xfrm>
            <a:off x="3552669" y="2254344"/>
            <a:ext cx="5096656" cy="169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Resultado de imagem para universidade la salle canoas">
            <a:extLst>
              <a:ext uri="{FF2B5EF4-FFF2-40B4-BE49-F238E27FC236}">
                <a16:creationId xmlns:a16="http://schemas.microsoft.com/office/drawing/2014/main" id="{D6663119-0B34-4AFD-90CF-0CB71D6B17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222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8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AC3BE6-6D67-4AEE-8005-0D4FB4BAB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216"/>
            <a:ext cx="9144000" cy="1297246"/>
          </a:xfrm>
        </p:spPr>
        <p:txBody>
          <a:bodyPr>
            <a:normAutofit/>
          </a:bodyPr>
          <a:lstStyle/>
          <a:p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Entrepreneurship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Xperience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agem 4" descr="https://unilasalle.edu.br/public/media/4/images/logo.png">
            <a:extLst>
              <a:ext uri="{FF2B5EF4-FFF2-40B4-BE49-F238E27FC236}">
                <a16:creationId xmlns:a16="http://schemas.microsoft.com/office/drawing/2014/main" id="{240B9E28-A42F-40FD-9389-8F27512578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4"/>
          <a:stretch/>
        </p:blipFill>
        <p:spPr bwMode="auto">
          <a:xfrm>
            <a:off x="3552669" y="2254344"/>
            <a:ext cx="5096656" cy="169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Resultado de imagem para universidade la salle canoas">
            <a:extLst>
              <a:ext uri="{FF2B5EF4-FFF2-40B4-BE49-F238E27FC236}">
                <a16:creationId xmlns:a16="http://schemas.microsoft.com/office/drawing/2014/main" id="{D6663119-0B34-4AFD-90CF-0CB71D6B17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222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77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C6A2D-1A24-4723-96E9-A8921877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ações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636C25E-6F45-44AF-803B-AD5AFBC1A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28861"/>
              </p:ext>
            </p:extLst>
          </p:nvPr>
        </p:nvGraphicFramePr>
        <p:xfrm>
          <a:off x="838200" y="1690688"/>
          <a:ext cx="10515603" cy="413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538155253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val="668142406"/>
                    </a:ext>
                  </a:extLst>
                </a:gridCol>
                <a:gridCol w="1668379">
                  <a:extLst>
                    <a:ext uri="{9D8B030D-6E8A-4147-A177-3AD203B41FA5}">
                      <a16:colId xmlns:a16="http://schemas.microsoft.com/office/drawing/2014/main" val="2519192461"/>
                    </a:ext>
                  </a:extLst>
                </a:gridCol>
                <a:gridCol w="3064042">
                  <a:extLst>
                    <a:ext uri="{9D8B030D-6E8A-4147-A177-3AD203B41FA5}">
                      <a16:colId xmlns:a16="http://schemas.microsoft.com/office/drawing/2014/main" val="971912837"/>
                    </a:ext>
                  </a:extLst>
                </a:gridCol>
                <a:gridCol w="2037348">
                  <a:extLst>
                    <a:ext uri="{9D8B030D-6E8A-4147-A177-3AD203B41FA5}">
                      <a16:colId xmlns:a16="http://schemas.microsoft.com/office/drawing/2014/main" val="842999634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val="2019511852"/>
                    </a:ext>
                  </a:extLst>
                </a:gridCol>
                <a:gridCol w="878308">
                  <a:extLst>
                    <a:ext uri="{9D8B030D-6E8A-4147-A177-3AD203B41FA5}">
                      <a16:colId xmlns:a16="http://schemas.microsoft.com/office/drawing/2014/main" val="1329577295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Atividade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Período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Método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Responsável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Custo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08359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i="1" dirty="0"/>
                        <a:t>Teachers Engagement </a:t>
                      </a:r>
                      <a:r>
                        <a:rPr lang="pt-BR" sz="800" i="1" dirty="0" err="1"/>
                        <a:t>Xperience</a:t>
                      </a:r>
                      <a:endParaRPr lang="pt-B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2018_2</a:t>
                      </a:r>
                    </a:p>
                    <a:p>
                      <a:pPr algn="ctr"/>
                      <a:r>
                        <a:rPr lang="pt-BR" sz="800" dirty="0"/>
                        <a:t>(fluxo contínuo)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Garantir o engajamento dos professores na estratégia de educação empreendedora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Realização de encontros periódicos (mensais) para alinhamento metodológico e trocas de experiências e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Coord. </a:t>
                      </a:r>
                      <a:r>
                        <a:rPr lang="pt-BR" sz="800" dirty="0" err="1"/>
                        <a:t>Entrepreneurship</a:t>
                      </a:r>
                      <a:r>
                        <a:rPr lang="pt-BR" sz="800" dirty="0"/>
                        <a:t> </a:t>
                      </a:r>
                      <a:r>
                        <a:rPr lang="pt-BR" sz="800" dirty="0" err="1"/>
                        <a:t>Xperience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Coord. Áreas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A definir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Sem custo adicional </a:t>
                      </a:r>
                    </a:p>
                    <a:p>
                      <a:pPr algn="ctr"/>
                      <a:r>
                        <a:rPr lang="pt-BR" sz="800" dirty="0"/>
                        <a:t>nesta versão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15740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i="1" dirty="0"/>
                        <a:t>Entrepreneurs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i="1" dirty="0" err="1"/>
                        <a:t>Engagement</a:t>
                      </a:r>
                      <a:endParaRPr lang="pt-BR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2018_2</a:t>
                      </a:r>
                    </a:p>
                    <a:p>
                      <a:pPr algn="ctr"/>
                      <a:r>
                        <a:rPr lang="pt-BR" sz="800" dirty="0"/>
                        <a:t>(fluxo contínuo)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Garantir o engajamento de empreendedores (empresários e investidores) na estratégia de educação empreendedora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Realização de encontros periódicos (mensais) com empresários e investidores com vistas a apresentação da estratégia e definição das categorias de interesse para atuação nas mentorias em sala de aula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Coord. </a:t>
                      </a:r>
                      <a:r>
                        <a:rPr lang="pt-BR" sz="800" dirty="0" err="1"/>
                        <a:t>Entrepreneurship</a:t>
                      </a:r>
                      <a:r>
                        <a:rPr lang="pt-BR" sz="800" dirty="0"/>
                        <a:t> </a:t>
                      </a:r>
                      <a:r>
                        <a:rPr lang="pt-BR" sz="800" dirty="0" err="1"/>
                        <a:t>Xperience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Coord. Área de</a:t>
                      </a:r>
                    </a:p>
                    <a:p>
                      <a:pPr algn="ctr"/>
                      <a:r>
                        <a:rPr lang="pt-BR" sz="800" dirty="0"/>
                        <a:t> Gestão e Negócios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Universidade </a:t>
                      </a:r>
                    </a:p>
                    <a:p>
                      <a:pPr algn="ctr"/>
                      <a:r>
                        <a:rPr lang="pt-BR" sz="800" dirty="0" err="1"/>
                        <a:t>LaSalle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 err="1"/>
                        <a:t>Shared</a:t>
                      </a:r>
                      <a:r>
                        <a:rPr lang="pt-BR" sz="800" dirty="0"/>
                        <a:t>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Sem custo adicional </a:t>
                      </a:r>
                    </a:p>
                    <a:p>
                      <a:pPr algn="ctr"/>
                      <a:r>
                        <a:rPr lang="pt-BR" sz="800" dirty="0"/>
                        <a:t>nesta versão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92552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i="1" dirty="0"/>
                        <a:t>Core definitions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2018_2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(revisão semestral)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Focar e priorizar as ações de empreendedorismo em necessidades reais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Exploração e categorização dos objetivos de desenvolvimento sustentável da ONU permitindo construir os projetos explorando transversalmente as competências de cada Área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Coord. </a:t>
                      </a:r>
                      <a:r>
                        <a:rPr lang="pt-BR" sz="800" dirty="0" err="1"/>
                        <a:t>Entrepreneurship</a:t>
                      </a:r>
                      <a:r>
                        <a:rPr lang="pt-BR" sz="800" dirty="0"/>
                        <a:t> </a:t>
                      </a:r>
                      <a:r>
                        <a:rPr lang="pt-BR" sz="800" dirty="0" err="1"/>
                        <a:t>Xperience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Coord. Áreas</a:t>
                      </a:r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Assessoria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Universidade </a:t>
                      </a:r>
                    </a:p>
                    <a:p>
                      <a:pPr algn="ctr"/>
                      <a:r>
                        <a:rPr lang="pt-BR" sz="800" dirty="0" err="1"/>
                        <a:t>LaSalle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 err="1"/>
                        <a:t>Shared</a:t>
                      </a:r>
                      <a:r>
                        <a:rPr lang="pt-BR" sz="800" dirty="0"/>
                        <a:t>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Sem custo adicional </a:t>
                      </a:r>
                    </a:p>
                    <a:p>
                      <a:pPr algn="ctr"/>
                      <a:r>
                        <a:rPr lang="pt-BR" sz="800" dirty="0"/>
                        <a:t>nesta versão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040121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i="1" dirty="0"/>
                        <a:t>Business Conversion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2018_2</a:t>
                      </a:r>
                    </a:p>
                    <a:p>
                      <a:pPr algn="ctr"/>
                      <a:r>
                        <a:rPr lang="pt-BR" sz="800" dirty="0"/>
                        <a:t>(fluxo contínuo)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Incrementar os indicadores de incubação e de conversão de projetos de sala de aula em empreendimentos concretos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Exploração da Incubadora </a:t>
                      </a:r>
                      <a:r>
                        <a:rPr lang="pt-BR" sz="800" dirty="0" err="1"/>
                        <a:t>LaSalle</a:t>
                      </a:r>
                      <a:r>
                        <a:rPr lang="pt-BR" sz="800" dirty="0"/>
                        <a:t> Tech como estrutura de apoio à estruturação  e constituição das empresas nascentes utilizando procedimentos de mentoria e assessoria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Coord. </a:t>
                      </a:r>
                      <a:r>
                        <a:rPr lang="pt-BR" sz="800" dirty="0" err="1"/>
                        <a:t>Entrepreneurship</a:t>
                      </a:r>
                      <a:r>
                        <a:rPr lang="pt-BR" sz="800" dirty="0"/>
                        <a:t> </a:t>
                      </a:r>
                      <a:r>
                        <a:rPr lang="pt-BR" sz="800" dirty="0" err="1"/>
                        <a:t>Xperience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Coord. </a:t>
                      </a:r>
                      <a:r>
                        <a:rPr lang="pt-BR" sz="800" dirty="0" err="1"/>
                        <a:t>LaSalle</a:t>
                      </a:r>
                      <a:r>
                        <a:rPr lang="pt-BR" sz="800" dirty="0"/>
                        <a:t> 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Universidade </a:t>
                      </a:r>
                    </a:p>
                    <a:p>
                      <a:pPr algn="ctr"/>
                      <a:r>
                        <a:rPr lang="pt-BR" sz="800" dirty="0" err="1"/>
                        <a:t>LaSalle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 err="1"/>
                        <a:t>Shared</a:t>
                      </a:r>
                      <a:r>
                        <a:rPr lang="pt-BR" sz="800" dirty="0"/>
                        <a:t>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Sem custo adicional </a:t>
                      </a:r>
                    </a:p>
                    <a:p>
                      <a:pPr algn="ctr"/>
                      <a:r>
                        <a:rPr lang="pt-BR" sz="800" dirty="0"/>
                        <a:t>nesta versão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339233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LaSalle International </a:t>
                      </a:r>
                      <a:br>
                        <a:rPr lang="pt-BR" sz="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pt-BR" sz="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Entrepreneurship Meeting</a:t>
                      </a:r>
                      <a:endParaRPr lang="pt-B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Divulgar os melhores projetos em nível de Rede e selecionar projetos com potencial de serem apresentados em nível de ecossistema de inovação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Realização de evento para seleção e divulgação dos melhores projetos do 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/>
                        <a:t>Coord. </a:t>
                      </a:r>
                      <a:r>
                        <a:rPr lang="pt-BR" sz="800" dirty="0" err="1"/>
                        <a:t>Entrepreneurship</a:t>
                      </a:r>
                      <a:r>
                        <a:rPr lang="pt-BR" sz="800" dirty="0"/>
                        <a:t> </a:t>
                      </a:r>
                      <a:r>
                        <a:rPr lang="pt-BR" sz="800" dirty="0" err="1"/>
                        <a:t>Xperience</a:t>
                      </a:r>
                      <a:endParaRPr lang="pt-BR" sz="800" dirty="0"/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Coord. </a:t>
                      </a:r>
                      <a:r>
                        <a:rPr lang="pt-BR" sz="800" dirty="0" err="1"/>
                        <a:t>LaSalle</a:t>
                      </a:r>
                      <a:r>
                        <a:rPr lang="pt-BR" sz="800" dirty="0"/>
                        <a:t> Tech</a:t>
                      </a:r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Assessoria de Inovação</a:t>
                      </a:r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AAII</a:t>
                      </a:r>
                    </a:p>
                    <a:p>
                      <a:pPr algn="ctr"/>
                      <a:endParaRPr lang="pt-BR" sz="800" dirty="0"/>
                    </a:p>
                    <a:p>
                      <a:pPr algn="ctr"/>
                      <a:r>
                        <a:rPr lang="pt-BR" sz="800" dirty="0"/>
                        <a:t>Coord. Áreas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Universidade </a:t>
                      </a:r>
                    </a:p>
                    <a:p>
                      <a:pPr algn="ctr"/>
                      <a:r>
                        <a:rPr lang="pt-BR" sz="800" dirty="0" err="1"/>
                        <a:t>LaSalle</a:t>
                      </a:r>
                      <a:endParaRPr lang="pt-B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/>
                        <a:t>Sem custo adicional </a:t>
                      </a:r>
                    </a:p>
                    <a:p>
                      <a:pPr algn="ctr"/>
                      <a:r>
                        <a:rPr lang="pt-BR" sz="800" dirty="0"/>
                        <a:t>nesta versão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84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40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5AC3BE6-6D67-4AEE-8005-0D4FB4BAB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216"/>
            <a:ext cx="9144000" cy="1297246"/>
          </a:xfrm>
        </p:spPr>
        <p:txBody>
          <a:bodyPr>
            <a:normAutofit/>
          </a:bodyPr>
          <a:lstStyle/>
          <a:p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Entrepreneurship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Xperience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agem 4" descr="https://unilasalle.edu.br/public/media/4/images/logo.png">
            <a:extLst>
              <a:ext uri="{FF2B5EF4-FFF2-40B4-BE49-F238E27FC236}">
                <a16:creationId xmlns:a16="http://schemas.microsoft.com/office/drawing/2014/main" id="{240B9E28-A42F-40FD-9389-8F27512578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4"/>
          <a:stretch/>
        </p:blipFill>
        <p:spPr bwMode="auto">
          <a:xfrm>
            <a:off x="3552669" y="2254344"/>
            <a:ext cx="5096656" cy="169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Resultado de imagem para universidade la salle canoas">
            <a:extLst>
              <a:ext uri="{FF2B5EF4-FFF2-40B4-BE49-F238E27FC236}">
                <a16:creationId xmlns:a16="http://schemas.microsoft.com/office/drawing/2014/main" id="{D6663119-0B34-4AFD-90CF-0CB71D6B17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222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0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E5F64-AB3D-452B-B1EB-72DF06CC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A83614-FBB5-4293-92EC-C6029F2F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4606" cy="43513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>
                <a:latin typeface="+mj-lt"/>
              </a:rPr>
              <a:t>Diante da dinâmica da sociedade e do mercado de hoje é preciso entender, mais do que nunca, como o ensino superior estimula seus alunos a serem empreendedores e como preparar melhor os professores e técnicos universitários para esse desafio. “Há uma clara discrepância entre a percepção dos alunos e professores sobre o papel das universidades. </a:t>
            </a:r>
          </a:p>
          <a:p>
            <a:pPr algn="just"/>
            <a:endParaRPr lang="pt-BR" sz="4600" b="1" dirty="0">
              <a:latin typeface="+mj-lt"/>
            </a:endParaRPr>
          </a:p>
          <a:p>
            <a:pPr algn="just"/>
            <a:r>
              <a:rPr lang="pt-BR" sz="4200" b="1" dirty="0">
                <a:latin typeface="+mj-lt"/>
              </a:rPr>
              <a:t>Por mais que cerca de 65% dos professores estejam satisfeitos com iniciativas de empreendedorismo dentro da universidade, a média entre os alunos é de apenas 36%</a:t>
            </a:r>
            <a:r>
              <a:rPr lang="pt-BR" sz="4200" dirty="0">
                <a:latin typeface="+mj-lt"/>
              </a:rPr>
              <a:t>. </a:t>
            </a:r>
            <a:r>
              <a:rPr lang="pt-BR" sz="5800" dirty="0">
                <a:latin typeface="+mj-lt"/>
              </a:rPr>
              <a:t> 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Da mesma forma, se faz necessário dimensionar quais tipos de ações devem ser tomadas nesse sentido a fim de traçar um diagnóstico preliminar e, na sequência, começar a traçar um plano para transformar tal situação em algo concreto </a:t>
            </a:r>
          </a:p>
          <a:p>
            <a:pPr marL="0" indent="0" algn="r">
              <a:buNone/>
            </a:pPr>
            <a:r>
              <a:rPr lang="pt-BR" sz="2200" dirty="0">
                <a:latin typeface="+mj-lt"/>
              </a:rPr>
              <a:t>Fonte: </a:t>
            </a:r>
            <a:r>
              <a:rPr lang="pt-BR" sz="2200" dirty="0" err="1">
                <a:latin typeface="+mj-lt"/>
              </a:rPr>
              <a:t>Endeavor</a:t>
            </a:r>
            <a:r>
              <a:rPr lang="pt-BR" sz="2200" dirty="0">
                <a:latin typeface="+mj-lt"/>
              </a:rPr>
              <a:t>, 2016. </a:t>
            </a:r>
          </a:p>
          <a:p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D89C39-1F17-49CB-BD1B-2F6450413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0" t="16758" r="36492" b="12885"/>
          <a:stretch/>
        </p:blipFill>
        <p:spPr>
          <a:xfrm>
            <a:off x="9266830" y="1690688"/>
            <a:ext cx="2086970" cy="28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F54730F-E998-4981-B7C5-7F8D4ADFD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5320"/>
          <a:stretch/>
        </p:blipFill>
        <p:spPr>
          <a:xfrm>
            <a:off x="709683" y="1825624"/>
            <a:ext cx="4026089" cy="40114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749DE9-AFF8-407C-8815-42009EAF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emergência da 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empreendedora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510085-7F8C-41C0-A0AB-55669BDF8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49" y="1825624"/>
            <a:ext cx="6167650" cy="5032375"/>
          </a:xfrm>
        </p:spPr>
        <p:txBody>
          <a:bodyPr>
            <a:normAutofit fontScale="40000" lnSpcReduction="20000"/>
          </a:bodyPr>
          <a:lstStyle/>
          <a:p>
            <a:pPr marL="1608138" indent="0" algn="just">
              <a:buNone/>
            </a:pPr>
            <a:r>
              <a:rPr lang="pt-BR" dirty="0">
                <a:latin typeface="+mj-lt"/>
              </a:rPr>
              <a:t>Segue-se que a educação empreendedora tem a ver com as competências apontadas pelas parcerias entre negócios e instituições de ensino, com base em disciplinas centrais e temas emergentes, visando o desenvolvimento de habilidades voltadas à inovação, informação, tecnologia e carreira. Mais importantes que o conteúdo são as possibilidades de experiência oferecidas ao aluno engajado no próprio desenvolvimento (LOPES, 2010).</a:t>
            </a:r>
          </a:p>
          <a:p>
            <a:pPr marL="0" indent="0">
              <a:buNone/>
            </a:pPr>
            <a:endParaRPr lang="pt-BR" sz="6000" dirty="0">
              <a:latin typeface="+mj-lt"/>
            </a:endParaRPr>
          </a:p>
          <a:p>
            <a:pPr algn="just"/>
            <a:r>
              <a:rPr lang="pt-BR" sz="6500" dirty="0">
                <a:latin typeface="+mj-lt"/>
              </a:rPr>
              <a:t>Muito além do discurso, a </a:t>
            </a:r>
            <a:r>
              <a:rPr lang="pt-BR" sz="6500" b="1" dirty="0">
                <a:latin typeface="+mj-lt"/>
              </a:rPr>
              <a:t>cultura da educação empreendedora</a:t>
            </a:r>
            <a:r>
              <a:rPr lang="pt-BR" sz="6500" dirty="0">
                <a:latin typeface="+mj-lt"/>
              </a:rPr>
              <a:t> demanda o estabelecimento de estratégias e ações para multiplicar que seja possível </a:t>
            </a:r>
            <a:r>
              <a:rPr lang="pt-BR" sz="6500" b="1" dirty="0">
                <a:latin typeface="+mj-lt"/>
              </a:rPr>
              <a:t>proporcionar aos universitários uma experiência que agregue o comportamento, o conhecimento e as habilidades desenvolvidas ao longo dos cursos </a:t>
            </a:r>
            <a:r>
              <a:rPr lang="pt-BR" sz="6500" dirty="0">
                <a:latin typeface="+mj-lt"/>
              </a:rPr>
              <a:t>em algo que vá </a:t>
            </a:r>
            <a:r>
              <a:rPr lang="pt-BR" sz="6500" b="1" dirty="0">
                <a:latin typeface="+mj-lt"/>
              </a:rPr>
              <a:t>além do espectro acadêmico</a:t>
            </a:r>
            <a:r>
              <a:rPr lang="pt-BR" sz="6500" dirty="0">
                <a:latin typeface="+mj-lt"/>
              </a:rPr>
              <a:t>, </a:t>
            </a:r>
            <a:r>
              <a:rPr lang="pt-BR" sz="6500" b="1" dirty="0">
                <a:latin typeface="+mj-lt"/>
              </a:rPr>
              <a:t>mais relevante, significativo e motivador.</a:t>
            </a:r>
          </a:p>
        </p:txBody>
      </p:sp>
    </p:spTree>
    <p:extLst>
      <p:ext uri="{BB962C8B-B14F-4D97-AF65-F5344CB8AC3E}">
        <p14:creationId xmlns:p14="http://schemas.microsoft.com/office/powerpoint/2010/main" val="302901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DF755-2109-4166-9C28-497A9C47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Desenhando a 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LaSalle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Entrepreneuship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Xperience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A65298-2881-471F-ADF4-C207E65D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7125" cy="4351338"/>
          </a:xfrm>
        </p:spPr>
        <p:txBody>
          <a:bodyPr>
            <a:normAutofit fontScale="92500" lnSpcReduction="10000"/>
          </a:bodyPr>
          <a:lstStyle/>
          <a:p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Ao final de 2016, a Universidade </a:t>
            </a:r>
            <a:r>
              <a:rPr lang="pt-BR" dirty="0" err="1">
                <a:latin typeface="+mj-lt"/>
              </a:rPr>
              <a:t>LaSalle</a:t>
            </a:r>
            <a:r>
              <a:rPr lang="pt-BR" dirty="0">
                <a:latin typeface="+mj-lt"/>
              </a:rPr>
              <a:t> com a Câmara da Industria, Comércio e Serviços e com a Câmara dos Dirigentes Lojistas de Canoas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Empreenda Canoas</a:t>
            </a:r>
            <a:r>
              <a:rPr lang="pt-BR" dirty="0">
                <a:latin typeface="+mj-lt"/>
              </a:rPr>
              <a:t>, aproximando as entidades comerciais da academia. </a:t>
            </a:r>
          </a:p>
          <a:p>
            <a:pPr algn="just"/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Este fato permitiu que, já no primeiro semestre de 2017, o empresariado estivesse mais próximo dos espaços de aula como mentores em disciplinas de Empreendedorismo e Criatividade. </a:t>
            </a:r>
          </a:p>
        </p:txBody>
      </p:sp>
      <p:pic>
        <p:nvPicPr>
          <p:cNvPr id="1026" name="Picture 2" descr="https://scontent.fpoa15-1.fna.fbcdn.net/v/t1.0-1/p200x200/28279108_1865066306838800_3276441738121999092_n.png?_nc_cat=103&amp;_nc_ht=scontent.fpoa15-1.fna&amp;oh=1be18eed391faf7bb93597671eb5e7a9&amp;oe=5C758987">
            <a:extLst>
              <a:ext uri="{FF2B5EF4-FFF2-40B4-BE49-F238E27FC236}">
                <a16:creationId xmlns:a16="http://schemas.microsoft.com/office/drawing/2014/main" id="{2CBAD0B0-CE14-478F-B060-DF49602B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810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38E294B-979A-4377-ACB6-C3CC6E10E5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120407"/>
            <a:ext cx="1905000" cy="10019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E782C26-5562-4E21-815C-C7A9E86D6B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558439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3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34F69-518A-42B3-8691-91ACBA93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Definindo a 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LaSalle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Entrepreneuship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Xperience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49A299-F054-4196-AFFD-A8B26AAF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192" y="1825625"/>
            <a:ext cx="7641608" cy="4351338"/>
          </a:xfrm>
        </p:spPr>
        <p:txBody>
          <a:bodyPr>
            <a:normAutofit/>
          </a:bodyPr>
          <a:lstStyle/>
          <a:p>
            <a:endParaRPr lang="pt-BR" sz="2600" dirty="0"/>
          </a:p>
          <a:p>
            <a:pPr algn="just"/>
            <a:r>
              <a:rPr lang="pt-BR" sz="2600" dirty="0"/>
              <a:t>A </a:t>
            </a:r>
            <a:r>
              <a:rPr lang="pt-BR" sz="2600" b="1" dirty="0" err="1"/>
              <a:t>LaSalle</a:t>
            </a:r>
            <a:r>
              <a:rPr lang="pt-BR" sz="2600" b="1" dirty="0"/>
              <a:t> </a:t>
            </a:r>
            <a:r>
              <a:rPr lang="pt-BR" sz="2600" b="1" dirty="0" err="1"/>
              <a:t>Entrepreneurship</a:t>
            </a:r>
            <a:r>
              <a:rPr lang="pt-BR" sz="2600" b="1" dirty="0"/>
              <a:t> </a:t>
            </a:r>
            <a:r>
              <a:rPr lang="pt-BR" sz="2600" b="1" dirty="0" err="1"/>
              <a:t>Xperience</a:t>
            </a:r>
            <a:r>
              <a:rPr lang="pt-BR" sz="2600" b="1" dirty="0"/>
              <a:t> </a:t>
            </a:r>
            <a:r>
              <a:rPr lang="pt-BR" sz="2600" dirty="0"/>
              <a:t>configura-se como uma </a:t>
            </a:r>
            <a:r>
              <a:rPr lang="pt-BR" sz="2600" b="1" dirty="0"/>
              <a:t>estratégia de educação empreendedora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dirty="0"/>
              <a:t>apoiada na transversalidade do tema e na </a:t>
            </a:r>
            <a:r>
              <a:rPr lang="pt-BR" sz="2600" b="1" dirty="0"/>
              <a:t>transdisciplinaridade</a:t>
            </a:r>
            <a:r>
              <a:rPr lang="pt-BR" sz="2600" dirty="0"/>
              <a:t>, no </a:t>
            </a:r>
            <a:r>
              <a:rPr lang="pt-BR" sz="2600" b="1" dirty="0"/>
              <a:t>engajamento dos empresários, no apoio da incubadora </a:t>
            </a:r>
            <a:r>
              <a:rPr lang="pt-BR" sz="2600" b="1" dirty="0" err="1"/>
              <a:t>LaSalle</a:t>
            </a:r>
            <a:r>
              <a:rPr lang="pt-BR" sz="2600" b="1" dirty="0"/>
              <a:t> Tech </a:t>
            </a:r>
            <a:r>
              <a:rPr lang="pt-BR" sz="2600" dirty="0"/>
              <a:t>e, fundamentalmente, na </a:t>
            </a:r>
            <a:r>
              <a:rPr lang="pt-BR" sz="2600" b="1" dirty="0"/>
              <a:t>criação e desenvolvimento de projetos de empreendimentos e startups </a:t>
            </a:r>
            <a:r>
              <a:rPr lang="pt-BR" sz="2600" dirty="0"/>
              <a:t>como resultado da formação vivenciada em sala de aula.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367265-50DE-486B-9EE7-41DBAFE2EA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4083"/>
            <a:ext cx="1915236" cy="14364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C8F832F-0B88-43F9-A6E6-EE3A6CAA31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4583"/>
            <a:ext cx="1915236" cy="14364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E47CA9-31E5-470A-83FB-F8B1C6F3E8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010"/>
            <a:ext cx="1915236" cy="14364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E0B3496-D4CA-418D-BF00-5DA4B3777D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017438"/>
            <a:ext cx="1915236" cy="11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44DC1105-F61D-4692-9507-841DF70E2406}"/>
              </a:ext>
            </a:extLst>
          </p:cNvPr>
          <p:cNvSpPr/>
          <p:nvPr/>
        </p:nvSpPr>
        <p:spPr>
          <a:xfrm>
            <a:off x="1187971" y="1605967"/>
            <a:ext cx="9816058" cy="478118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C5BE5D6-7DB9-4539-8485-6A2AAF17B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50" y="1690688"/>
            <a:ext cx="2280379" cy="13275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1F676E-7D81-4CA4-9DA7-CD87F18C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do ecossistema de empreendedorismo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73CC28A-E3C6-4D45-BF40-974F88F89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55178"/>
              </p:ext>
            </p:extLst>
          </p:nvPr>
        </p:nvGraphicFramePr>
        <p:xfrm>
          <a:off x="3201309" y="2448399"/>
          <a:ext cx="5789382" cy="288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916E6611-AAF9-409F-BF5E-20B12474178A}"/>
              </a:ext>
            </a:extLst>
          </p:cNvPr>
          <p:cNvSpPr txBox="1"/>
          <p:nvPr/>
        </p:nvSpPr>
        <p:spPr>
          <a:xfrm>
            <a:off x="3614196" y="4903312"/>
            <a:ext cx="498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cs typeface="Arial" panose="020B0604020202020204" pitchFamily="34" charset="0"/>
              </a:rPr>
              <a:t>Empreendedorismo e  Criatividade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F2035E0-D610-437C-A3AB-7F6B46B80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3" y="3547113"/>
            <a:ext cx="898892" cy="89889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CBB1F1E-6460-41EE-BB54-7512A97278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00" y="1983438"/>
            <a:ext cx="767124" cy="437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E4B58CF-2CC0-4346-8F34-66D0C57DAB83}"/>
              </a:ext>
            </a:extLst>
          </p:cNvPr>
          <p:cNvSpPr txBox="1"/>
          <p:nvPr/>
        </p:nvSpPr>
        <p:spPr>
          <a:xfrm>
            <a:off x="5450689" y="6017820"/>
            <a:ext cx="14020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Empresários, mentores, investidores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A315E4-2A43-4F34-A57F-259697D8EA78}"/>
              </a:ext>
            </a:extLst>
          </p:cNvPr>
          <p:cNvSpPr txBox="1"/>
          <p:nvPr/>
        </p:nvSpPr>
        <p:spPr>
          <a:xfrm>
            <a:off x="5242624" y="1390003"/>
            <a:ext cx="1818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Comunidade acadêmica</a:t>
            </a:r>
          </a:p>
        </p:txBody>
      </p:sp>
      <p:pic>
        <p:nvPicPr>
          <p:cNvPr id="14" name="Picture 2" descr="https://scontent.fpoa15-1.fna.fbcdn.net/v/t1.0-1/p200x200/28279108_1865066306838800_3276441738121999092_n.png?_nc_cat=103&amp;_nc_ht=scontent.fpoa15-1.fna&amp;oh=1be18eed391faf7bb93597671eb5e7a9&amp;oe=5C758987">
            <a:extLst>
              <a:ext uri="{FF2B5EF4-FFF2-40B4-BE49-F238E27FC236}">
                <a16:creationId xmlns:a16="http://schemas.microsoft.com/office/drawing/2014/main" id="{214ABAAB-8343-422D-88C9-510CB86C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09" y="5638792"/>
            <a:ext cx="895349" cy="8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611F100-563D-490D-9697-DA2557619E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85" y="5707768"/>
            <a:ext cx="1086806" cy="89534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6" y="3728899"/>
            <a:ext cx="879231" cy="6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D5A1A72-73E9-45CB-9E7D-8B26A48B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94" y="3685133"/>
            <a:ext cx="2166211" cy="14546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35C38E-F5C3-4AB0-90EE-1E4E0C34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utilizadas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9EBA28-8F69-4744-8AD2-B2FF855F6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3854" cy="4351338"/>
          </a:xfrm>
        </p:spPr>
        <p:txBody>
          <a:bodyPr>
            <a:normAutofit/>
          </a:bodyPr>
          <a:lstStyle/>
          <a:p>
            <a:endParaRPr lang="pt-BR" sz="2600" dirty="0">
              <a:latin typeface="+mj-lt"/>
            </a:endParaRPr>
          </a:p>
          <a:p>
            <a:r>
              <a:rPr lang="pt-BR" sz="2600" dirty="0">
                <a:latin typeface="+mj-lt"/>
              </a:rPr>
              <a:t>Aprendizagem baseada em projetos ou problemas (ABP); </a:t>
            </a:r>
          </a:p>
          <a:p>
            <a:r>
              <a:rPr lang="pt-BR" sz="2600" dirty="0">
                <a:latin typeface="+mj-lt"/>
              </a:rPr>
              <a:t>Aprendizagem colaborativa;</a:t>
            </a:r>
          </a:p>
          <a:p>
            <a:r>
              <a:rPr lang="pt-BR" sz="2600" dirty="0">
                <a:latin typeface="+mj-lt"/>
              </a:rPr>
              <a:t>Estudos de caso;</a:t>
            </a:r>
          </a:p>
          <a:p>
            <a:r>
              <a:rPr lang="pt-BR" sz="2600" dirty="0">
                <a:latin typeface="+mj-lt"/>
              </a:rPr>
              <a:t>Sala de aula invertida;</a:t>
            </a:r>
          </a:p>
          <a:p>
            <a:r>
              <a:rPr lang="pt-BR" sz="2600" dirty="0">
                <a:latin typeface="+mj-lt"/>
              </a:rPr>
              <a:t>Design </a:t>
            </a:r>
            <a:r>
              <a:rPr lang="pt-BR" sz="2600" dirty="0" err="1">
                <a:latin typeface="+mj-lt"/>
              </a:rPr>
              <a:t>Thinking</a:t>
            </a:r>
            <a:r>
              <a:rPr lang="pt-BR" sz="2600" dirty="0">
                <a:latin typeface="+mj-lt"/>
              </a:rPr>
              <a:t> / </a:t>
            </a:r>
            <a:r>
              <a:rPr lang="pt-BR" sz="2600" dirty="0" err="1">
                <a:latin typeface="+mj-lt"/>
              </a:rPr>
              <a:t>Strategy</a:t>
            </a:r>
            <a:r>
              <a:rPr lang="pt-BR" sz="2600" dirty="0">
                <a:latin typeface="+mj-lt"/>
              </a:rPr>
              <a:t>. </a:t>
            </a:r>
          </a:p>
        </p:txBody>
      </p:sp>
      <p:pic>
        <p:nvPicPr>
          <p:cNvPr id="1026" name="Picture 2" descr="Resultado de imagem para A aprendizagem baseada em projetos ou problemas (ABP) â em inglÃªs, project based learning (PBL)">
            <a:extLst>
              <a:ext uri="{FF2B5EF4-FFF2-40B4-BE49-F238E27FC236}">
                <a16:creationId xmlns:a16="http://schemas.microsoft.com/office/drawing/2014/main" id="{E021B494-05FB-4E49-B5CF-6CC6FC16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931" y="496641"/>
            <a:ext cx="1328012" cy="1719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flipped classroom">
            <a:extLst>
              <a:ext uri="{FF2B5EF4-FFF2-40B4-BE49-F238E27FC236}">
                <a16:creationId xmlns:a16="http://schemas.microsoft.com/office/drawing/2014/main" id="{06B5B268-E0DF-431C-BCE2-4E139716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693" y="5165796"/>
            <a:ext cx="2166211" cy="1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design thinking">
            <a:extLst>
              <a:ext uri="{FF2B5EF4-FFF2-40B4-BE49-F238E27FC236}">
                <a16:creationId xmlns:a16="http://schemas.microsoft.com/office/drawing/2014/main" id="{06996267-3513-4C84-816B-331B4031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57" y="2215641"/>
            <a:ext cx="2188161" cy="14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0368F-6005-4341-A1E8-A709C065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obtidos em 2017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B5A5A-2F2F-4451-84EB-94889974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94990" cy="4351338"/>
          </a:xfrm>
        </p:spPr>
        <p:txBody>
          <a:bodyPr>
            <a:normAutofit/>
          </a:bodyPr>
          <a:lstStyle/>
          <a:p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Alunos impactados</a:t>
            </a:r>
            <a:r>
              <a:rPr lang="pt-BR" sz="2400" dirty="0"/>
              <a:t>: 				180 por semestre</a:t>
            </a:r>
          </a:p>
          <a:p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e planos de negócio</a:t>
            </a:r>
            <a:r>
              <a:rPr lang="pt-BR" sz="2400" dirty="0"/>
              <a:t>:		72</a:t>
            </a:r>
          </a:p>
          <a:p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 de conversão em negócios</a:t>
            </a:r>
            <a:r>
              <a:rPr lang="pt-BR" sz="2400" dirty="0"/>
              <a:t>:	35%</a:t>
            </a:r>
          </a:p>
          <a:p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Elegíveis para incubadora</a:t>
            </a:r>
            <a:r>
              <a:rPr lang="pt-BR" sz="2400" dirty="0"/>
              <a:t>:			50%</a:t>
            </a:r>
          </a:p>
          <a:p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Empresários / investidores envolvidos</a:t>
            </a:r>
            <a:r>
              <a:rPr lang="pt-BR" sz="2400" dirty="0"/>
              <a:t>:	12 (sala de aula e Startup Show)</a:t>
            </a:r>
          </a:p>
          <a:p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de negócios</a:t>
            </a:r>
            <a:r>
              <a:rPr lang="pt-BR" sz="2400" dirty="0"/>
              <a:t>:</a:t>
            </a:r>
            <a:br>
              <a:rPr lang="pt-BR" sz="2400" dirty="0"/>
            </a:br>
            <a:r>
              <a:rPr lang="pt-BR" sz="2400" dirty="0"/>
              <a:t>pet shops, confeitaria, prestadora de serviços gerais, aplicativos,</a:t>
            </a:r>
            <a:br>
              <a:rPr lang="pt-BR" sz="2400" dirty="0"/>
            </a:br>
            <a:r>
              <a:rPr lang="pt-BR" sz="2400" dirty="0"/>
              <a:t>estéticas, </a:t>
            </a:r>
            <a:r>
              <a:rPr lang="pt-BR" sz="2400" i="1" dirty="0"/>
              <a:t>deliverys</a:t>
            </a:r>
            <a:r>
              <a:rPr lang="pt-BR" sz="2400" dirty="0"/>
              <a:t>, espaços gamers, ...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8FD5CCD-D712-400D-91D3-8E30FFB0B33D}"/>
              </a:ext>
            </a:extLst>
          </p:cNvPr>
          <p:cNvGrpSpPr/>
          <p:nvPr/>
        </p:nvGrpSpPr>
        <p:grpSpPr>
          <a:xfrm>
            <a:off x="10327441" y="2632778"/>
            <a:ext cx="1764217" cy="1646320"/>
            <a:chOff x="253296" y="509664"/>
            <a:chExt cx="4032804" cy="407170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DE5A281-252D-44B2-A912-E2CE7F2BE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6" y="538038"/>
              <a:ext cx="4032804" cy="4043334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B963765-004D-403B-8C73-F95483A73241}"/>
                </a:ext>
              </a:extLst>
            </p:cNvPr>
            <p:cNvSpPr txBox="1"/>
            <p:nvPr/>
          </p:nvSpPr>
          <p:spPr>
            <a:xfrm rot="18838906">
              <a:off x="308472" y="842825"/>
              <a:ext cx="1178805" cy="512483"/>
            </a:xfrm>
            <a:prstGeom prst="rect">
              <a:avLst/>
            </a:prstGeom>
            <a:solidFill>
              <a:srgbClr val="DF1F2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Casa</a:t>
              </a:r>
            </a:p>
          </p:txBody>
        </p:sp>
      </p:grpSp>
      <p:grpSp>
        <p:nvGrpSpPr>
          <p:cNvPr id="8" name="Grupo 32">
            <a:extLst>
              <a:ext uri="{FF2B5EF4-FFF2-40B4-BE49-F238E27FC236}">
                <a16:creationId xmlns:a16="http://schemas.microsoft.com/office/drawing/2014/main" id="{2DEAD15E-5CF6-4C74-8514-291ABAD750E9}"/>
              </a:ext>
            </a:extLst>
          </p:cNvPr>
          <p:cNvGrpSpPr/>
          <p:nvPr/>
        </p:nvGrpSpPr>
        <p:grpSpPr>
          <a:xfrm>
            <a:off x="9598778" y="583005"/>
            <a:ext cx="1955647" cy="1868210"/>
            <a:chOff x="1115616" y="1196752"/>
            <a:chExt cx="6662522" cy="5661248"/>
          </a:xfrm>
        </p:grpSpPr>
        <p:grpSp>
          <p:nvGrpSpPr>
            <p:cNvPr id="9" name="Grupo 30">
              <a:extLst>
                <a:ext uri="{FF2B5EF4-FFF2-40B4-BE49-F238E27FC236}">
                  <a16:creationId xmlns:a16="http://schemas.microsoft.com/office/drawing/2014/main" id="{02D49A06-1748-4A64-893F-1988BE7AFA3D}"/>
                </a:ext>
              </a:extLst>
            </p:cNvPr>
            <p:cNvGrpSpPr/>
            <p:nvPr/>
          </p:nvGrpSpPr>
          <p:grpSpPr>
            <a:xfrm>
              <a:off x="1115616" y="1196752"/>
              <a:ext cx="6662522" cy="5661248"/>
              <a:chOff x="971600" y="500633"/>
              <a:chExt cx="7238586" cy="6357367"/>
            </a:xfrm>
          </p:grpSpPr>
          <p:pic>
            <p:nvPicPr>
              <p:cNvPr id="11" name="Picture 19">
                <a:extLst>
                  <a:ext uri="{FF2B5EF4-FFF2-40B4-BE49-F238E27FC236}">
                    <a16:creationId xmlns:a16="http://schemas.microsoft.com/office/drawing/2014/main" id="{1F1B0B5B-EE5F-4CBE-8182-7BEFAD158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971600" y="500633"/>
                <a:ext cx="7238586" cy="6357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upo 29">
                <a:extLst>
                  <a:ext uri="{FF2B5EF4-FFF2-40B4-BE49-F238E27FC236}">
                    <a16:creationId xmlns:a16="http://schemas.microsoft.com/office/drawing/2014/main" id="{591FEF4C-8566-490B-B1DD-5C2DABC144A0}"/>
                  </a:ext>
                </a:extLst>
              </p:cNvPr>
              <p:cNvGrpSpPr/>
              <p:nvPr/>
            </p:nvGrpSpPr>
            <p:grpSpPr>
              <a:xfrm>
                <a:off x="2015994" y="1148356"/>
                <a:ext cx="5457420" cy="5229226"/>
                <a:chOff x="1943986" y="932358"/>
                <a:chExt cx="5457420" cy="5229226"/>
              </a:xfrm>
            </p:grpSpPr>
            <p:pic>
              <p:nvPicPr>
                <p:cNvPr id="13" name="Picture 2" descr="https://imagem.biz/wp-content/uploads/2014/10/xicara-de-cafe-desenho-3.jpg">
                  <a:extLst>
                    <a:ext uri="{FF2B5EF4-FFF2-40B4-BE49-F238E27FC236}">
                      <a16:creationId xmlns:a16="http://schemas.microsoft.com/office/drawing/2014/main" id="{B761D2D4-E18C-4F54-849D-C80E531BBF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086455" y="932358"/>
                  <a:ext cx="5314951" cy="522922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4" name="Grupo 11">
                  <a:extLst>
                    <a:ext uri="{FF2B5EF4-FFF2-40B4-BE49-F238E27FC236}">
                      <a16:creationId xmlns:a16="http://schemas.microsoft.com/office/drawing/2014/main" id="{D3BCE7F3-48E6-4CF4-84FF-A76E02F0A456}"/>
                    </a:ext>
                  </a:extLst>
                </p:cNvPr>
                <p:cNvGrpSpPr/>
                <p:nvPr/>
              </p:nvGrpSpPr>
              <p:grpSpPr>
                <a:xfrm>
                  <a:off x="3275856" y="3356992"/>
                  <a:ext cx="2304256" cy="844458"/>
                  <a:chOff x="3275856" y="3356992"/>
                  <a:chExt cx="2304256" cy="844458"/>
                </a:xfrm>
              </p:grpSpPr>
              <p:pic>
                <p:nvPicPr>
                  <p:cNvPr id="27" name="Picture 5">
                    <a:extLst>
                      <a:ext uri="{FF2B5EF4-FFF2-40B4-BE49-F238E27FC236}">
                        <a16:creationId xmlns:a16="http://schemas.microsoft.com/office/drawing/2014/main" id="{9A4A7024-DCE1-4B89-870C-028322DA722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75856" y="3717032"/>
                    <a:ext cx="248872" cy="1893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Picture 6">
                    <a:extLst>
                      <a:ext uri="{FF2B5EF4-FFF2-40B4-BE49-F238E27FC236}">
                        <a16:creationId xmlns:a16="http://schemas.microsoft.com/office/drawing/2014/main" id="{991D0DE6-9066-4080-B9E4-B708E0B1FB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83968" y="4005064"/>
                    <a:ext cx="288032" cy="196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Picture 7">
                    <a:extLst>
                      <a:ext uri="{FF2B5EF4-FFF2-40B4-BE49-F238E27FC236}">
                        <a16:creationId xmlns:a16="http://schemas.microsoft.com/office/drawing/2014/main" id="{FFE6CE43-0BF5-482F-9BCB-8423E9A943A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2080" y="3775137"/>
                    <a:ext cx="288032" cy="1800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Picture 8">
                    <a:extLst>
                      <a:ext uri="{FF2B5EF4-FFF2-40B4-BE49-F238E27FC236}">
                        <a16:creationId xmlns:a16="http://schemas.microsoft.com/office/drawing/2014/main" id="{3F0B4BAC-339A-4A08-9874-3DDE1A5DB2C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6838" y="3356992"/>
                    <a:ext cx="270749" cy="1440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" name="Picture 9">
                    <a:extLst>
                      <a:ext uri="{FF2B5EF4-FFF2-40B4-BE49-F238E27FC236}">
                        <a16:creationId xmlns:a16="http://schemas.microsoft.com/office/drawing/2014/main" id="{84039E91-F6AC-4579-8C83-2DADA28EC01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04048" y="3356992"/>
                    <a:ext cx="288032" cy="1899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" name="Picture 10">
                    <a:extLst>
                      <a:ext uri="{FF2B5EF4-FFF2-40B4-BE49-F238E27FC236}">
                        <a16:creationId xmlns:a16="http://schemas.microsoft.com/office/drawing/2014/main" id="{D7FD5E37-F589-4B20-A825-2E5F3323244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1212528">
                    <a:off x="4355976" y="3717032"/>
                    <a:ext cx="352906" cy="2232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5" name="Grupo 15">
                  <a:extLst>
                    <a:ext uri="{FF2B5EF4-FFF2-40B4-BE49-F238E27FC236}">
                      <a16:creationId xmlns:a16="http://schemas.microsoft.com/office/drawing/2014/main" id="{20CBFD7F-99BC-4123-BEDB-0A1D5E8AD75D}"/>
                    </a:ext>
                  </a:extLst>
                </p:cNvPr>
                <p:cNvGrpSpPr/>
                <p:nvPr/>
              </p:nvGrpSpPr>
              <p:grpSpPr>
                <a:xfrm>
                  <a:off x="2816001" y="2257010"/>
                  <a:ext cx="819895" cy="1171990"/>
                  <a:chOff x="2816001" y="2257010"/>
                  <a:chExt cx="819895" cy="1171990"/>
                </a:xfrm>
              </p:grpSpPr>
              <p:pic>
                <p:nvPicPr>
                  <p:cNvPr id="25" name="Picture 12" descr="http://i.ytimg.com/vi/HzEoPtmDrnc/maxresdefault.jpg">
                    <a:extLst>
                      <a:ext uri="{FF2B5EF4-FFF2-40B4-BE49-F238E27FC236}">
                        <a16:creationId xmlns:a16="http://schemas.microsoft.com/office/drawing/2014/main" id="{5C8FC34E-B642-4296-90FC-1B65FC1B56D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1150593">
                    <a:off x="2816001" y="2257010"/>
                    <a:ext cx="487848" cy="325232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26" name="Conector em curva 14">
                    <a:extLst>
                      <a:ext uri="{FF2B5EF4-FFF2-40B4-BE49-F238E27FC236}">
                        <a16:creationId xmlns:a16="http://schemas.microsoft.com/office/drawing/2014/main" id="{3E0CB826-133F-4515-BE4E-FA2A6070F9E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951820" y="2744924"/>
                    <a:ext cx="792088" cy="576064"/>
                  </a:xfrm>
                  <a:prstGeom prst="curvedConnector3">
                    <a:avLst>
                      <a:gd name="adj1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upo 19">
                  <a:extLst>
                    <a:ext uri="{FF2B5EF4-FFF2-40B4-BE49-F238E27FC236}">
                      <a16:creationId xmlns:a16="http://schemas.microsoft.com/office/drawing/2014/main" id="{C670D467-D75D-4366-95E4-32BF61E8DC3D}"/>
                    </a:ext>
                  </a:extLst>
                </p:cNvPr>
                <p:cNvGrpSpPr/>
                <p:nvPr/>
              </p:nvGrpSpPr>
              <p:grpSpPr>
                <a:xfrm>
                  <a:off x="5796136" y="2763306"/>
                  <a:ext cx="1220929" cy="953726"/>
                  <a:chOff x="5796136" y="2763306"/>
                  <a:chExt cx="1220929" cy="953726"/>
                </a:xfrm>
              </p:grpSpPr>
              <p:pic>
                <p:nvPicPr>
                  <p:cNvPr id="23" name="Picture 14" descr="http://geo5.net/imagens/Bandeira-da-Russia.png">
                    <a:extLst>
                      <a:ext uri="{FF2B5EF4-FFF2-40B4-BE49-F238E27FC236}">
                        <a16:creationId xmlns:a16="http://schemas.microsoft.com/office/drawing/2014/main" id="{C9EC575B-80D5-460A-96AF-D775BF6FAA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248987">
                    <a:off x="6476870" y="2763306"/>
                    <a:ext cx="540195" cy="360040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24" name="Conector em curva 18">
                    <a:extLst>
                      <a:ext uri="{FF2B5EF4-FFF2-40B4-BE49-F238E27FC236}">
                        <a16:creationId xmlns:a16="http://schemas.microsoft.com/office/drawing/2014/main" id="{320ACDB3-8663-44F6-918E-2E8CE92EFB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796136" y="3212976"/>
                    <a:ext cx="864096" cy="50405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o 23">
                  <a:extLst>
                    <a:ext uri="{FF2B5EF4-FFF2-40B4-BE49-F238E27FC236}">
                      <a16:creationId xmlns:a16="http://schemas.microsoft.com/office/drawing/2014/main" id="{044B25F8-3E81-4C00-A90A-95A2DACB8989}"/>
                    </a:ext>
                  </a:extLst>
                </p:cNvPr>
                <p:cNvGrpSpPr/>
                <p:nvPr/>
              </p:nvGrpSpPr>
              <p:grpSpPr>
                <a:xfrm>
                  <a:off x="5436096" y="2204864"/>
                  <a:ext cx="832531" cy="1224136"/>
                  <a:chOff x="5436096" y="2204864"/>
                  <a:chExt cx="832531" cy="1224136"/>
                </a:xfrm>
              </p:grpSpPr>
              <p:pic>
                <p:nvPicPr>
                  <p:cNvPr id="21" name="Picture 16" descr="http://www.bandeiras-nacionais.com/media/flags/flagge-italien.gif">
                    <a:extLst>
                      <a:ext uri="{FF2B5EF4-FFF2-40B4-BE49-F238E27FC236}">
                        <a16:creationId xmlns:a16="http://schemas.microsoft.com/office/drawing/2014/main" id="{BB857E12-3821-4FCA-8174-D877B38BD65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941749">
                    <a:off x="5775421" y="2204864"/>
                    <a:ext cx="493206" cy="288032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22" name="Conector em curva 22">
                    <a:extLst>
                      <a:ext uri="{FF2B5EF4-FFF2-40B4-BE49-F238E27FC236}">
                        <a16:creationId xmlns:a16="http://schemas.microsoft.com/office/drawing/2014/main" id="{73E69761-F535-482D-B7DD-74A60AE9FCB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5256076" y="2744924"/>
                    <a:ext cx="864096" cy="504056"/>
                  </a:xfrm>
                  <a:prstGeom prst="curvedConnector3">
                    <a:avLst>
                      <a:gd name="adj1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upo 27">
                  <a:extLst>
                    <a:ext uri="{FF2B5EF4-FFF2-40B4-BE49-F238E27FC236}">
                      <a16:creationId xmlns:a16="http://schemas.microsoft.com/office/drawing/2014/main" id="{ED6D1400-AA08-4DC8-8727-9270AD7A8346}"/>
                    </a:ext>
                  </a:extLst>
                </p:cNvPr>
                <p:cNvGrpSpPr/>
                <p:nvPr/>
              </p:nvGrpSpPr>
              <p:grpSpPr>
                <a:xfrm>
                  <a:off x="1943986" y="2991593"/>
                  <a:ext cx="1403878" cy="581423"/>
                  <a:chOff x="1943986" y="2991593"/>
                  <a:chExt cx="1403878" cy="581423"/>
                </a:xfrm>
              </p:grpSpPr>
              <p:pic>
                <p:nvPicPr>
                  <p:cNvPr id="19" name="Picture 18" descr="https://upload.wikimedia.org/wikipedia/commons/thumb/2/20/Flag_of_the_Governor_of_Hawaii.svg/250px-Flag_of_the_Governor_of_Hawaii.svg.png">
                    <a:extLst>
                      <a:ext uri="{FF2B5EF4-FFF2-40B4-BE49-F238E27FC236}">
                        <a16:creationId xmlns:a16="http://schemas.microsoft.com/office/drawing/2014/main" id="{C6E09798-5372-4285-9D15-AA8E1F75AC8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539281">
                    <a:off x="1943986" y="2991593"/>
                    <a:ext cx="587376" cy="310135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20" name="Conector em curva 26">
                    <a:extLst>
                      <a:ext uri="{FF2B5EF4-FFF2-40B4-BE49-F238E27FC236}">
                        <a16:creationId xmlns:a16="http://schemas.microsoft.com/office/drawing/2014/main" id="{82F81AEA-74EB-419B-88A4-45A748D30429}"/>
                      </a:ext>
                    </a:extLst>
                  </p:cNvPr>
                  <p:cNvCxnSpPr/>
                  <p:nvPr/>
                </p:nvCxnSpPr>
                <p:spPr>
                  <a:xfrm>
                    <a:off x="2483768" y="3284984"/>
                    <a:ext cx="864096" cy="288032"/>
                  </a:xfrm>
                  <a:prstGeom prst="curvedConnector3">
                    <a:avLst>
                      <a:gd name="adj1" fmla="val 50000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3B1681A-FB5A-4AFF-A9A1-3597A115EA8A}"/>
                </a:ext>
              </a:extLst>
            </p:cNvPr>
            <p:cNvSpPr txBox="1"/>
            <p:nvPr/>
          </p:nvSpPr>
          <p:spPr>
            <a:xfrm>
              <a:off x="3465880" y="4513329"/>
              <a:ext cx="2376263" cy="389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Bickham Script Pro Regular" pitchFamily="66" charset="0"/>
                </a:rPr>
                <a:t>Cafeteria Cultural</a:t>
              </a:r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7A4E37B9-54B3-49C6-BA52-B77666B0D7D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4303" t="29159" r="22172" b="9910"/>
          <a:stretch/>
        </p:blipFill>
        <p:spPr>
          <a:xfrm>
            <a:off x="9598778" y="4757863"/>
            <a:ext cx="2164275" cy="1703421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FD0D9634-E1DC-4C46-9F12-DFBEB2A41E1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3771" t="32779" r="27705" b="32231"/>
          <a:stretch/>
        </p:blipFill>
        <p:spPr>
          <a:xfrm>
            <a:off x="1182470" y="5212090"/>
            <a:ext cx="1605197" cy="110703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B33AE44C-853B-4C7C-B9AD-4FD4C095C7B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8606" t="34091" r="19873" b="28732"/>
          <a:stretch/>
        </p:blipFill>
        <p:spPr>
          <a:xfrm>
            <a:off x="6388840" y="5234432"/>
            <a:ext cx="2485198" cy="1251046"/>
          </a:xfrm>
          <a:prstGeom prst="rect">
            <a:avLst/>
          </a:prstGeom>
        </p:spPr>
      </p:pic>
      <p:pic>
        <p:nvPicPr>
          <p:cNvPr id="36" name="Imagem 35" descr="C:\Users\Admin\Documents\UNILASALLE\4º Semestre Universidade LASALLE\Empreendedorismo\Aula 10.11.2017 Faltei fui tirar o ciso\LOGO 2.jpg">
            <a:extLst>
              <a:ext uri="{FF2B5EF4-FFF2-40B4-BE49-F238E27FC236}">
                <a16:creationId xmlns:a16="http://schemas.microsoft.com/office/drawing/2014/main" id="{B42A1E53-B92E-4849-BEA1-673A45B826F3}"/>
              </a:ext>
            </a:extLst>
          </p:cNvPr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85769" y="5301321"/>
            <a:ext cx="1604969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9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8C28E-D434-400C-A21D-15CCDD9A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72C43-EA7B-4F1E-A506-8C62081D3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0642" cy="4351338"/>
          </a:xfrm>
        </p:spPr>
        <p:txBody>
          <a:bodyPr>
            <a:noAutofit/>
          </a:bodyPr>
          <a:lstStyle/>
          <a:p>
            <a:r>
              <a:rPr lang="pt-BR" sz="2600" dirty="0"/>
              <a:t>Engajar um maior número de docentes na proposta de </a:t>
            </a:r>
            <a:br>
              <a:rPr lang="pt-BR" sz="2600" dirty="0"/>
            </a:br>
            <a:r>
              <a:rPr lang="pt-BR" sz="2600" dirty="0"/>
              <a:t>educação empreendedora;</a:t>
            </a:r>
          </a:p>
          <a:p>
            <a:r>
              <a:rPr lang="pt-BR" sz="2600" dirty="0"/>
              <a:t>Incrementar o indicador de conversão em negócios para 50%;</a:t>
            </a:r>
          </a:p>
          <a:p>
            <a:r>
              <a:rPr lang="pt-BR" sz="2600" dirty="0"/>
              <a:t>Incrementar o indicador de elegibilidade para a incubadora 75%;</a:t>
            </a:r>
          </a:p>
          <a:p>
            <a:r>
              <a:rPr lang="pt-BR" sz="2600" dirty="0"/>
              <a:t>Atrair um maior número de empresários e investidores para</a:t>
            </a:r>
            <a:br>
              <a:rPr lang="pt-BR" sz="2600" dirty="0"/>
            </a:br>
            <a:r>
              <a:rPr lang="pt-BR" sz="2600" dirty="0"/>
              <a:t>mentoria em aula;</a:t>
            </a:r>
          </a:p>
          <a:p>
            <a:r>
              <a:rPr lang="pt-BR" sz="2600" dirty="0"/>
              <a:t>Implantar categorias de projeto </a:t>
            </a:r>
            <a:r>
              <a:rPr lang="pt-BR" sz="2600" i="1" dirty="0"/>
              <a:t>a priori, </a:t>
            </a:r>
            <a:r>
              <a:rPr lang="pt-BR" sz="2600" dirty="0"/>
              <a:t>com base nos  </a:t>
            </a:r>
            <a:br>
              <a:rPr lang="pt-BR" sz="2600" dirty="0"/>
            </a:br>
            <a:r>
              <a:rPr lang="pt-BR" sz="2600" dirty="0"/>
              <a:t>Objetivos de Desenvolvimento Sustentável da ONU;</a:t>
            </a:r>
          </a:p>
          <a:p>
            <a:r>
              <a:rPr lang="pt-BR" sz="2600" dirty="0"/>
              <a:t>Organizar o </a:t>
            </a:r>
            <a:r>
              <a:rPr lang="pt-BR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LaSalle International Entrepreneurship Meeting.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6636548-920C-4599-A773-D1CEBE0B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" t="36520" r="3468" b="24934"/>
          <a:stretch/>
        </p:blipFill>
        <p:spPr>
          <a:xfrm rot="5400000">
            <a:off x="7730906" y="2715225"/>
            <a:ext cx="6263148" cy="14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71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726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Bickham Script Pro Regular</vt:lpstr>
      <vt:lpstr>Calibri</vt:lpstr>
      <vt:lpstr>Calibri Light</vt:lpstr>
      <vt:lpstr>Tema do Office</vt:lpstr>
      <vt:lpstr>Apresentação do PowerPoint</vt:lpstr>
      <vt:lpstr>Introdução  </vt:lpstr>
      <vt:lpstr>A emergência da  educação empreendedora</vt:lpstr>
      <vt:lpstr>Desenhando a  LaSalle Entrepreneuship Xperience</vt:lpstr>
      <vt:lpstr>Definindo a  LaSalle Entrepreneuship Xperience</vt:lpstr>
      <vt:lpstr>Organização do ecossistema de empreendedorismo</vt:lpstr>
      <vt:lpstr>Metodologias utilizadas</vt:lpstr>
      <vt:lpstr>Resultados obtidos em 2017 </vt:lpstr>
      <vt:lpstr>Scale up</vt:lpstr>
      <vt:lpstr>Apresentação do PowerPoint</vt:lpstr>
      <vt:lpstr>Scale up - ações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Eduardo Sabrito</dc:creator>
  <cp:lastModifiedBy>Carlos Eduardo dos Santos Sabrito</cp:lastModifiedBy>
  <cp:revision>56</cp:revision>
  <dcterms:created xsi:type="dcterms:W3CDTF">2018-08-03T10:58:14Z</dcterms:created>
  <dcterms:modified xsi:type="dcterms:W3CDTF">2018-11-06T11:51:25Z</dcterms:modified>
</cp:coreProperties>
</file>