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320" r:id="rId2"/>
    <p:sldId id="297" r:id="rId3"/>
    <p:sldId id="299" r:id="rId4"/>
    <p:sldId id="315" r:id="rId5"/>
    <p:sldId id="302" r:id="rId6"/>
    <p:sldId id="316" r:id="rId7"/>
    <p:sldId id="300" r:id="rId8"/>
    <p:sldId id="303" r:id="rId9"/>
    <p:sldId id="317" r:id="rId10"/>
    <p:sldId id="306" r:id="rId11"/>
    <p:sldId id="321" r:id="rId12"/>
    <p:sldId id="322" r:id="rId13"/>
    <p:sldId id="323" r:id="rId14"/>
    <p:sldId id="310" r:id="rId15"/>
    <p:sldId id="324" r:id="rId16"/>
    <p:sldId id="313" r:id="rId17"/>
    <p:sldId id="329" r:id="rId18"/>
    <p:sldId id="330" r:id="rId19"/>
    <p:sldId id="325" r:id="rId20"/>
    <p:sldId id="327" r:id="rId21"/>
    <p:sldId id="326" r:id="rId22"/>
    <p:sldId id="331" r:id="rId23"/>
    <p:sldId id="332" r:id="rId24"/>
    <p:sldId id="328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68" d="100"/>
          <a:sy n="68" d="100"/>
        </p:scale>
        <p:origin x="1434" y="8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110859\Downloads\banco_campo_bom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Distribuição</a:t>
            </a:r>
            <a:r>
              <a:rPr lang="pt-BR" baseline="0"/>
              <a:t> dos Tipos Vocacionais na </a:t>
            </a:r>
          </a:p>
          <a:p>
            <a:pPr>
              <a:defRPr/>
            </a:pPr>
            <a:r>
              <a:rPr lang="pt-BR" baseline="0"/>
              <a:t>Amostra de Estudantes Avaliados</a:t>
            </a:r>
            <a:endParaRPr lang="pt-BR"/>
          </a:p>
        </c:rich>
      </c:tx>
      <c:layout>
        <c:manualLayout>
          <c:xMode val="edge"/>
          <c:yMode val="edge"/>
          <c:x val="0.30043625070452129"/>
          <c:y val="2.0822905289509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'[banco_campo_bom FINAL.xlsx]Planilha1'!$DM$439:$DR$439</c:f>
              <c:strCache>
                <c:ptCount val="6"/>
                <c:pt idx="0">
                  <c:v>Realista</c:v>
                </c:pt>
                <c:pt idx="1">
                  <c:v>Investigador</c:v>
                </c:pt>
                <c:pt idx="2">
                  <c:v>Artístico</c:v>
                </c:pt>
                <c:pt idx="3">
                  <c:v>Social</c:v>
                </c:pt>
                <c:pt idx="4">
                  <c:v>Empreendedor</c:v>
                </c:pt>
                <c:pt idx="5">
                  <c:v>Convencional</c:v>
                </c:pt>
              </c:strCache>
            </c:strRef>
          </c:cat>
          <c:val>
            <c:numRef>
              <c:f>'[banco_campo_bom FINAL.xlsx]Planilha1'!$DM$440:$DR$440</c:f>
              <c:numCache>
                <c:formatCode>0_ ;[Red]\-0\ </c:formatCode>
                <c:ptCount val="6"/>
                <c:pt idx="0">
                  <c:v>25.205940909452895</c:v>
                </c:pt>
                <c:pt idx="1">
                  <c:v>32.050850787077593</c:v>
                </c:pt>
                <c:pt idx="2">
                  <c:v>31.302991691221361</c:v>
                </c:pt>
                <c:pt idx="3">
                  <c:v>34.601550264128903</c:v>
                </c:pt>
                <c:pt idx="4">
                  <c:v>34.104021661224813</c:v>
                </c:pt>
                <c:pt idx="5">
                  <c:v>30.222144355074196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91-4460-863C-FF8B51B55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30602392"/>
        <c:axId val="266826584"/>
        <c:axId val="0"/>
      </c:bar3DChart>
      <c:catAx>
        <c:axId val="230602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6826584"/>
        <c:crosses val="autoZero"/>
        <c:auto val="1"/>
        <c:lblAlgn val="ctr"/>
        <c:lblOffset val="100"/>
        <c:noMultiLvlLbl val="0"/>
      </c:catAx>
      <c:valAx>
        <c:axId val="26682658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;[Red]\-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602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9347C-6E0B-431F-BC84-270E105291BC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E691A16-CD2C-4D13-B5F1-CCB3F866CE72}">
      <dgm:prSet phldrT="[Texto]" custT="1"/>
      <dgm:spPr/>
      <dgm:t>
        <a:bodyPr/>
        <a:lstStyle/>
        <a:p>
          <a:r>
            <a:rPr lang="pt-BR" sz="1600" dirty="0">
              <a:latin typeface="Kozuka Gothic Pro M" panose="020B0700000000000000" pitchFamily="34" charset="-128"/>
              <a:ea typeface="Kozuka Gothic Pro M" panose="020B0700000000000000" pitchFamily="34" charset="-128"/>
            </a:rPr>
            <a:t>CONHECIMENTO</a:t>
          </a:r>
        </a:p>
      </dgm:t>
    </dgm:pt>
    <dgm:pt modelId="{7DD134EE-68E4-4CF0-96A9-98B2809CFE10}" type="parTrans" cxnId="{562A5FFA-060D-45DD-8A68-08304850C3BE}">
      <dgm:prSet/>
      <dgm:spPr/>
      <dgm:t>
        <a:bodyPr/>
        <a:lstStyle/>
        <a:p>
          <a:endParaRPr lang="pt-BR"/>
        </a:p>
      </dgm:t>
    </dgm:pt>
    <dgm:pt modelId="{B2A0FE3E-5166-438B-AF49-36F9B0CEDCA9}" type="sibTrans" cxnId="{562A5FFA-060D-45DD-8A68-08304850C3BE}">
      <dgm:prSet/>
      <dgm:spPr/>
      <dgm:t>
        <a:bodyPr/>
        <a:lstStyle/>
        <a:p>
          <a:endParaRPr lang="pt-BR"/>
        </a:p>
      </dgm:t>
    </dgm:pt>
    <dgm:pt modelId="{7F4694A1-8C9C-4FE2-BC1C-472AC6B41005}">
      <dgm:prSet phldrT="[Texto]" custT="1"/>
      <dgm:spPr/>
      <dgm:t>
        <a:bodyPr/>
        <a:lstStyle/>
        <a:p>
          <a:r>
            <a:rPr lang="pt-BR" sz="2000" dirty="0">
              <a:latin typeface="Kozuka Gothic Pro M" panose="020B0700000000000000" pitchFamily="34" charset="-128"/>
              <a:ea typeface="Kozuka Gothic Pro M" panose="020B0700000000000000" pitchFamily="34" charset="-128"/>
            </a:rPr>
            <a:t>EXPERIÊNCIA</a:t>
          </a:r>
        </a:p>
      </dgm:t>
    </dgm:pt>
    <dgm:pt modelId="{945F6254-E830-41D8-909E-710E9C38D7B8}" type="parTrans" cxnId="{D755A5A3-000E-46AD-9321-7E879CAEB8D0}">
      <dgm:prSet/>
      <dgm:spPr/>
      <dgm:t>
        <a:bodyPr/>
        <a:lstStyle/>
        <a:p>
          <a:endParaRPr lang="pt-BR"/>
        </a:p>
      </dgm:t>
    </dgm:pt>
    <dgm:pt modelId="{23883FE0-AC6E-4784-B41B-C4BA94E6B002}" type="sibTrans" cxnId="{D755A5A3-000E-46AD-9321-7E879CAEB8D0}">
      <dgm:prSet/>
      <dgm:spPr/>
      <dgm:t>
        <a:bodyPr/>
        <a:lstStyle/>
        <a:p>
          <a:endParaRPr lang="pt-BR"/>
        </a:p>
      </dgm:t>
    </dgm:pt>
    <dgm:pt modelId="{FA91A82E-3B1E-4D95-887D-7307F55847DA}">
      <dgm:prSet phldrT="[Texto]"/>
      <dgm:spPr/>
      <dgm:t>
        <a:bodyPr/>
        <a:lstStyle/>
        <a:p>
          <a:r>
            <a:rPr lang="pt-BR" dirty="0">
              <a:latin typeface="Kozuka Gothic Pro M" panose="020B0700000000000000" pitchFamily="34" charset="-128"/>
              <a:ea typeface="Kozuka Gothic Pro M" panose="020B0700000000000000" pitchFamily="34" charset="-128"/>
            </a:rPr>
            <a:t>MELHOR PREPARADO PARA O MERCADO DE TRABALHO</a:t>
          </a:r>
        </a:p>
      </dgm:t>
    </dgm:pt>
    <dgm:pt modelId="{2D15F790-4E79-4E85-B459-FB7C3463E442}" type="parTrans" cxnId="{CA9BBFAD-F4DF-4880-AA30-E0DBECEE4DC2}">
      <dgm:prSet/>
      <dgm:spPr/>
      <dgm:t>
        <a:bodyPr/>
        <a:lstStyle/>
        <a:p>
          <a:endParaRPr lang="pt-BR"/>
        </a:p>
      </dgm:t>
    </dgm:pt>
    <dgm:pt modelId="{5D590E99-3723-4D04-BD04-871CA3118EE5}" type="sibTrans" cxnId="{CA9BBFAD-F4DF-4880-AA30-E0DBECEE4DC2}">
      <dgm:prSet/>
      <dgm:spPr/>
      <dgm:t>
        <a:bodyPr/>
        <a:lstStyle/>
        <a:p>
          <a:endParaRPr lang="pt-BR"/>
        </a:p>
      </dgm:t>
    </dgm:pt>
    <dgm:pt modelId="{7D8B3EAB-A508-44FB-90DA-EFC991697FA6}" type="pres">
      <dgm:prSet presAssocID="{8549347C-6E0B-431F-BC84-270E105291BC}" presName="linearFlow" presStyleCnt="0">
        <dgm:presLayoutVars>
          <dgm:dir/>
          <dgm:resizeHandles val="exact"/>
        </dgm:presLayoutVars>
      </dgm:prSet>
      <dgm:spPr/>
    </dgm:pt>
    <dgm:pt modelId="{F86CB3B7-AC08-4962-834C-678B483AB551}" type="pres">
      <dgm:prSet presAssocID="{BE691A16-CD2C-4D13-B5F1-CCB3F866CE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E4F976-85D4-4F2D-B6B9-445DD5BD9A02}" type="pres">
      <dgm:prSet presAssocID="{B2A0FE3E-5166-438B-AF49-36F9B0CEDCA9}" presName="spacerL" presStyleCnt="0"/>
      <dgm:spPr/>
    </dgm:pt>
    <dgm:pt modelId="{A5CB26D2-C1A6-45EC-9B68-F3665FA0518A}" type="pres">
      <dgm:prSet presAssocID="{B2A0FE3E-5166-438B-AF49-36F9B0CEDCA9}" presName="sibTrans" presStyleLbl="sibTrans2D1" presStyleIdx="0" presStyleCnt="2"/>
      <dgm:spPr/>
      <dgm:t>
        <a:bodyPr/>
        <a:lstStyle/>
        <a:p>
          <a:endParaRPr lang="pt-BR"/>
        </a:p>
      </dgm:t>
    </dgm:pt>
    <dgm:pt modelId="{DAEAAE90-9903-4159-9EE6-41A2F10E55FF}" type="pres">
      <dgm:prSet presAssocID="{B2A0FE3E-5166-438B-AF49-36F9B0CEDCA9}" presName="spacerR" presStyleCnt="0"/>
      <dgm:spPr/>
    </dgm:pt>
    <dgm:pt modelId="{8F6292E5-6691-4C0E-8997-E34A26ED4CC2}" type="pres">
      <dgm:prSet presAssocID="{7F4694A1-8C9C-4FE2-BC1C-472AC6B410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668FC6-875F-484C-B11E-5BF8CE931DF8}" type="pres">
      <dgm:prSet presAssocID="{23883FE0-AC6E-4784-B41B-C4BA94E6B002}" presName="spacerL" presStyleCnt="0"/>
      <dgm:spPr/>
    </dgm:pt>
    <dgm:pt modelId="{453538F3-594B-4BCB-959B-489EED06456D}" type="pres">
      <dgm:prSet presAssocID="{23883FE0-AC6E-4784-B41B-C4BA94E6B002}" presName="sibTrans" presStyleLbl="sibTrans2D1" presStyleIdx="1" presStyleCnt="2"/>
      <dgm:spPr/>
      <dgm:t>
        <a:bodyPr/>
        <a:lstStyle/>
        <a:p>
          <a:endParaRPr lang="pt-BR"/>
        </a:p>
      </dgm:t>
    </dgm:pt>
    <dgm:pt modelId="{E43A5F9E-DF09-4CEC-8139-74602CBEB3D6}" type="pres">
      <dgm:prSet presAssocID="{23883FE0-AC6E-4784-B41B-C4BA94E6B002}" presName="spacerR" presStyleCnt="0"/>
      <dgm:spPr/>
    </dgm:pt>
    <dgm:pt modelId="{1E01538F-02EE-404E-9913-9A8DEC1BFF1B}" type="pres">
      <dgm:prSet presAssocID="{FA91A82E-3B1E-4D95-887D-7307F55847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7D6CEE-3FE1-4018-B436-E9DE2CAA7099}" type="presOf" srcId="{FA91A82E-3B1E-4D95-887D-7307F55847DA}" destId="{1E01538F-02EE-404E-9913-9A8DEC1BFF1B}" srcOrd="0" destOrd="0" presId="urn:microsoft.com/office/officeart/2005/8/layout/equation1"/>
    <dgm:cxn modelId="{F2CF4FD5-6B91-41C8-A12D-5264F0B14468}" type="presOf" srcId="{B2A0FE3E-5166-438B-AF49-36F9B0CEDCA9}" destId="{A5CB26D2-C1A6-45EC-9B68-F3665FA0518A}" srcOrd="0" destOrd="0" presId="urn:microsoft.com/office/officeart/2005/8/layout/equation1"/>
    <dgm:cxn modelId="{5E2F8ADE-1B4D-4FF5-864C-AB7B302E224B}" type="presOf" srcId="{BE691A16-CD2C-4D13-B5F1-CCB3F866CE72}" destId="{F86CB3B7-AC08-4962-834C-678B483AB551}" srcOrd="0" destOrd="0" presId="urn:microsoft.com/office/officeart/2005/8/layout/equation1"/>
    <dgm:cxn modelId="{DFBB10B2-AF68-44B8-91B8-37A711E271DF}" type="presOf" srcId="{7F4694A1-8C9C-4FE2-BC1C-472AC6B41005}" destId="{8F6292E5-6691-4C0E-8997-E34A26ED4CC2}" srcOrd="0" destOrd="0" presId="urn:microsoft.com/office/officeart/2005/8/layout/equation1"/>
    <dgm:cxn modelId="{D755A5A3-000E-46AD-9321-7E879CAEB8D0}" srcId="{8549347C-6E0B-431F-BC84-270E105291BC}" destId="{7F4694A1-8C9C-4FE2-BC1C-472AC6B41005}" srcOrd="1" destOrd="0" parTransId="{945F6254-E830-41D8-909E-710E9C38D7B8}" sibTransId="{23883FE0-AC6E-4784-B41B-C4BA94E6B002}"/>
    <dgm:cxn modelId="{562A5FFA-060D-45DD-8A68-08304850C3BE}" srcId="{8549347C-6E0B-431F-BC84-270E105291BC}" destId="{BE691A16-CD2C-4D13-B5F1-CCB3F866CE72}" srcOrd="0" destOrd="0" parTransId="{7DD134EE-68E4-4CF0-96A9-98B2809CFE10}" sibTransId="{B2A0FE3E-5166-438B-AF49-36F9B0CEDCA9}"/>
    <dgm:cxn modelId="{5B4FEC4D-AC6E-4C35-929C-12A51A81F9B1}" type="presOf" srcId="{23883FE0-AC6E-4784-B41B-C4BA94E6B002}" destId="{453538F3-594B-4BCB-959B-489EED06456D}" srcOrd="0" destOrd="0" presId="urn:microsoft.com/office/officeart/2005/8/layout/equation1"/>
    <dgm:cxn modelId="{65BF9C66-4A2E-482C-BB9C-7C455F4EB4E9}" type="presOf" srcId="{8549347C-6E0B-431F-BC84-270E105291BC}" destId="{7D8B3EAB-A508-44FB-90DA-EFC991697FA6}" srcOrd="0" destOrd="0" presId="urn:microsoft.com/office/officeart/2005/8/layout/equation1"/>
    <dgm:cxn modelId="{CA9BBFAD-F4DF-4880-AA30-E0DBECEE4DC2}" srcId="{8549347C-6E0B-431F-BC84-270E105291BC}" destId="{FA91A82E-3B1E-4D95-887D-7307F55847DA}" srcOrd="2" destOrd="0" parTransId="{2D15F790-4E79-4E85-B459-FB7C3463E442}" sibTransId="{5D590E99-3723-4D04-BD04-871CA3118EE5}"/>
    <dgm:cxn modelId="{EDFAEDE7-D3FA-4780-B2C1-D4B0134348CD}" type="presParOf" srcId="{7D8B3EAB-A508-44FB-90DA-EFC991697FA6}" destId="{F86CB3B7-AC08-4962-834C-678B483AB551}" srcOrd="0" destOrd="0" presId="urn:microsoft.com/office/officeart/2005/8/layout/equation1"/>
    <dgm:cxn modelId="{B4FF88CC-552F-429B-A0F9-46E1105176B1}" type="presParOf" srcId="{7D8B3EAB-A508-44FB-90DA-EFC991697FA6}" destId="{A1E4F976-85D4-4F2D-B6B9-445DD5BD9A02}" srcOrd="1" destOrd="0" presId="urn:microsoft.com/office/officeart/2005/8/layout/equation1"/>
    <dgm:cxn modelId="{6033713A-E129-4FA6-A367-DEB68F68E601}" type="presParOf" srcId="{7D8B3EAB-A508-44FB-90DA-EFC991697FA6}" destId="{A5CB26D2-C1A6-45EC-9B68-F3665FA0518A}" srcOrd="2" destOrd="0" presId="urn:microsoft.com/office/officeart/2005/8/layout/equation1"/>
    <dgm:cxn modelId="{E36FFD27-E6E1-466D-99FE-828A3A46DB81}" type="presParOf" srcId="{7D8B3EAB-A508-44FB-90DA-EFC991697FA6}" destId="{DAEAAE90-9903-4159-9EE6-41A2F10E55FF}" srcOrd="3" destOrd="0" presId="urn:microsoft.com/office/officeart/2005/8/layout/equation1"/>
    <dgm:cxn modelId="{BAD65992-5970-41EE-A161-0C13536BFC86}" type="presParOf" srcId="{7D8B3EAB-A508-44FB-90DA-EFC991697FA6}" destId="{8F6292E5-6691-4C0E-8997-E34A26ED4CC2}" srcOrd="4" destOrd="0" presId="urn:microsoft.com/office/officeart/2005/8/layout/equation1"/>
    <dgm:cxn modelId="{32C4635D-4B5C-47A4-BE8B-68688FC07B68}" type="presParOf" srcId="{7D8B3EAB-A508-44FB-90DA-EFC991697FA6}" destId="{C8668FC6-875F-484C-B11E-5BF8CE931DF8}" srcOrd="5" destOrd="0" presId="urn:microsoft.com/office/officeart/2005/8/layout/equation1"/>
    <dgm:cxn modelId="{F390605D-A75D-486F-ABE4-491F645BF460}" type="presParOf" srcId="{7D8B3EAB-A508-44FB-90DA-EFC991697FA6}" destId="{453538F3-594B-4BCB-959B-489EED06456D}" srcOrd="6" destOrd="0" presId="urn:microsoft.com/office/officeart/2005/8/layout/equation1"/>
    <dgm:cxn modelId="{1A37705E-7948-47FE-A297-31D3B501D93E}" type="presParOf" srcId="{7D8B3EAB-A508-44FB-90DA-EFC991697FA6}" destId="{E43A5F9E-DF09-4CEC-8139-74602CBEB3D6}" srcOrd="7" destOrd="0" presId="urn:microsoft.com/office/officeart/2005/8/layout/equation1"/>
    <dgm:cxn modelId="{7E4B2AB7-1CAE-4547-BE27-0E7523F008EF}" type="presParOf" srcId="{7D8B3EAB-A508-44FB-90DA-EFC991697FA6}" destId="{1E01538F-02EE-404E-9913-9A8DEC1BFF1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12D41-EE46-4802-8D53-8C2E363A995F}" type="doc">
      <dgm:prSet loTypeId="urn:microsoft.com/office/officeart/2005/8/layout/cycle2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E5203A4-0CC5-4BEA-9B6D-77EA3F47A39E}">
      <dgm:prSet phldrT="[Texto]" custT="1"/>
      <dgm:spPr/>
      <dgm:t>
        <a:bodyPr/>
        <a:lstStyle/>
        <a:p>
          <a:r>
            <a:rPr lang="pt-BR" sz="2400" dirty="0">
              <a:latin typeface="Kozuka Gothic Pr6N B" panose="020B0800000000000000" pitchFamily="34" charset="-128"/>
              <a:ea typeface="Kozuka Gothic Pr6N B" panose="020B0800000000000000" pitchFamily="34" charset="-128"/>
            </a:rPr>
            <a:t>Indústria Calçadista</a:t>
          </a:r>
        </a:p>
      </dgm:t>
    </dgm:pt>
    <dgm:pt modelId="{9CAC19F6-A214-4BB3-B3C0-95812260056D}" type="parTrans" cxnId="{34D4B930-0334-4769-BD06-2DBAD75DC3CF}">
      <dgm:prSet/>
      <dgm:spPr/>
      <dgm:t>
        <a:bodyPr/>
        <a:lstStyle/>
        <a:p>
          <a:endParaRPr lang="pt-BR" sz="2400"/>
        </a:p>
      </dgm:t>
    </dgm:pt>
    <dgm:pt modelId="{0EB39ADA-5BA6-40B4-B0D3-38E5FFA09ED7}" type="sibTrans" cxnId="{34D4B930-0334-4769-BD06-2DBAD75DC3CF}">
      <dgm:prSet custT="1"/>
      <dgm:spPr/>
      <dgm:t>
        <a:bodyPr/>
        <a:lstStyle/>
        <a:p>
          <a:endParaRPr lang="pt-BR" sz="2400"/>
        </a:p>
      </dgm:t>
    </dgm:pt>
    <dgm:pt modelId="{C57421F7-8676-4E96-9365-B26855459993}">
      <dgm:prSet phldrT="[Texto]" custT="1"/>
      <dgm:spPr/>
      <dgm:t>
        <a:bodyPr/>
        <a:lstStyle/>
        <a:p>
          <a:r>
            <a:rPr lang="pt-BR" sz="2400" dirty="0">
              <a:latin typeface="Kozuka Gothic Pr6N B" panose="020B0800000000000000" pitchFamily="34" charset="-128"/>
              <a:ea typeface="Kozuka Gothic Pr6N B" panose="020B0800000000000000" pitchFamily="34" charset="-128"/>
            </a:rPr>
            <a:t>Serviços em Tecnologia</a:t>
          </a:r>
        </a:p>
      </dgm:t>
    </dgm:pt>
    <dgm:pt modelId="{8C85B9BD-3047-44F9-9E71-64C4CF299A23}" type="parTrans" cxnId="{C86CBFFD-08D1-4054-9200-33AC8056B780}">
      <dgm:prSet/>
      <dgm:spPr/>
      <dgm:t>
        <a:bodyPr/>
        <a:lstStyle/>
        <a:p>
          <a:endParaRPr lang="pt-BR" sz="2400"/>
        </a:p>
      </dgm:t>
    </dgm:pt>
    <dgm:pt modelId="{804AD045-1C1B-44FF-A504-04619477C308}" type="sibTrans" cxnId="{C86CBFFD-08D1-4054-9200-33AC8056B780}">
      <dgm:prSet custT="1"/>
      <dgm:spPr/>
      <dgm:t>
        <a:bodyPr/>
        <a:lstStyle/>
        <a:p>
          <a:endParaRPr lang="pt-BR" sz="2400"/>
        </a:p>
      </dgm:t>
    </dgm:pt>
    <dgm:pt modelId="{EA81C4B0-A96E-4E6D-AB9B-C057C59998C9}">
      <dgm:prSet phldrT="[Texto]" custT="1"/>
      <dgm:spPr/>
      <dgm:t>
        <a:bodyPr/>
        <a:lstStyle/>
        <a:p>
          <a:r>
            <a:rPr lang="pt-BR" sz="2400" dirty="0">
              <a:latin typeface="Kozuka Gothic Pr6N B" panose="020B0800000000000000" pitchFamily="34" charset="-128"/>
              <a:ea typeface="Kozuka Gothic Pr6N B" panose="020B0800000000000000" pitchFamily="34" charset="-128"/>
            </a:rPr>
            <a:t>Comércio</a:t>
          </a:r>
        </a:p>
      </dgm:t>
    </dgm:pt>
    <dgm:pt modelId="{5D9C82B8-ED77-4A4F-8D70-0378F12080FB}" type="parTrans" cxnId="{1AA95764-001D-4309-AC23-B89174285E2F}">
      <dgm:prSet/>
      <dgm:spPr/>
      <dgm:t>
        <a:bodyPr/>
        <a:lstStyle/>
        <a:p>
          <a:endParaRPr lang="pt-BR" sz="2400"/>
        </a:p>
      </dgm:t>
    </dgm:pt>
    <dgm:pt modelId="{65514EE9-B00A-4E15-8140-36C6BFAF8AB2}" type="sibTrans" cxnId="{1AA95764-001D-4309-AC23-B89174285E2F}">
      <dgm:prSet custT="1"/>
      <dgm:spPr/>
      <dgm:t>
        <a:bodyPr/>
        <a:lstStyle/>
        <a:p>
          <a:endParaRPr lang="pt-BR" sz="2400"/>
        </a:p>
      </dgm:t>
    </dgm:pt>
    <dgm:pt modelId="{785320F6-A022-49E9-9D6B-00B28DEC4182}">
      <dgm:prSet phldrT="[Texto]" custT="1"/>
      <dgm:spPr/>
      <dgm:t>
        <a:bodyPr/>
        <a:lstStyle/>
        <a:p>
          <a:r>
            <a:rPr lang="pt-BR" sz="2400" dirty="0">
              <a:latin typeface="Kozuka Gothic Pr6N B" panose="020B0800000000000000" pitchFamily="34" charset="-128"/>
              <a:ea typeface="Kozuka Gothic Pr6N B" panose="020B0800000000000000" pitchFamily="34" charset="-128"/>
            </a:rPr>
            <a:t>Indústria de Tecnologia</a:t>
          </a:r>
        </a:p>
      </dgm:t>
    </dgm:pt>
    <dgm:pt modelId="{504992C5-0F37-4D22-9EB5-435B894C11C2}" type="parTrans" cxnId="{401485EE-E0D3-4ABD-9B6A-5084CFC3BAF6}">
      <dgm:prSet/>
      <dgm:spPr/>
      <dgm:t>
        <a:bodyPr/>
        <a:lstStyle/>
        <a:p>
          <a:endParaRPr lang="pt-BR" sz="2400"/>
        </a:p>
      </dgm:t>
    </dgm:pt>
    <dgm:pt modelId="{049C9ADF-FE21-47AA-B112-F7BDBF6CC4EE}" type="sibTrans" cxnId="{401485EE-E0D3-4ABD-9B6A-5084CFC3BAF6}">
      <dgm:prSet custT="1"/>
      <dgm:spPr/>
      <dgm:t>
        <a:bodyPr/>
        <a:lstStyle/>
        <a:p>
          <a:endParaRPr lang="pt-BR" sz="2400"/>
        </a:p>
      </dgm:t>
    </dgm:pt>
    <dgm:pt modelId="{487236BE-45DE-4A4B-87CF-CAC98490536F}" type="pres">
      <dgm:prSet presAssocID="{19912D41-EE46-4802-8D53-8C2E363A99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721689-CF69-4C39-964B-3B8F0157B1FF}" type="pres">
      <dgm:prSet presAssocID="{FE5203A4-0CC5-4BEA-9B6D-77EA3F47A39E}" presName="node" presStyleLbl="node1" presStyleIdx="0" presStyleCnt="4" custScaleX="212865" custScaleY="136235" custRadScaleRad="76566" custRadScaleInc="50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E84EEE-1E6C-4912-A164-996978AD031C}" type="pres">
      <dgm:prSet presAssocID="{0EB39ADA-5BA6-40B4-B0D3-38E5FFA09ED7}" presName="sibTrans" presStyleLbl="sibTrans2D1" presStyleIdx="0" presStyleCnt="4"/>
      <dgm:spPr/>
      <dgm:t>
        <a:bodyPr/>
        <a:lstStyle/>
        <a:p>
          <a:endParaRPr lang="pt-BR"/>
        </a:p>
      </dgm:t>
    </dgm:pt>
    <dgm:pt modelId="{982F866C-F2AB-47BA-8E2C-05304C94D6C3}" type="pres">
      <dgm:prSet presAssocID="{0EB39ADA-5BA6-40B4-B0D3-38E5FFA09ED7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3F74A3D0-8C25-4712-9571-A576DAA83BA9}" type="pres">
      <dgm:prSet presAssocID="{C57421F7-8676-4E96-9365-B26855459993}" presName="node" presStyleLbl="node1" presStyleIdx="1" presStyleCnt="4" custScaleX="184922" custScaleY="101127" custRadScaleRad="224123" custRadScaleInc="-8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5DB564-F9DE-4D13-BF0B-37D82A36C41B}" type="pres">
      <dgm:prSet presAssocID="{804AD045-1C1B-44FF-A504-04619477C308}" presName="sibTrans" presStyleLbl="sibTrans2D1" presStyleIdx="1" presStyleCnt="4"/>
      <dgm:spPr/>
      <dgm:t>
        <a:bodyPr/>
        <a:lstStyle/>
        <a:p>
          <a:endParaRPr lang="pt-BR"/>
        </a:p>
      </dgm:t>
    </dgm:pt>
    <dgm:pt modelId="{55D50A69-76EC-4335-B642-D0177785ADA4}" type="pres">
      <dgm:prSet presAssocID="{804AD045-1C1B-44FF-A504-04619477C308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7A6A2AB2-D053-4614-8D19-AC63BAA92E5C}" type="pres">
      <dgm:prSet presAssocID="{EA81C4B0-A96E-4E6D-AB9B-C057C59998C9}" presName="node" presStyleLbl="node1" presStyleIdx="2" presStyleCnt="4" custScaleX="178969" custScaleY="1417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08C575-13D4-4145-B638-1829C85B104B}" type="pres">
      <dgm:prSet presAssocID="{65514EE9-B00A-4E15-8140-36C6BFAF8AB2}" presName="sibTrans" presStyleLbl="sibTrans2D1" presStyleIdx="2" presStyleCnt="4"/>
      <dgm:spPr/>
      <dgm:t>
        <a:bodyPr/>
        <a:lstStyle/>
        <a:p>
          <a:endParaRPr lang="pt-BR"/>
        </a:p>
      </dgm:t>
    </dgm:pt>
    <dgm:pt modelId="{26CE71FA-D497-4F14-A34F-A454891E2431}" type="pres">
      <dgm:prSet presAssocID="{65514EE9-B00A-4E15-8140-36C6BFAF8AB2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D70AD55E-2548-4122-874F-2D79F408D492}" type="pres">
      <dgm:prSet presAssocID="{785320F6-A022-49E9-9D6B-00B28DEC4182}" presName="node" presStyleLbl="node1" presStyleIdx="3" presStyleCnt="4" custScaleX="172326" custScaleY="128724" custRadScaleRad="213951" custRadScaleInc="-27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E5B0E0-12B6-4E83-807F-57668100A7EA}" type="pres">
      <dgm:prSet presAssocID="{049C9ADF-FE21-47AA-B112-F7BDBF6CC4EE}" presName="sibTrans" presStyleLbl="sibTrans2D1" presStyleIdx="3" presStyleCnt="4"/>
      <dgm:spPr/>
      <dgm:t>
        <a:bodyPr/>
        <a:lstStyle/>
        <a:p>
          <a:endParaRPr lang="pt-BR"/>
        </a:p>
      </dgm:t>
    </dgm:pt>
    <dgm:pt modelId="{DA699387-0A48-4E18-A623-12E64DE7BEC1}" type="pres">
      <dgm:prSet presAssocID="{049C9ADF-FE21-47AA-B112-F7BDBF6CC4EE}" presName="connectorText" presStyleLbl="sibTrans2D1" presStyleIdx="3" presStyleCnt="4"/>
      <dgm:spPr/>
      <dgm:t>
        <a:bodyPr/>
        <a:lstStyle/>
        <a:p>
          <a:endParaRPr lang="pt-BR"/>
        </a:p>
      </dgm:t>
    </dgm:pt>
  </dgm:ptLst>
  <dgm:cxnLst>
    <dgm:cxn modelId="{B9D3A967-B502-4240-900B-AF6745DD166C}" type="presOf" srcId="{C57421F7-8676-4E96-9365-B26855459993}" destId="{3F74A3D0-8C25-4712-9571-A576DAA83BA9}" srcOrd="0" destOrd="0" presId="urn:microsoft.com/office/officeart/2005/8/layout/cycle2"/>
    <dgm:cxn modelId="{1547B25C-F489-43D8-BA77-5F459D32277D}" type="presOf" srcId="{049C9ADF-FE21-47AA-B112-F7BDBF6CC4EE}" destId="{DA699387-0A48-4E18-A623-12E64DE7BEC1}" srcOrd="1" destOrd="0" presId="urn:microsoft.com/office/officeart/2005/8/layout/cycle2"/>
    <dgm:cxn modelId="{401485EE-E0D3-4ABD-9B6A-5084CFC3BAF6}" srcId="{19912D41-EE46-4802-8D53-8C2E363A995F}" destId="{785320F6-A022-49E9-9D6B-00B28DEC4182}" srcOrd="3" destOrd="0" parTransId="{504992C5-0F37-4D22-9EB5-435B894C11C2}" sibTransId="{049C9ADF-FE21-47AA-B112-F7BDBF6CC4EE}"/>
    <dgm:cxn modelId="{46A70208-0A5A-4EC2-8024-E5AE22126D48}" type="presOf" srcId="{0EB39ADA-5BA6-40B4-B0D3-38E5FFA09ED7}" destId="{982F866C-F2AB-47BA-8E2C-05304C94D6C3}" srcOrd="1" destOrd="0" presId="urn:microsoft.com/office/officeart/2005/8/layout/cycle2"/>
    <dgm:cxn modelId="{493144D3-31D8-49A7-A2D6-45BC7BC65395}" type="presOf" srcId="{19912D41-EE46-4802-8D53-8C2E363A995F}" destId="{487236BE-45DE-4A4B-87CF-CAC98490536F}" srcOrd="0" destOrd="0" presId="urn:microsoft.com/office/officeart/2005/8/layout/cycle2"/>
    <dgm:cxn modelId="{B4EC3D5E-2A9A-4B52-894F-0649462F95D6}" type="presOf" srcId="{65514EE9-B00A-4E15-8140-36C6BFAF8AB2}" destId="{26CE71FA-D497-4F14-A34F-A454891E2431}" srcOrd="1" destOrd="0" presId="urn:microsoft.com/office/officeart/2005/8/layout/cycle2"/>
    <dgm:cxn modelId="{34D4B930-0334-4769-BD06-2DBAD75DC3CF}" srcId="{19912D41-EE46-4802-8D53-8C2E363A995F}" destId="{FE5203A4-0CC5-4BEA-9B6D-77EA3F47A39E}" srcOrd="0" destOrd="0" parTransId="{9CAC19F6-A214-4BB3-B3C0-95812260056D}" sibTransId="{0EB39ADA-5BA6-40B4-B0D3-38E5FFA09ED7}"/>
    <dgm:cxn modelId="{9E3262C7-19C3-4D44-9C11-5CEF38C44B0A}" type="presOf" srcId="{65514EE9-B00A-4E15-8140-36C6BFAF8AB2}" destId="{DC08C575-13D4-4145-B638-1829C85B104B}" srcOrd="0" destOrd="0" presId="urn:microsoft.com/office/officeart/2005/8/layout/cycle2"/>
    <dgm:cxn modelId="{0B31BA45-0FD2-418A-B06E-B0AD0C988C32}" type="presOf" srcId="{049C9ADF-FE21-47AA-B112-F7BDBF6CC4EE}" destId="{A0E5B0E0-12B6-4E83-807F-57668100A7EA}" srcOrd="0" destOrd="0" presId="urn:microsoft.com/office/officeart/2005/8/layout/cycle2"/>
    <dgm:cxn modelId="{6AF99FCE-2F81-4C75-AF6E-6AF7E5148B48}" type="presOf" srcId="{804AD045-1C1B-44FF-A504-04619477C308}" destId="{425DB564-F9DE-4D13-BF0B-37D82A36C41B}" srcOrd="0" destOrd="0" presId="urn:microsoft.com/office/officeart/2005/8/layout/cycle2"/>
    <dgm:cxn modelId="{C86CBFFD-08D1-4054-9200-33AC8056B780}" srcId="{19912D41-EE46-4802-8D53-8C2E363A995F}" destId="{C57421F7-8676-4E96-9365-B26855459993}" srcOrd="1" destOrd="0" parTransId="{8C85B9BD-3047-44F9-9E71-64C4CF299A23}" sibTransId="{804AD045-1C1B-44FF-A504-04619477C308}"/>
    <dgm:cxn modelId="{12AF7BBB-1BE4-4142-AA88-0E81D111CBF4}" type="presOf" srcId="{785320F6-A022-49E9-9D6B-00B28DEC4182}" destId="{D70AD55E-2548-4122-874F-2D79F408D492}" srcOrd="0" destOrd="0" presId="urn:microsoft.com/office/officeart/2005/8/layout/cycle2"/>
    <dgm:cxn modelId="{0811E311-6A25-4212-BD3F-C733FE497E93}" type="presOf" srcId="{FE5203A4-0CC5-4BEA-9B6D-77EA3F47A39E}" destId="{66721689-CF69-4C39-964B-3B8F0157B1FF}" srcOrd="0" destOrd="0" presId="urn:microsoft.com/office/officeart/2005/8/layout/cycle2"/>
    <dgm:cxn modelId="{1AA95764-001D-4309-AC23-B89174285E2F}" srcId="{19912D41-EE46-4802-8D53-8C2E363A995F}" destId="{EA81C4B0-A96E-4E6D-AB9B-C057C59998C9}" srcOrd="2" destOrd="0" parTransId="{5D9C82B8-ED77-4A4F-8D70-0378F12080FB}" sibTransId="{65514EE9-B00A-4E15-8140-36C6BFAF8AB2}"/>
    <dgm:cxn modelId="{78ABC267-213E-4CEE-9215-59262D67920E}" type="presOf" srcId="{804AD045-1C1B-44FF-A504-04619477C308}" destId="{55D50A69-76EC-4335-B642-D0177785ADA4}" srcOrd="1" destOrd="0" presId="urn:microsoft.com/office/officeart/2005/8/layout/cycle2"/>
    <dgm:cxn modelId="{3F6E3931-FDEE-42CF-B6DF-E7F34C310B11}" type="presOf" srcId="{EA81C4B0-A96E-4E6D-AB9B-C057C59998C9}" destId="{7A6A2AB2-D053-4614-8D19-AC63BAA92E5C}" srcOrd="0" destOrd="0" presId="urn:microsoft.com/office/officeart/2005/8/layout/cycle2"/>
    <dgm:cxn modelId="{47C437A9-E997-491F-936B-FA3C4927B4A6}" type="presOf" srcId="{0EB39ADA-5BA6-40B4-B0D3-38E5FFA09ED7}" destId="{69E84EEE-1E6C-4912-A164-996978AD031C}" srcOrd="0" destOrd="0" presId="urn:microsoft.com/office/officeart/2005/8/layout/cycle2"/>
    <dgm:cxn modelId="{23BE8D7C-E093-4A99-9B85-58AEA0DB7EBC}" type="presParOf" srcId="{487236BE-45DE-4A4B-87CF-CAC98490536F}" destId="{66721689-CF69-4C39-964B-3B8F0157B1FF}" srcOrd="0" destOrd="0" presId="urn:microsoft.com/office/officeart/2005/8/layout/cycle2"/>
    <dgm:cxn modelId="{A74A5A9B-946C-45C7-A69A-33508B459612}" type="presParOf" srcId="{487236BE-45DE-4A4B-87CF-CAC98490536F}" destId="{69E84EEE-1E6C-4912-A164-996978AD031C}" srcOrd="1" destOrd="0" presId="urn:microsoft.com/office/officeart/2005/8/layout/cycle2"/>
    <dgm:cxn modelId="{AB32C2DD-A5F0-4DB2-A930-5D2A662FC0B1}" type="presParOf" srcId="{69E84EEE-1E6C-4912-A164-996978AD031C}" destId="{982F866C-F2AB-47BA-8E2C-05304C94D6C3}" srcOrd="0" destOrd="0" presId="urn:microsoft.com/office/officeart/2005/8/layout/cycle2"/>
    <dgm:cxn modelId="{ED3AE8EC-604B-4915-982E-BF14CCF92358}" type="presParOf" srcId="{487236BE-45DE-4A4B-87CF-CAC98490536F}" destId="{3F74A3D0-8C25-4712-9571-A576DAA83BA9}" srcOrd="2" destOrd="0" presId="urn:microsoft.com/office/officeart/2005/8/layout/cycle2"/>
    <dgm:cxn modelId="{B958B129-166C-4190-8349-E8A9BF519487}" type="presParOf" srcId="{487236BE-45DE-4A4B-87CF-CAC98490536F}" destId="{425DB564-F9DE-4D13-BF0B-37D82A36C41B}" srcOrd="3" destOrd="0" presId="urn:microsoft.com/office/officeart/2005/8/layout/cycle2"/>
    <dgm:cxn modelId="{24BD154C-F177-4BF6-A470-13C5B21EC3F3}" type="presParOf" srcId="{425DB564-F9DE-4D13-BF0B-37D82A36C41B}" destId="{55D50A69-76EC-4335-B642-D0177785ADA4}" srcOrd="0" destOrd="0" presId="urn:microsoft.com/office/officeart/2005/8/layout/cycle2"/>
    <dgm:cxn modelId="{D7E1D67D-4E4C-4AB8-9802-3DE8C128BCA6}" type="presParOf" srcId="{487236BE-45DE-4A4B-87CF-CAC98490536F}" destId="{7A6A2AB2-D053-4614-8D19-AC63BAA92E5C}" srcOrd="4" destOrd="0" presId="urn:microsoft.com/office/officeart/2005/8/layout/cycle2"/>
    <dgm:cxn modelId="{A4E0AD6E-E422-4057-AC50-3865DA33CE07}" type="presParOf" srcId="{487236BE-45DE-4A4B-87CF-CAC98490536F}" destId="{DC08C575-13D4-4145-B638-1829C85B104B}" srcOrd="5" destOrd="0" presId="urn:microsoft.com/office/officeart/2005/8/layout/cycle2"/>
    <dgm:cxn modelId="{79DFA07A-B918-44DB-AC13-0D94ED7AB8AD}" type="presParOf" srcId="{DC08C575-13D4-4145-B638-1829C85B104B}" destId="{26CE71FA-D497-4F14-A34F-A454891E2431}" srcOrd="0" destOrd="0" presId="urn:microsoft.com/office/officeart/2005/8/layout/cycle2"/>
    <dgm:cxn modelId="{04A2D0D2-75DD-4BD7-A7A0-1A3DB3C384FE}" type="presParOf" srcId="{487236BE-45DE-4A4B-87CF-CAC98490536F}" destId="{D70AD55E-2548-4122-874F-2D79F408D492}" srcOrd="6" destOrd="0" presId="urn:microsoft.com/office/officeart/2005/8/layout/cycle2"/>
    <dgm:cxn modelId="{4EEAA75A-BE29-44D9-86F6-8AC09057475D}" type="presParOf" srcId="{487236BE-45DE-4A4B-87CF-CAC98490536F}" destId="{A0E5B0E0-12B6-4E83-807F-57668100A7EA}" srcOrd="7" destOrd="0" presId="urn:microsoft.com/office/officeart/2005/8/layout/cycle2"/>
    <dgm:cxn modelId="{EE1F7139-BAD6-4C6B-86DD-A4C6B834E882}" type="presParOf" srcId="{A0E5B0E0-12B6-4E83-807F-57668100A7EA}" destId="{DA699387-0A48-4E18-A623-12E64DE7BE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DF4030-F260-439E-BA1D-EEE1142E904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F488CA-FF29-4A5A-A792-DBC90C24FDD8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8904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53264-F91F-444E-97A0-C45ADC16415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30D-E146-4E25-8E7D-9160868FCF1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984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E075D-0EB0-4D50-858A-EB6F1530175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C5AF-404C-4D66-8570-BF8D757BBC8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8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A9B32D-A8FB-438C-813F-A4134D795CC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981C5-64DD-4569-BE25-D228C1CC2B9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33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F28DE8-F55A-4CF5-ABAE-1ED06A8EA7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4E8AF-39AE-4899-AD88-9641C3CCA1A2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36471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854990-924F-4708-84E2-20156A0C9EC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1D5-970B-43E7-8321-D1BE61126D5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779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2908-AAB4-422E-AB9D-F0A01EB2AEF4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E45B-41C3-4433-B644-FF4FF5CA6EB0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8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F2231-885A-451E-9A35-557A4C22ECA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0EDA-8D56-4681-B22C-2629654FC8B6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37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5565C-925A-4D41-987A-391E2513BC4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C459-8946-4510-88B4-B6FDA9C1EA4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239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FEE942-D1B3-482E-B79D-9084596B13E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9FC99-4ECE-4B50-9ADC-37C5CB596951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95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F72C9D-F73C-492C-A9BD-01C78010CC0A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07/11/2018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7280A-A26B-4452-A558-9EFBC80FCB2A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204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E337D0-BD1D-49FE-A452-306D994664B9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698095-1FD2-4729-89ED-93408E5ED7C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950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DE%20OLHO%20NO%20FUTURO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89" y="219609"/>
            <a:ext cx="8796269" cy="621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9628" y="240263"/>
            <a:ext cx="9601200" cy="790047"/>
          </a:xfrm>
        </p:spPr>
        <p:txBody>
          <a:bodyPr/>
          <a:lstStyle/>
          <a:p>
            <a:r>
              <a:rPr lang="pt-BR" dirty="0" smtClean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RESULTADOS ALCANÇADOS</a:t>
            </a:r>
            <a:endParaRPr lang="pt-BR" dirty="0"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4231" y="1326918"/>
            <a:ext cx="10363826" cy="45906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/>
              <a:t>META 1 - Inserir a educação empreendedora em todas as escolas de ensino fundamental completo:</a:t>
            </a:r>
          </a:p>
          <a:p>
            <a:pPr algn="just"/>
            <a:r>
              <a:rPr lang="pt-BR" sz="2400" dirty="0"/>
              <a:t> Escolas com anos finais (6º ao 9º ano) atendidas: 9 de 9</a:t>
            </a:r>
          </a:p>
          <a:p>
            <a:pPr algn="just"/>
            <a:r>
              <a:rPr lang="pt-BR" sz="2400" dirty="0"/>
              <a:t> Total de alunos atingidos da rede municipal de ensino:  1053</a:t>
            </a:r>
          </a:p>
          <a:p>
            <a:pPr algn="just"/>
            <a:r>
              <a:rPr lang="pt-BR" sz="2400" dirty="0"/>
              <a:t> </a:t>
            </a:r>
            <a:r>
              <a:rPr lang="pt-BR" sz="2400" u="sng" dirty="0"/>
              <a:t>Destes alunos, todos participaram de pelo menos uma das seguintes oficinas:</a:t>
            </a:r>
          </a:p>
          <a:p>
            <a:pPr algn="just"/>
            <a:r>
              <a:rPr lang="pt-BR" sz="2400" dirty="0"/>
              <a:t>Oficina de Sapateiros: 150 alunos</a:t>
            </a:r>
          </a:p>
          <a:p>
            <a:pPr algn="just"/>
            <a:r>
              <a:rPr lang="pt-BR" sz="2400" dirty="0"/>
              <a:t>Oficina de Game Design: 200 alunos</a:t>
            </a:r>
          </a:p>
          <a:p>
            <a:pPr algn="just"/>
            <a:r>
              <a:rPr lang="pt-BR" sz="2400" dirty="0"/>
              <a:t>Oficina de Robótica: 50 alunos</a:t>
            </a:r>
          </a:p>
          <a:p>
            <a:pPr algn="just"/>
            <a:r>
              <a:rPr lang="pt-BR" sz="2400" dirty="0"/>
              <a:t>JEPP-SEBRAE: 700 alunos</a:t>
            </a:r>
          </a:p>
          <a:p>
            <a:pPr algn="just"/>
            <a:r>
              <a:rPr lang="pt-BR" sz="2400" dirty="0"/>
              <a:t>Oficinas do SENAI: 200 alunos </a:t>
            </a:r>
          </a:p>
          <a:p>
            <a:pPr algn="just"/>
            <a:r>
              <a:rPr lang="pt-BR" sz="2400" dirty="0"/>
              <a:t>Visitas técnicas ao Grupo </a:t>
            </a:r>
            <a:r>
              <a:rPr lang="pt-BR" sz="2400" dirty="0" err="1"/>
              <a:t>Arezzo</a:t>
            </a:r>
            <a:r>
              <a:rPr lang="pt-BR" sz="2400" dirty="0"/>
              <a:t> &amp; CO: 600 alunos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79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1045030"/>
            <a:ext cx="10363826" cy="4746170"/>
          </a:xfrm>
        </p:spPr>
        <p:txBody>
          <a:bodyPr/>
          <a:lstStyle/>
          <a:p>
            <a:pPr algn="just"/>
            <a:r>
              <a:rPr lang="pt-BR" sz="2400" b="1" dirty="0"/>
              <a:t>META 2 - Alcançar uma adesão de no mínimo 20% dos alunos de 6º a 8º ano na educação empreendedora:</a:t>
            </a:r>
          </a:p>
          <a:p>
            <a:pPr algn="just"/>
            <a:r>
              <a:rPr lang="pt-BR" sz="2400" dirty="0"/>
              <a:t> 6º ano - 124 alunos de 691: 18% de adesão</a:t>
            </a:r>
          </a:p>
          <a:p>
            <a:pPr algn="just"/>
            <a:r>
              <a:rPr lang="pt-BR" sz="2400" dirty="0"/>
              <a:t> 7º ano - 166 alunos de 721: 23% de adesão</a:t>
            </a:r>
          </a:p>
          <a:p>
            <a:pPr algn="just"/>
            <a:r>
              <a:rPr lang="pt-BR" sz="2400" dirty="0"/>
              <a:t> 8º ano - 163 alunos de 640: 25% de adesão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3 - Atingir todos os alunos do 9º ano com pelo menos uma das ações do projeto:</a:t>
            </a:r>
          </a:p>
          <a:p>
            <a:pPr algn="just"/>
            <a:r>
              <a:rPr lang="pt-BR" sz="2400" dirty="0"/>
              <a:t> 9º ano: 600 alunos atingidos de 600: 100 % de alunos atingidos com pelo menos uma ação do projeto.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9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1101012"/>
            <a:ext cx="10363826" cy="469018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META 4 - Realizar Feiras de Empreendedorismo para proporcionar aos alunos de 6º a 9º ano a oportunidade de aplicarem os conhecimentos adquiridos com as ações do Projeto</a:t>
            </a:r>
            <a:r>
              <a:rPr lang="pt-BR" sz="2400" dirty="0"/>
              <a:t>:</a:t>
            </a:r>
          </a:p>
          <a:p>
            <a:pPr algn="just"/>
            <a:r>
              <a:rPr lang="pt-BR" sz="2400" dirty="0"/>
              <a:t> 	Feiras do 6º e 7º ano</a:t>
            </a:r>
          </a:p>
          <a:p>
            <a:pPr algn="just"/>
            <a:r>
              <a:rPr lang="pt-BR" sz="2400" dirty="0"/>
              <a:t> 	Feiras do 8º e 9º ano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META 5</a:t>
            </a:r>
            <a:r>
              <a:rPr lang="pt-BR" sz="2400" dirty="0"/>
              <a:t> - </a:t>
            </a:r>
            <a:r>
              <a:rPr lang="pt-BR" sz="2400" b="1" dirty="0"/>
              <a:t>Selecionar um projeto social, dentre os projetos desenvolvidos pelos alunos do 8º ano a partir da participação e avaliação na Feira Jovem Empreendedor, para ser executado pelo Poder Público no ano de 2018:</a:t>
            </a:r>
          </a:p>
          <a:p>
            <a:pPr algn="just"/>
            <a:r>
              <a:rPr lang="pt-BR" sz="2400" dirty="0"/>
              <a:t>Projeto “Comunidade na Escola” em execução.</a:t>
            </a:r>
            <a:endParaRPr lang="pt-BR" sz="2400" b="1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3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9380" y="405816"/>
            <a:ext cx="10363826" cy="5063411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/>
              <a:t>META 6- Selecionar 23 alunos do 9º ano para receberem a Bolsa do Programa Jovem Aprendiz, a partir da participação e avaliação dos planos de negócios apresentados na Feira Jovem Empreendedor:</a:t>
            </a:r>
            <a:endParaRPr lang="pt-BR" sz="2400" dirty="0"/>
          </a:p>
          <a:p>
            <a:pPr algn="just"/>
            <a:r>
              <a:rPr lang="pt-BR" sz="2400" dirty="0"/>
              <a:t> 	Seleção de 6 projetos (contemplando 23 alunos) para que os alunos integrantes recebam a Bolsa do Programa Jovem Aprendiz.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7 - Realizar teste vocacional para os alunos do 9º ano, a fim de orientar o ingresso no mercado de trabalho e/ou em cursos técnicos:</a:t>
            </a:r>
            <a:endParaRPr lang="pt-BR" sz="2400" dirty="0"/>
          </a:p>
          <a:p>
            <a:pPr algn="just"/>
            <a:r>
              <a:rPr lang="pt-BR" sz="2400" dirty="0"/>
              <a:t>  	Aplicação: 600 alunos do 9º ano</a:t>
            </a:r>
          </a:p>
          <a:p>
            <a:pPr algn="just"/>
            <a:r>
              <a:rPr lang="pt-BR" sz="2400" dirty="0"/>
              <a:t>  	Resultado dos testes: Os tipos vocacionais Social e Empreendedor são predominantes tanto na amostra geral como nos avaliados do sexo feminino. Nos alunos do sexo masculino o tipo vocacional Empreendedor é predominante.</a:t>
            </a:r>
          </a:p>
        </p:txBody>
      </p:sp>
    </p:spTree>
    <p:extLst>
      <p:ext uri="{BB962C8B-B14F-4D97-AF65-F5344CB8AC3E}">
        <p14:creationId xmlns:p14="http://schemas.microsoft.com/office/powerpoint/2010/main" val="41936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283667"/>
            <a:ext cx="10364451" cy="1596177"/>
          </a:xfrm>
        </p:spPr>
        <p:txBody>
          <a:bodyPr/>
          <a:lstStyle/>
          <a:p>
            <a:r>
              <a:rPr lang="pt-BR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O</a:t>
            </a:r>
            <a:r>
              <a:rPr lang="pt-BR" dirty="0" smtClean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rientação Profissional</a:t>
            </a:r>
            <a:endParaRPr lang="pt-BR" dirty="0"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1146220"/>
            <a:ext cx="10363826" cy="550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Mapeamento de aptidões através de Teste vocacional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75985341"/>
              </p:ext>
            </p:extLst>
          </p:nvPr>
        </p:nvGraphicFramePr>
        <p:xfrm>
          <a:off x="1493949" y="2382592"/>
          <a:ext cx="8461419" cy="426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7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8169" y="1202333"/>
            <a:ext cx="10363826" cy="3635829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/>
              <a:t>META 8 - Oportunizar aos alunos de 9º ano, que tenham interesse em participar das provas de seleção das escolas técnicas de ensino médio, aulas de Português e Matemática no </a:t>
            </a:r>
            <a:r>
              <a:rPr lang="pt-BR" sz="2800" b="1" dirty="0" err="1"/>
              <a:t>contraturno</a:t>
            </a:r>
            <a:r>
              <a:rPr lang="pt-BR" sz="2800" dirty="0"/>
              <a:t>: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Em algumas escolas já ocorrem as aulas. Ampliar para mais escolas neste semestre.</a:t>
            </a:r>
          </a:p>
        </p:txBody>
      </p:sp>
    </p:spTree>
    <p:extLst>
      <p:ext uri="{BB962C8B-B14F-4D97-AF65-F5344CB8AC3E}">
        <p14:creationId xmlns:p14="http://schemas.microsoft.com/office/powerpoint/2010/main" val="147598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80" y="0"/>
            <a:ext cx="7017097" cy="495890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812147" y="4671212"/>
            <a:ext cx="65939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002060"/>
                </a:solidFill>
              </a:rPr>
              <a:t>EM 2018.....</a:t>
            </a:r>
          </a:p>
        </p:txBody>
      </p:sp>
    </p:spTree>
    <p:extLst>
      <p:ext uri="{BB962C8B-B14F-4D97-AF65-F5344CB8AC3E}">
        <p14:creationId xmlns:p14="http://schemas.microsoft.com/office/powerpoint/2010/main" val="24189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29555" y="629092"/>
            <a:ext cx="960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	Oficinas EAD do SENAI ocorrendo em 9 escolas da rede, totalizando a participação de  268 alunos inscritos nas diferentes oficinas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40597"/>
              </p:ext>
            </p:extLst>
          </p:nvPr>
        </p:nvGraphicFramePr>
        <p:xfrm>
          <a:off x="811369" y="2653052"/>
          <a:ext cx="11264721" cy="3863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9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t-B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Segurança do Trabalho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02/07 a 31/07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Empreendedorismo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01/08 a 31/08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Logística (5’s e almoxarifado)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03/09 a 28/09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consciente de Energia 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01/10 a 31/10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Ambiental</a:t>
                      </a:r>
                      <a:endParaRPr lang="pt-BR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01/11 a 30/11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Legislação Trabalhista 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03/12 a 14/12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7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53037" y="270456"/>
            <a:ext cx="109341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Curso JEPP 2018</a:t>
            </a: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Além das 9 escolas de 6º ao 9º ano da rede, este ano estão participando do JEPP duas escolas da rede particular de ensino.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40563"/>
              </p:ext>
            </p:extLst>
          </p:nvPr>
        </p:nvGraphicFramePr>
        <p:xfrm>
          <a:off x="1970468" y="2982715"/>
          <a:ext cx="9388698" cy="372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5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550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Arial Black" panose="020B0A04020102020204" pitchFamily="34" charset="0"/>
                        </a:rPr>
                        <a:t>ANO ESCOLAR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latin typeface="Arial Black" panose="020B0A04020102020204" pitchFamily="34" charset="0"/>
                        </a:rPr>
                        <a:t>Nº DE ALUNOS INSCRITOS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455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latin typeface="Arial Black" panose="020B0A04020102020204" pitchFamily="34" charset="0"/>
                        </a:rPr>
                        <a:t>6º 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latin typeface="Arial Black" panose="020B0A04020102020204" pitchFamily="34" charset="0"/>
                        </a:rPr>
                        <a:t>197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4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>
                          <a:latin typeface="Arial Black" panose="020B0A04020102020204" pitchFamily="34" charset="0"/>
                        </a:rPr>
                        <a:t>7º 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latin typeface="Arial Black" panose="020B0A04020102020204" pitchFamily="34" charset="0"/>
                        </a:rPr>
                        <a:t>108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4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>
                          <a:latin typeface="Arial Black" panose="020B0A04020102020204" pitchFamily="34" charset="0"/>
                        </a:rPr>
                        <a:t>8º 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latin typeface="Arial Black" panose="020B0A04020102020204" pitchFamily="34" charset="0"/>
                        </a:rPr>
                        <a:t>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4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>
                          <a:latin typeface="Arial Black" panose="020B0A04020102020204" pitchFamily="34" charset="0"/>
                        </a:rPr>
                        <a:t>9º 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>
                          <a:latin typeface="Arial Black" panose="020B0A04020102020204" pitchFamily="34" charset="0"/>
                        </a:rPr>
                        <a:t>328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3342" y="218941"/>
            <a:ext cx="6259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OFICINAS NO TECHPARK DA FEEVALE</a:t>
            </a:r>
          </a:p>
        </p:txBody>
      </p:sp>
      <p:sp>
        <p:nvSpPr>
          <p:cNvPr id="3" name="Retângulo 2"/>
          <p:cNvSpPr/>
          <p:nvPr/>
        </p:nvSpPr>
        <p:spPr>
          <a:xfrm>
            <a:off x="798490" y="680606"/>
            <a:ext cx="11393510" cy="593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</a:rPr>
              <a:t>Desenvolvimento de Aplicativos Mobile para uso em Internet das Coisas</a:t>
            </a:r>
            <a:endParaRPr lang="pt-BR" sz="3200" b="1" dirty="0" smtClean="0">
              <a:latin typeface="Calibri Light" panose="020F0302020204030204" pitchFamily="34" charset="0"/>
            </a:endParaRPr>
          </a:p>
          <a:p>
            <a:pPr marL="457200" algn="just"/>
            <a:r>
              <a:rPr lang="pt-BR" sz="2400" dirty="0" smtClean="0">
                <a:latin typeface="symbol" panose="05050102010706020507" pitchFamily="18" charset="2"/>
              </a:rPr>
              <a:t>·</a:t>
            </a:r>
            <a:r>
              <a:rPr lang="pt-BR" sz="1000" dirty="0" smtClean="0">
                <a:latin typeface="times new roman" panose="02020603050405020304" pitchFamily="18" charset="0"/>
              </a:rPr>
              <a:t>  </a:t>
            </a:r>
            <a:r>
              <a:rPr lang="pt-BR" sz="2400" dirty="0" smtClean="0">
                <a:latin typeface="arial" panose="020B0604020202020204" pitchFamily="34" charset="0"/>
              </a:rPr>
              <a:t>Resumo: Nesta oficina vamos construir Aplicativos Mobile utilizando a ferramenta APP Inventor, demonstrar aplicações de Internet da Coisas (</a:t>
            </a:r>
            <a:r>
              <a:rPr lang="pt-BR" sz="2400" dirty="0" err="1" smtClean="0">
                <a:latin typeface="arial" panose="020B0604020202020204" pitchFamily="34" charset="0"/>
              </a:rPr>
              <a:t>IoT</a:t>
            </a:r>
            <a:r>
              <a:rPr lang="pt-BR" sz="2400" dirty="0" smtClean="0">
                <a:latin typeface="arial" panose="020B0604020202020204" pitchFamily="34" charset="0"/>
              </a:rPr>
              <a:t>) monitoradas por aplicações Mobile e mostrar aos alunos as profissões envolvidas nestas tecnologias.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</a:rPr>
              <a:t> </a:t>
            </a:r>
            <a:r>
              <a:rPr lang="pt-BR" sz="2400" b="1" dirty="0" smtClean="0">
                <a:latin typeface="arial" panose="020B0604020202020204" pitchFamily="34" charset="0"/>
              </a:rPr>
              <a:t>Robótica, uma introdução a programação Lego</a:t>
            </a:r>
            <a:endParaRPr lang="pt-BR" sz="3200" b="1" dirty="0" smtClean="0">
              <a:latin typeface="Calibri Light" panose="020F0302020204030204" pitchFamily="34" charset="0"/>
            </a:endParaRPr>
          </a:p>
          <a:p>
            <a:pPr marL="457200" algn="just"/>
            <a:r>
              <a:rPr lang="pt-BR" sz="2400" dirty="0" smtClean="0">
                <a:latin typeface="symbol" panose="05050102010706020507" pitchFamily="18" charset="2"/>
              </a:rPr>
              <a:t>·</a:t>
            </a:r>
            <a:r>
              <a:rPr lang="pt-BR" sz="1000" dirty="0" smtClean="0">
                <a:latin typeface="times new roman" panose="02020603050405020304" pitchFamily="18" charset="0"/>
              </a:rPr>
              <a:t>         </a:t>
            </a:r>
            <a:r>
              <a:rPr lang="pt-BR" sz="2400" dirty="0" smtClean="0">
                <a:latin typeface="arial" panose="020B0604020202020204" pitchFamily="34" charset="0"/>
              </a:rPr>
              <a:t>Resumo: Nesta oficina vamos aprender os conceitos básicos da construção e programação de robôs com kits de robótica da Lego, além de aplicações e perspectivas de atuação profissional.</a:t>
            </a:r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</a:rPr>
              <a:t>Possibilidades de uso de Realidade Virtual</a:t>
            </a:r>
            <a:endParaRPr lang="pt-BR" sz="3200" b="1" dirty="0" smtClean="0">
              <a:latin typeface="Calibri Light" panose="020F0302020204030204" pitchFamily="34" charset="0"/>
            </a:endParaRPr>
          </a:p>
          <a:p>
            <a:pPr marL="457200" algn="just"/>
            <a:r>
              <a:rPr lang="pt-BR" sz="2400" dirty="0" smtClean="0">
                <a:latin typeface="symbol" panose="05050102010706020507" pitchFamily="18" charset="2"/>
              </a:rPr>
              <a:t>·</a:t>
            </a:r>
            <a:r>
              <a:rPr lang="pt-BR" sz="1000" dirty="0" smtClean="0">
                <a:latin typeface="times new roman" panose="02020603050405020304" pitchFamily="18" charset="0"/>
              </a:rPr>
              <a:t>         </a:t>
            </a:r>
            <a:r>
              <a:rPr lang="pt-BR" sz="2400" dirty="0" smtClean="0">
                <a:latin typeface="arial" panose="020B0604020202020204" pitchFamily="34" charset="0"/>
              </a:rPr>
              <a:t>Objetivo: Demonstrar o potencial do uso de aplicativos com realidade virtual para alunos do ensino fundamental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criativo de Jogos Digitais</a:t>
            </a:r>
          </a:p>
          <a:p>
            <a:pPr algn="just"/>
            <a:r>
              <a:rPr lang="pt-BR" sz="2400" dirty="0" smtClean="0">
                <a:latin typeface="symbol" panose="05050102010706020507" pitchFamily="18" charset="2"/>
              </a:rPr>
              <a:t>       ·</a:t>
            </a:r>
            <a:r>
              <a:rPr lang="pt-BR" sz="2400" dirty="0">
                <a:latin typeface="times new roman" panose="02020603050405020304" pitchFamily="18" charset="0"/>
              </a:rPr>
              <a:t>  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Identificar as atividades, compreender a produção e desenvolver um jogo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colaborativamente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/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7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Kozuka Gothic Pro B" panose="020B0800000000000000" pitchFamily="34" charset="-128"/>
                <a:ea typeface="Kozuka Gothic Pro B" panose="020B0800000000000000" pitchFamily="34" charset="-128"/>
              </a:rPr>
              <a:t>PROMOÇÃO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31039"/>
            <a:ext cx="9601200" cy="3581400"/>
          </a:xfrm>
        </p:spPr>
        <p:txBody>
          <a:bodyPr/>
          <a:lstStyle/>
          <a:p>
            <a:pPr algn="ctr"/>
            <a:r>
              <a:rPr lang="pt-BR" sz="3200" dirty="0"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Secretaria de Educação e Cultura de Campo Bom</a:t>
            </a:r>
          </a:p>
          <a:p>
            <a:pPr algn="ctr"/>
            <a:endParaRPr lang="pt-BR" sz="3200" dirty="0">
              <a:latin typeface="Kozuka Gothic Pro M" panose="020B0700000000000000" pitchFamily="34" charset="-128"/>
              <a:ea typeface="Kozuka Gothic Pro M" panose="020B0700000000000000" pitchFamily="34" charset="-128"/>
            </a:endParaRPr>
          </a:p>
          <a:p>
            <a:pPr algn="ctr"/>
            <a:r>
              <a:rPr lang="pt-BR" sz="3200" dirty="0"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Secretaria de Desenvolvimento Econômico e Turismo de Campo Bom</a:t>
            </a:r>
          </a:p>
          <a:p>
            <a:pPr marL="0" indent="0" algn="ctr">
              <a:buNone/>
            </a:pPr>
            <a:endParaRPr lang="pt-BR" dirty="0">
              <a:latin typeface="Kozuka Gothic Pro M" panose="020B0700000000000000" pitchFamily="34" charset="-128"/>
              <a:ea typeface="Kozuka Gothic Pro M" panose="020B0700000000000000" pitchFamily="34" charset="-128"/>
            </a:endParaRPr>
          </a:p>
        </p:txBody>
      </p:sp>
      <p:pic>
        <p:nvPicPr>
          <p:cNvPr id="4" name="Espaço Reservado para Conteúdo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214" y="4640712"/>
            <a:ext cx="2443921" cy="13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9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6231" y="605308"/>
            <a:ext cx="6362164" cy="1249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5466" y="399245"/>
            <a:ext cx="9337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ORIENTAÇÃO PROFISSIONAL COM APLICAÇÃO DE TESTE VOCACIONAL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81448" y="2060622"/>
            <a:ext cx="98652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	</a:t>
            </a:r>
            <a:r>
              <a:rPr lang="pt-BR" sz="3200" dirty="0"/>
              <a:t>Os Estudantes/estagiários de Psicologia da Universidade FEEVALE, coordenado pelo Professor Dr. Marcus Levi Lopes Barbosa são os responsáveis por realizar uma orientação profissional por meio de  aplicação e interpretação de testes vocacionais nos alunos de 9º ano da rede municipal. 	</a:t>
            </a:r>
          </a:p>
          <a:p>
            <a:pPr algn="just"/>
            <a:r>
              <a:rPr lang="pt-BR" sz="3200" dirty="0"/>
              <a:t>	Esta atividade está programada para ocorrer nos meses de outubro e novembro de 2018.</a:t>
            </a:r>
          </a:p>
        </p:txBody>
      </p:sp>
    </p:spTree>
    <p:extLst>
      <p:ext uri="{BB962C8B-B14F-4D97-AF65-F5344CB8AC3E}">
        <p14:creationId xmlns:p14="http://schemas.microsoft.com/office/powerpoint/2010/main" val="279870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93949" y="450761"/>
            <a:ext cx="575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VISITAS TÉCNICAS A AREZZO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96980" y="1596980"/>
            <a:ext cx="99940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	</a:t>
            </a:r>
            <a:r>
              <a:rPr lang="pt-BR" sz="3600" dirty="0"/>
              <a:t>As visitas técnicas ao Grupo </a:t>
            </a:r>
            <a:r>
              <a:rPr lang="pt-BR" sz="3600" dirty="0" err="1"/>
              <a:t>Arezzo</a:t>
            </a:r>
            <a:r>
              <a:rPr lang="pt-BR" sz="3600" dirty="0"/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pt-BR" sz="3600" dirty="0"/>
              <a:t> CO ocorrerão de nos meses de agosto, setembro e outubro, no turno de aula dos 600 alunos das turmas de 9º ano, acompanhados de Professores, Coordenadores e/ou Diretores. Os alunos recebem transporte para percorrerem as três unidades da empresa. </a:t>
            </a:r>
          </a:p>
        </p:txBody>
      </p:sp>
    </p:spTree>
    <p:extLst>
      <p:ext uri="{BB962C8B-B14F-4D97-AF65-F5344CB8AC3E}">
        <p14:creationId xmlns:p14="http://schemas.microsoft.com/office/powerpoint/2010/main" val="118284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20617"/>
              </p:ext>
            </p:extLst>
          </p:nvPr>
        </p:nvGraphicFramePr>
        <p:xfrm>
          <a:off x="734095" y="850011"/>
          <a:ext cx="11419269" cy="5989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1637"/>
                <a:gridCol w="1970966"/>
                <a:gridCol w="1970966"/>
                <a:gridCol w="1970966"/>
                <a:gridCol w="1904734"/>
              </a:tblGrid>
              <a:tr h="46262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“ESCOLA DE SAPATEIRO”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26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ESCOLA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2018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10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Nº. de Oficina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Nº. de Alunos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Nº. de Oficina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Nº. de Alunos        (máximo)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Borges de Medeiros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CEI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Duque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25 de Julho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Rui Barbosa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Santos Dumont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Lúcia Mossmann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Presidente Vargas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38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EMEF Morada do Sol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771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Alunos Atendidos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 alunos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 340 alunos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8795" y="287161"/>
            <a:ext cx="7817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OFICINA ESCOLA DE SAPATEIRO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00757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6" y="2278967"/>
            <a:ext cx="8140505" cy="457903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326" y="0"/>
            <a:ext cx="3857625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05487" y="317109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Campo Bom recebeu na noite do dia 06 de novembro o Prêmio </a:t>
            </a:r>
            <a:r>
              <a:rPr lang="pt-BR" sz="2400" b="1" smtClean="0">
                <a:latin typeface="Arial" panose="020B0604020202020204" pitchFamily="34" charset="0"/>
                <a:cs typeface="Arial" panose="020B0604020202020204" pitchFamily="34" charset="0"/>
              </a:rPr>
              <a:t>Gestor Público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 o Projeto De Olho No Futuro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4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74265" y="875763"/>
            <a:ext cx="378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  <a:hlinkClick r:id="rId2" action="ppaction://hlinkfile"/>
              </a:rPr>
              <a:t>VÍDEO</a:t>
            </a:r>
            <a:endParaRPr lang="pt-B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O porquê do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975" y="1841680"/>
            <a:ext cx="10530625" cy="4417452"/>
          </a:xfrm>
        </p:spPr>
        <p:txBody>
          <a:bodyPr>
            <a:noAutofit/>
          </a:bodyPr>
          <a:lstStyle/>
          <a:p>
            <a:pPr algn="ctr"/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Adolescentes ao final do E.F. e início do E.M.</a:t>
            </a:r>
          </a:p>
          <a:p>
            <a:pPr marL="0" indent="0" algn="ctr">
              <a:buNone/>
            </a:pPr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2015 – 1º ano – 1130</a:t>
            </a:r>
          </a:p>
          <a:p>
            <a:pPr marL="0" indent="0" algn="ctr">
              <a:buNone/>
            </a:pPr>
            <a:r>
              <a:rPr lang="pt-BR" sz="400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2017 – </a:t>
            </a:r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3º ano – 579</a:t>
            </a:r>
          </a:p>
          <a:p>
            <a:pPr algn="ctr"/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Indústria calçadista – mão de obra qualificada =</a:t>
            </a:r>
          </a:p>
          <a:p>
            <a:pPr marL="0" indent="0" algn="ctr">
              <a:buNone/>
            </a:pPr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Orientar e qualificar os alunos.</a:t>
            </a:r>
          </a:p>
        </p:txBody>
      </p:sp>
    </p:spTree>
    <p:extLst>
      <p:ext uri="{BB962C8B-B14F-4D97-AF65-F5344CB8AC3E}">
        <p14:creationId xmlns:p14="http://schemas.microsoft.com/office/powerpoint/2010/main" val="318499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Kozuka Gothic Pro B" panose="020B0800000000000000" pitchFamily="34" charset="-128"/>
                <a:ea typeface="Kozuka Gothic Pro B" panose="020B0800000000000000" pitchFamily="34" charset="-128"/>
              </a:rPr>
              <a:t>Entidades parceiras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327" y="1803043"/>
            <a:ext cx="10517746" cy="4001036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SEBRAE</a:t>
            </a:r>
          </a:p>
          <a:p>
            <a:r>
              <a:rPr lang="pt-BR" sz="3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SENAI</a:t>
            </a:r>
          </a:p>
          <a:p>
            <a:r>
              <a:rPr lang="pt-BR" sz="3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Universidade FEEVALE</a:t>
            </a:r>
          </a:p>
          <a:p>
            <a:r>
              <a:rPr lang="pt-BR" sz="3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Sindicato dos Sapateiros de Campo Bom</a:t>
            </a:r>
          </a:p>
          <a:p>
            <a:r>
              <a:rPr lang="pt-BR" sz="3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Sindicato Patronal de Campo Bom</a:t>
            </a:r>
          </a:p>
        </p:txBody>
      </p:sp>
    </p:spTree>
    <p:extLst>
      <p:ext uri="{BB962C8B-B14F-4D97-AF65-F5344CB8AC3E}">
        <p14:creationId xmlns:p14="http://schemas.microsoft.com/office/powerpoint/2010/main" val="311523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Público-alvo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599" y="1867437"/>
            <a:ext cx="9729989" cy="39999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Alunos da rede municipal de ensino - 6º ao 9º ano de 9 escolas de </a:t>
            </a:r>
            <a:r>
              <a:rPr lang="pt-BR" sz="4000" dirty="0" smtClean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Campo Bom</a:t>
            </a:r>
            <a:endParaRPr lang="pt-BR" sz="4000" dirty="0"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  <a:p>
            <a:pPr algn="ctr"/>
            <a:endParaRPr lang="pt-BR" sz="4000" dirty="0"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  <a:p>
            <a:pPr algn="ctr"/>
            <a:r>
              <a:rPr lang="pt-BR" sz="4000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Educação empreendedora + cursos em diferentes segmentos</a:t>
            </a:r>
          </a:p>
        </p:txBody>
      </p:sp>
    </p:spTree>
    <p:extLst>
      <p:ext uri="{BB962C8B-B14F-4D97-AF65-F5344CB8AC3E}">
        <p14:creationId xmlns:p14="http://schemas.microsoft.com/office/powerpoint/2010/main" val="31803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Kozuka Gothic Pro B" panose="020B0800000000000000" pitchFamily="34" charset="-128"/>
                <a:ea typeface="Kozuka Gothic Pro B" panose="020B0800000000000000" pitchFamily="34" charset="-128"/>
              </a:rPr>
              <a:t>OBJETIVO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062512"/>
              </p:ext>
            </p:extLst>
          </p:nvPr>
        </p:nvGraphicFramePr>
        <p:xfrm>
          <a:off x="1371600" y="1428750"/>
          <a:ext cx="10444765" cy="4540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3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138681"/>
            <a:ext cx="10364451" cy="1596177"/>
          </a:xfrm>
        </p:spPr>
        <p:txBody>
          <a:bodyPr/>
          <a:lstStyle/>
          <a:p>
            <a:r>
              <a:rPr lang="pt-BR" dirty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ATIVIDADE ECONÔMICA CAMPO BOM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310392"/>
              </p:ext>
            </p:extLst>
          </p:nvPr>
        </p:nvGraphicFramePr>
        <p:xfrm>
          <a:off x="581334" y="1079147"/>
          <a:ext cx="11787612" cy="5214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24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8417" y="209281"/>
            <a:ext cx="9601200" cy="962696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7077" y="1082350"/>
            <a:ext cx="10963469" cy="4366726"/>
          </a:xfrm>
        </p:spPr>
        <p:txBody>
          <a:bodyPr>
            <a:noAutofit/>
          </a:bodyPr>
          <a:lstStyle/>
          <a:p>
            <a:r>
              <a:rPr lang="pt-BR" sz="2400" dirty="0"/>
              <a:t>Reunião com as equipes diretivas e escolha de professores nas escolas;</a:t>
            </a:r>
          </a:p>
          <a:p>
            <a:r>
              <a:rPr lang="pt-BR" sz="2400" dirty="0"/>
              <a:t>Workshop</a:t>
            </a:r>
          </a:p>
          <a:p>
            <a:r>
              <a:rPr lang="pt-BR" sz="2400" dirty="0"/>
              <a:t>Curso JEPP do SEBRAE;</a:t>
            </a:r>
          </a:p>
          <a:p>
            <a:pPr lvl="1"/>
            <a:r>
              <a:rPr lang="pt-BR" sz="2400" dirty="0"/>
              <a:t>6° ano – </a:t>
            </a:r>
            <a:r>
              <a:rPr lang="pt-BR" sz="2400" dirty="0" err="1"/>
              <a:t>Ecopapelaria</a:t>
            </a:r>
            <a:endParaRPr lang="pt-BR" sz="2400" dirty="0"/>
          </a:p>
          <a:p>
            <a:pPr lvl="1"/>
            <a:r>
              <a:rPr lang="pt-BR" sz="2400" dirty="0"/>
              <a:t>7 ° ano – Artesanato sustentável</a:t>
            </a:r>
          </a:p>
          <a:p>
            <a:pPr lvl="1"/>
            <a:r>
              <a:rPr lang="pt-BR" sz="2400" dirty="0"/>
              <a:t>8 ° ano – Empreendedorismo social</a:t>
            </a:r>
          </a:p>
          <a:p>
            <a:pPr lvl="1"/>
            <a:r>
              <a:rPr lang="pt-BR" sz="2400" dirty="0"/>
              <a:t>9 ° ano – Novas ideias, grandes negócios</a:t>
            </a:r>
          </a:p>
          <a:p>
            <a:pPr marL="457200" lvl="1" indent="0">
              <a:buNone/>
            </a:pPr>
            <a:r>
              <a:rPr lang="pt-BR" sz="2400" dirty="0"/>
              <a:t>Resultou na feira do empreendedor - 6 ° e 7 °: junto ao evento do </a:t>
            </a:r>
            <a:r>
              <a:rPr lang="pt-BR" sz="2400" dirty="0" err="1"/>
              <a:t>Brick</a:t>
            </a:r>
            <a:r>
              <a:rPr lang="pt-BR" sz="2400" dirty="0"/>
              <a:t> do Largo</a:t>
            </a:r>
          </a:p>
          <a:p>
            <a:pPr marL="457200" lvl="1" indent="0">
              <a:buNone/>
            </a:pPr>
            <a:r>
              <a:rPr lang="pt-BR" sz="2400" dirty="0"/>
              <a:t>                                                      - 8 ° e 9 °: no CEI  com avaliadores</a:t>
            </a:r>
          </a:p>
          <a:p>
            <a:pPr marL="457200" lvl="1" indent="0">
              <a:buNone/>
            </a:pPr>
            <a:r>
              <a:rPr lang="pt-BR" sz="2400" dirty="0"/>
              <a:t>		              projeto social                    melhores planos de negócios</a:t>
            </a:r>
          </a:p>
        </p:txBody>
      </p:sp>
      <p:cxnSp>
        <p:nvCxnSpPr>
          <p:cNvPr id="6" name="Conector angulado 5"/>
          <p:cNvCxnSpPr/>
          <p:nvPr/>
        </p:nvCxnSpPr>
        <p:spPr>
          <a:xfrm rot="10800000" flipV="1">
            <a:off x="6172200" y="5441190"/>
            <a:ext cx="373225" cy="261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do 7"/>
          <p:cNvCxnSpPr/>
          <p:nvPr/>
        </p:nvCxnSpPr>
        <p:spPr>
          <a:xfrm>
            <a:off x="7132269" y="5449076"/>
            <a:ext cx="513184" cy="2612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09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3" y="802434"/>
            <a:ext cx="10844637" cy="49887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Oficina  EAD – SENAI –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Empreendedorismo e educação ambiental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Tecnologia da informação e comunicação			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Lógica de programação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/>
              <a:t>fundamentos de logística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Oficina Game Design  e de robótica - Universidade FEEVALE</a:t>
            </a:r>
          </a:p>
          <a:p>
            <a:pPr algn="just"/>
            <a:r>
              <a:rPr lang="pt-BR" sz="2800" dirty="0"/>
              <a:t>Oficina do sapateiro – Sindicato dos Sapateiros</a:t>
            </a:r>
          </a:p>
          <a:p>
            <a:pPr algn="just"/>
            <a:r>
              <a:rPr lang="pt-BR" sz="2800" dirty="0"/>
              <a:t>Visitas Técnicas ao Grupo </a:t>
            </a:r>
            <a:r>
              <a:rPr lang="pt-BR" sz="2800" dirty="0" err="1"/>
              <a:t>Arezzo</a:t>
            </a:r>
            <a:r>
              <a:rPr lang="pt-BR" sz="2800" dirty="0"/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pt-BR" sz="2800" dirty="0"/>
              <a:t> CO</a:t>
            </a:r>
          </a:p>
          <a:p>
            <a:pPr algn="just"/>
            <a:r>
              <a:rPr lang="pt-BR" sz="2800" dirty="0"/>
              <a:t>Testes</a:t>
            </a:r>
            <a:r>
              <a:rPr lang="pt-BR" sz="2800" b="1" dirty="0"/>
              <a:t> </a:t>
            </a:r>
            <a:r>
              <a:rPr lang="pt-BR" sz="2800" dirty="0"/>
              <a:t>vocacionais aos alunos do 9º ano – Universidade FEEVALE</a:t>
            </a:r>
          </a:p>
          <a:p>
            <a:pPr algn="just"/>
            <a:r>
              <a:rPr lang="pt-BR" sz="2800" dirty="0"/>
              <a:t>Programa Jovem aprendiz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59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Corte</Template>
  <TotalTime>947</TotalTime>
  <Words>770</Words>
  <Application>Microsoft Office PowerPoint</Application>
  <PresentationFormat>Widescreen</PresentationFormat>
  <Paragraphs>196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9" baseType="lpstr">
      <vt:lpstr>Franklin Gothic Book</vt:lpstr>
      <vt:lpstr>Kozuka Gothic Pr6N B</vt:lpstr>
      <vt:lpstr>Kozuka Gothic Pr6N M</vt:lpstr>
      <vt:lpstr>Kozuka Gothic Pro B</vt:lpstr>
      <vt:lpstr>Kozuka Gothic Pro L</vt:lpstr>
      <vt:lpstr>Kozuka Gothic Pro M</vt:lpstr>
      <vt:lpstr>Arial</vt:lpstr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Crop</vt:lpstr>
      <vt:lpstr>Apresentação do PowerPoint</vt:lpstr>
      <vt:lpstr>PROMOÇÃO</vt:lpstr>
      <vt:lpstr>O porquê do projeto</vt:lpstr>
      <vt:lpstr>Entidades parceiras</vt:lpstr>
      <vt:lpstr>Público-alvo</vt:lpstr>
      <vt:lpstr>OBJETIVO</vt:lpstr>
      <vt:lpstr>ATIVIDADE ECONÔMICA CAMPO BOM</vt:lpstr>
      <vt:lpstr>Metodologia</vt:lpstr>
      <vt:lpstr>Apresentação do PowerPoint</vt:lpstr>
      <vt:lpstr>RESULTADOS ALCANÇADOS</vt:lpstr>
      <vt:lpstr>Apresentação do PowerPoint</vt:lpstr>
      <vt:lpstr>Apresentação do PowerPoint</vt:lpstr>
      <vt:lpstr>Apresentação do PowerPoint</vt:lpstr>
      <vt:lpstr>Orientação Profissional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olho no Futuro</dc:title>
  <dc:creator>Guilherme Indio do Brasil</dc:creator>
  <cp:lastModifiedBy>Simone Daise Schneider</cp:lastModifiedBy>
  <cp:revision>97</cp:revision>
  <dcterms:created xsi:type="dcterms:W3CDTF">2017-05-30T16:52:13Z</dcterms:created>
  <dcterms:modified xsi:type="dcterms:W3CDTF">2018-11-07T14:42:43Z</dcterms:modified>
</cp:coreProperties>
</file>