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66" r:id="rId3"/>
    <p:sldId id="262" r:id="rId4"/>
    <p:sldId id="267" r:id="rId5"/>
    <p:sldId id="268" r:id="rId6"/>
    <p:sldId id="276" r:id="rId7"/>
    <p:sldId id="273" r:id="rId8"/>
    <p:sldId id="272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312E2-DBF4-4545-BE5E-98D051EA1078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6D3E-4F89-431A-AC36-94CE70441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88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986D-0E42-49C2-9AEB-0ED9DB19ABA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558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3986D-0E42-49C2-9AEB-0ED9DB19ABA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98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13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24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4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32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65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86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891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56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3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2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5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A8C9D-7198-4FAC-BF52-4BB64C07C56E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9380F-C272-4B6F-A2A2-33F05EDEB3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48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C1A1979-C12C-8A46-8339-ED1860FD0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95" b="13253"/>
          <a:stretch/>
        </p:blipFill>
        <p:spPr>
          <a:xfrm>
            <a:off x="0" y="-6263"/>
            <a:ext cx="12192000" cy="686426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77F5C256-F342-D24B-A946-854326DCBF45}"/>
              </a:ext>
            </a:extLst>
          </p:cNvPr>
          <p:cNvSpPr/>
          <p:nvPr/>
        </p:nvSpPr>
        <p:spPr>
          <a:xfrm flipH="1">
            <a:off x="0" y="0"/>
            <a:ext cx="12192001" cy="6858000"/>
          </a:xfrm>
          <a:prstGeom prst="rect">
            <a:avLst/>
          </a:prstGeom>
          <a:gradFill flip="none" rotWithShape="0">
            <a:gsLst>
              <a:gs pos="0">
                <a:srgbClr val="2E355A">
                  <a:alpha val="70000"/>
                </a:srgbClr>
              </a:gs>
              <a:gs pos="49000">
                <a:srgbClr val="2B73B8">
                  <a:alpha val="70000"/>
                </a:srgbClr>
              </a:gs>
              <a:gs pos="100000">
                <a:srgbClr val="54B4DF">
                  <a:alpha val="7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Gráfico 15">
            <a:extLst>
              <a:ext uri="{FF2B5EF4-FFF2-40B4-BE49-F238E27FC236}">
                <a16:creationId xmlns="" xmlns:a16="http://schemas.microsoft.com/office/drawing/2014/main" id="{0AA32943-2AA7-1447-9805-AE9EFC8038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2798" b="20463"/>
          <a:stretch/>
        </p:blipFill>
        <p:spPr>
          <a:xfrm>
            <a:off x="482347" y="0"/>
            <a:ext cx="10600182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="" xmlns:a16="http://schemas.microsoft.com/office/drawing/2014/main" id="{31A604C4-0687-004A-926C-738663A11B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7441" y="825799"/>
            <a:ext cx="2629423" cy="1698691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A6D78C6E-2A6E-AA44-9EA9-C24882BEDEE9}"/>
              </a:ext>
            </a:extLst>
          </p:cNvPr>
          <p:cNvSpPr txBox="1">
            <a:spLocks/>
          </p:cNvSpPr>
          <p:nvPr/>
        </p:nvSpPr>
        <p:spPr>
          <a:xfrm>
            <a:off x="2533510" y="4909211"/>
            <a:ext cx="6346521" cy="5040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laborate-Medium" panose="02000603070000020004" pitchFamily="2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400" dirty="0" smtClean="0">
                <a:solidFill>
                  <a:schemeClr val="bg1"/>
                </a:solidFill>
                <a:latin typeface="Gotham Medium" panose="02000604030000020004" pitchFamily="2" charset="0"/>
              </a:rPr>
              <a:t>Fábio Makita 		</a:t>
            </a:r>
            <a:r>
              <a:rPr lang="pt-BR" sz="2400" dirty="0" smtClean="0">
                <a:solidFill>
                  <a:schemeClr val="bg1"/>
                </a:solidFill>
                <a:latin typeface="Gotham Medium" panose="02000604030000020004" pitchFamily="2" charset="0"/>
              </a:rPr>
              <a:t>03/10/2019</a:t>
            </a:r>
            <a:endParaRPr lang="pt-BR" sz="2400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73091096-1B97-5946-A8A2-C3DC22034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521" y="1517124"/>
            <a:ext cx="9374464" cy="3669528"/>
          </a:xfrm>
        </p:spPr>
        <p:txBody>
          <a:bodyPr anchor="ctr">
            <a:noAutofit/>
          </a:bodyPr>
          <a:lstStyle/>
          <a:p>
            <a:pPr algn="l">
              <a:lnSpc>
                <a:spcPts val="8200"/>
              </a:lnSpc>
            </a:pPr>
            <a:r>
              <a:rPr lang="pt-BR" sz="3600" dirty="0" smtClean="0">
                <a:solidFill>
                  <a:srgbClr val="EFE05C"/>
                </a:solidFill>
                <a:latin typeface="Colaborate-Bold" panose="02000603070000020004" pitchFamily="2" charset="0"/>
              </a:rPr>
              <a:t>VII Fórum de Gestão e Inovação do COMUNG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CBA2438-71FB-4041-A80A-DF8F2A1C48BF}"/>
              </a:ext>
            </a:extLst>
          </p:cNvPr>
          <p:cNvSpPr/>
          <p:nvPr/>
        </p:nvSpPr>
        <p:spPr>
          <a:xfrm flipH="1">
            <a:off x="0" y="6263"/>
            <a:ext cx="12192001" cy="6858000"/>
          </a:xfrm>
          <a:prstGeom prst="rect">
            <a:avLst/>
          </a:prstGeom>
          <a:solidFill>
            <a:srgbClr val="2E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TextBox 3"/>
          <p:cNvSpPr txBox="1"/>
          <p:nvPr/>
        </p:nvSpPr>
        <p:spPr>
          <a:xfrm>
            <a:off x="482600" y="748415"/>
            <a:ext cx="11036300" cy="555843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 Grandes Empresas buscam </a:t>
            </a:r>
            <a:r>
              <a:rPr lang="pt-BR" sz="2400" dirty="0">
                <a:solidFill>
                  <a:srgbClr val="EFE05C"/>
                </a:solidFill>
                <a:latin typeface="Colaborate-Medium"/>
              </a:rPr>
              <a:t>novas formas 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de promover a inovação, indo além de mecanismos mais tradicionais (P&amp;D e M&amp;A)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Colaborate-Medium"/>
              <a:cs typeface="Verdana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 Adoção diferentes modelos de </a:t>
            </a:r>
            <a:r>
              <a:rPr lang="pt-BR" sz="2400" dirty="0">
                <a:solidFill>
                  <a:srgbClr val="EFE05C"/>
                </a:solidFill>
                <a:latin typeface="Colaborate-Medium"/>
              </a:rPr>
              <a:t>open </a:t>
            </a:r>
            <a:r>
              <a:rPr lang="pt-BR" sz="2400" dirty="0" err="1">
                <a:solidFill>
                  <a:srgbClr val="EFE05C"/>
                </a:solidFill>
                <a:latin typeface="Colaborate-Medium"/>
              </a:rPr>
              <a:t>innovation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, envolvendo diferentes grupos de </a:t>
            </a:r>
            <a:r>
              <a:rPr lang="pt-BR" sz="2400" dirty="0" err="1" smtClean="0">
                <a:solidFill>
                  <a:schemeClr val="bg1"/>
                </a:solidFill>
                <a:latin typeface="Colaborate-Medium"/>
                <a:cs typeface="Verdana"/>
              </a:rPr>
              <a:t>stakeholders</a:t>
            </a:r>
            <a:endParaRPr lang="pt-BR" sz="2400" dirty="0" smtClean="0">
              <a:solidFill>
                <a:schemeClr val="bg1"/>
              </a:solidFill>
              <a:latin typeface="Colaborate-Medium"/>
              <a:cs typeface="Verdana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Colaborate-Medium"/>
              <a:cs typeface="Verdana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 </a:t>
            </a:r>
            <a:r>
              <a:rPr lang="pt-BR" sz="2400" dirty="0">
                <a:solidFill>
                  <a:srgbClr val="EFE05C"/>
                </a:solidFill>
                <a:latin typeface="Colaborate-Medium"/>
              </a:rPr>
              <a:t>Diluição de fronteiras 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entre a empresa e outros atores dos ecossistemas de inovação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Colaborate-Medium"/>
              <a:cs typeface="Verdana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 Busca por </a:t>
            </a:r>
            <a:r>
              <a:rPr lang="pt-BR" sz="2400" dirty="0">
                <a:solidFill>
                  <a:srgbClr val="EFE05C"/>
                </a:solidFill>
                <a:latin typeface="Colaborate-Medium"/>
              </a:rPr>
              <a:t>parcerias de negócios 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ao invés de modelo tradicional de cliente-fornecedor</a:t>
            </a:r>
            <a:endParaRPr lang="pt-BR" sz="2400" dirty="0">
              <a:solidFill>
                <a:schemeClr val="bg1"/>
              </a:solidFill>
              <a:latin typeface="Colaborate-Medium"/>
              <a:cs typeface="Verdana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Colaborate-Medium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191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CBA2438-71FB-4041-A80A-DF8F2A1C48BF}"/>
              </a:ext>
            </a:extLst>
          </p:cNvPr>
          <p:cNvSpPr/>
          <p:nvPr/>
        </p:nvSpPr>
        <p:spPr>
          <a:xfrm flipH="1">
            <a:off x="0" y="6263"/>
            <a:ext cx="12192001" cy="6858000"/>
          </a:xfrm>
          <a:prstGeom prst="rect">
            <a:avLst/>
          </a:prstGeom>
          <a:solidFill>
            <a:srgbClr val="2E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TextBox 3"/>
          <p:cNvSpPr txBox="1"/>
          <p:nvPr/>
        </p:nvSpPr>
        <p:spPr>
          <a:xfrm>
            <a:off x="482600" y="748415"/>
            <a:ext cx="11036300" cy="408110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pt-BR" sz="2400" dirty="0" smtClean="0">
                <a:solidFill>
                  <a:schemeClr val="bg1"/>
                </a:solidFill>
                <a:latin typeface="Colaborate-Medium"/>
              </a:rPr>
              <a:t> </a:t>
            </a:r>
            <a:r>
              <a:rPr lang="pt-BR" sz="2400" dirty="0" err="1">
                <a:solidFill>
                  <a:srgbClr val="EFE05C"/>
                </a:solidFill>
                <a:latin typeface="Colaborate-Medium"/>
              </a:rPr>
              <a:t>Cocriação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</a:rPr>
              <a:t> 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de soluções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endParaRPr lang="pt-BR" sz="2400" dirty="0">
              <a:solidFill>
                <a:schemeClr val="bg1"/>
              </a:solidFill>
              <a:latin typeface="Colaborate-Medium"/>
              <a:cs typeface="Verdana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 Novos modelos de gestão empresarial  </a:t>
            </a:r>
            <a:r>
              <a:rPr lang="pt-BR" sz="2400" dirty="0">
                <a:solidFill>
                  <a:schemeClr val="bg1"/>
                </a:solidFill>
                <a:latin typeface="Colaborate-Medium"/>
                <a:cs typeface="Verdana"/>
              </a:rPr>
              <a:t>(</a:t>
            </a:r>
            <a:r>
              <a:rPr lang="pt-BR" sz="2400" dirty="0" err="1">
                <a:solidFill>
                  <a:srgbClr val="EFE05C"/>
                </a:solidFill>
                <a:latin typeface="Colaborate-Medium"/>
              </a:rPr>
              <a:t>mindset</a:t>
            </a:r>
            <a:r>
              <a:rPr lang="pt-BR" sz="2400" dirty="0">
                <a:solidFill>
                  <a:srgbClr val="EFE05C"/>
                </a:solidFill>
                <a:latin typeface="Colaborate-Medium"/>
              </a:rPr>
              <a:t> das startups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</a:rPr>
              <a:t>)</a:t>
            </a:r>
            <a:endParaRPr lang="pt-BR" sz="2400" dirty="0">
              <a:solidFill>
                <a:schemeClr val="bg1"/>
              </a:solidFill>
              <a:latin typeface="Colaborate-Medium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endParaRPr lang="pt-BR" sz="2400" dirty="0">
              <a:solidFill>
                <a:schemeClr val="bg1"/>
              </a:solidFill>
              <a:latin typeface="Colaborate-Medium"/>
              <a:cs typeface="Verdana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pt-BR" sz="2400" dirty="0" smtClean="0">
                <a:solidFill>
                  <a:schemeClr val="bg1"/>
                </a:solidFill>
                <a:latin typeface="Colaborate-Medium"/>
              </a:rPr>
              <a:t> Maior </a:t>
            </a:r>
            <a:r>
              <a:rPr lang="pt-BR" sz="2400" dirty="0">
                <a:solidFill>
                  <a:schemeClr val="bg1"/>
                </a:solidFill>
                <a:latin typeface="Colaborate-Medium"/>
              </a:rPr>
              <a:t>disposição 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em correr riscos (</a:t>
            </a:r>
            <a:r>
              <a:rPr lang="pt-BR" sz="2400" dirty="0" err="1">
                <a:solidFill>
                  <a:srgbClr val="EFE05C"/>
                </a:solidFill>
                <a:latin typeface="Colaborate-Medium"/>
              </a:rPr>
              <a:t>mindset</a:t>
            </a:r>
            <a:r>
              <a:rPr lang="pt-BR" sz="2400" dirty="0">
                <a:solidFill>
                  <a:srgbClr val="EFE05C"/>
                </a:solidFill>
                <a:latin typeface="Colaborate-Medium"/>
              </a:rPr>
              <a:t> do VC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)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endParaRPr lang="pt-BR" sz="2400" dirty="0">
              <a:solidFill>
                <a:schemeClr val="bg1"/>
              </a:solidFill>
              <a:latin typeface="Colaborate-Medium"/>
              <a:cs typeface="Verdana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 Aproximação do </a:t>
            </a:r>
            <a:r>
              <a:rPr lang="pt-BR" sz="2400" dirty="0">
                <a:solidFill>
                  <a:srgbClr val="EFE05C"/>
                </a:solidFill>
                <a:latin typeface="Colaborate-Medium"/>
              </a:rPr>
              <a:t>cliente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 (</a:t>
            </a:r>
            <a:r>
              <a:rPr lang="pt-BR" sz="2400" dirty="0" err="1" smtClean="0">
                <a:solidFill>
                  <a:schemeClr val="bg1"/>
                </a:solidFill>
                <a:latin typeface="Colaborate-Medium"/>
                <a:cs typeface="Verdana"/>
              </a:rPr>
              <a:t>user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Colaborate-Medium"/>
                <a:cs typeface="Verdana"/>
              </a:rPr>
              <a:t>experience</a:t>
            </a:r>
            <a:r>
              <a:rPr lang="pt-BR" sz="2400" dirty="0" smtClean="0">
                <a:solidFill>
                  <a:schemeClr val="bg1"/>
                </a:solidFill>
                <a:latin typeface="Colaborate-Medium"/>
                <a:cs typeface="Verdana"/>
              </a:rPr>
              <a:t>)</a:t>
            </a:r>
          </a:p>
          <a:p>
            <a:pPr>
              <a:lnSpc>
                <a:spcPct val="120000"/>
              </a:lnSpc>
            </a:pPr>
            <a:endParaRPr lang="pt-BR" sz="2400" dirty="0">
              <a:solidFill>
                <a:schemeClr val="bg1"/>
              </a:solidFill>
              <a:latin typeface="Colaborate-Medium"/>
              <a:cs typeface="Verdana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endParaRPr lang="pt-BR" sz="2400" dirty="0">
              <a:solidFill>
                <a:schemeClr val="bg1"/>
              </a:solidFill>
              <a:latin typeface="Colaborate-Medium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297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C1A1979-C12C-8A46-8339-ED1860FD0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295" b="13253"/>
          <a:stretch/>
        </p:blipFill>
        <p:spPr>
          <a:xfrm>
            <a:off x="0" y="-6263"/>
            <a:ext cx="12192000" cy="686426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77F5C256-F342-D24B-A946-854326DCBF45}"/>
              </a:ext>
            </a:extLst>
          </p:cNvPr>
          <p:cNvSpPr/>
          <p:nvPr/>
        </p:nvSpPr>
        <p:spPr>
          <a:xfrm flipH="1">
            <a:off x="0" y="0"/>
            <a:ext cx="12192001" cy="6858000"/>
          </a:xfrm>
          <a:prstGeom prst="rect">
            <a:avLst/>
          </a:prstGeom>
          <a:gradFill flip="none" rotWithShape="0">
            <a:gsLst>
              <a:gs pos="0">
                <a:srgbClr val="2E355A">
                  <a:alpha val="70000"/>
                </a:srgbClr>
              </a:gs>
              <a:gs pos="49000">
                <a:srgbClr val="2B73B8">
                  <a:alpha val="70000"/>
                </a:srgbClr>
              </a:gs>
              <a:gs pos="100000">
                <a:srgbClr val="54B4DF">
                  <a:alpha val="7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73091096-1B97-5946-A8A2-C3DC22034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9360" y="3024172"/>
            <a:ext cx="7254431" cy="1744249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pt-BR" sz="5400" b="1" dirty="0" smtClean="0">
                <a:solidFill>
                  <a:srgbClr val="EFE05C"/>
                </a:solidFill>
                <a:latin typeface="Colaborate-Medium"/>
              </a:rPr>
              <a:t>MUITO OBRIGADO !</a:t>
            </a:r>
            <a:endParaRPr lang="pt-BR" sz="5400" b="1" dirty="0">
              <a:solidFill>
                <a:srgbClr val="EFE05C"/>
              </a:solidFill>
              <a:latin typeface="Colaborate-Medium"/>
            </a:endParaRPr>
          </a:p>
        </p:txBody>
      </p:sp>
    </p:spTree>
    <p:extLst>
      <p:ext uri="{BB962C8B-B14F-4D97-AF65-F5344CB8AC3E}">
        <p14:creationId xmlns:p14="http://schemas.microsoft.com/office/powerpoint/2010/main" val="6498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xmlns="" id="{E46A8A39-B211-A24A-96B7-4C32F714CA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10369" b="5582"/>
          <a:stretch/>
        </p:blipFill>
        <p:spPr>
          <a:xfrm>
            <a:off x="0" y="289526"/>
            <a:ext cx="7482554" cy="6568474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FF011540-88D7-2C46-BFAC-A5C4D78C8B4A}"/>
              </a:ext>
            </a:extLst>
          </p:cNvPr>
          <p:cNvSpPr/>
          <p:nvPr/>
        </p:nvSpPr>
        <p:spPr>
          <a:xfrm>
            <a:off x="5279514" y="512913"/>
            <a:ext cx="6282009" cy="5775153"/>
          </a:xfrm>
          <a:prstGeom prst="rect">
            <a:avLst/>
          </a:prstGeom>
          <a:solidFill>
            <a:schemeClr val="bg1"/>
          </a:solidFill>
          <a:ln>
            <a:solidFill>
              <a:srgbClr val="54B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61EBA194-3FA8-6B41-9FD1-0C4C2528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3716" y="2258973"/>
            <a:ext cx="5649500" cy="3653919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rgbClr val="2E355A"/>
                </a:solidFill>
              </a:rPr>
              <a:t>18 anos de experiência (Embraer, Randon)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2E355A"/>
                </a:solidFill>
              </a:rPr>
              <a:t>	</a:t>
            </a:r>
            <a:r>
              <a:rPr lang="pt-BR" sz="2400" dirty="0">
                <a:solidFill>
                  <a:srgbClr val="2E355A"/>
                </a:solidFill>
              </a:rPr>
              <a:t>C</a:t>
            </a:r>
            <a:r>
              <a:rPr lang="pt-BR" sz="2400" dirty="0" smtClean="0">
                <a:solidFill>
                  <a:srgbClr val="2E355A"/>
                </a:solidFill>
              </a:rPr>
              <a:t>orporate Venture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2E355A"/>
                </a:solidFill>
              </a:rPr>
              <a:t>	Novos </a:t>
            </a:r>
            <a:r>
              <a:rPr lang="pt-BR" sz="2400" dirty="0">
                <a:solidFill>
                  <a:srgbClr val="2E355A"/>
                </a:solidFill>
              </a:rPr>
              <a:t>N</a:t>
            </a:r>
            <a:r>
              <a:rPr lang="pt-BR" sz="2400" dirty="0" smtClean="0">
                <a:solidFill>
                  <a:srgbClr val="2E355A"/>
                </a:solidFill>
              </a:rPr>
              <a:t>egócios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2E355A"/>
                </a:solidFill>
              </a:rPr>
              <a:t>	P,D&amp;I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2E355A"/>
                </a:solidFill>
              </a:rPr>
              <a:t>	Estratégia </a:t>
            </a:r>
            <a:r>
              <a:rPr lang="pt-BR" sz="2400" dirty="0">
                <a:solidFill>
                  <a:srgbClr val="2E355A"/>
                </a:solidFill>
              </a:rPr>
              <a:t>T</a:t>
            </a:r>
            <a:r>
              <a:rPr lang="pt-BR" sz="2400" dirty="0" smtClean="0">
                <a:solidFill>
                  <a:srgbClr val="2E355A"/>
                </a:solidFill>
              </a:rPr>
              <a:t>ecnológica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rgbClr val="2E355A"/>
                </a:solidFill>
              </a:rPr>
              <a:t>	Inteligência Competitiva</a:t>
            </a:r>
          </a:p>
          <a:p>
            <a:pPr marL="0" indent="0">
              <a:buNone/>
            </a:pPr>
            <a:endParaRPr lang="pt-BR" sz="2400" dirty="0" smtClean="0">
              <a:solidFill>
                <a:srgbClr val="2E355A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rgbClr val="2E355A"/>
                </a:solidFill>
              </a:rPr>
              <a:t>+55 (12) 98215-6666</a:t>
            </a:r>
          </a:p>
          <a:p>
            <a:pPr marL="0" indent="0">
              <a:buNone/>
            </a:pPr>
            <a:endParaRPr lang="pt-BR" sz="2400" dirty="0">
              <a:solidFill>
                <a:srgbClr val="2E355A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A7FA2362-3DA6-AE45-AA7B-304E7687FEFC}"/>
              </a:ext>
            </a:extLst>
          </p:cNvPr>
          <p:cNvSpPr txBox="1">
            <a:spLocks/>
          </p:cNvSpPr>
          <p:nvPr/>
        </p:nvSpPr>
        <p:spPr>
          <a:xfrm>
            <a:off x="5751013" y="966373"/>
            <a:ext cx="5810512" cy="829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laborate-Medium" panose="0200060307000002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b="1" dirty="0" smtClean="0">
                <a:solidFill>
                  <a:srgbClr val="2E355A"/>
                </a:solidFill>
              </a:rPr>
              <a:t>Fábio Makita Kiyan</a:t>
            </a:r>
            <a:endParaRPr lang="pt-BR" b="1" dirty="0">
              <a:solidFill>
                <a:srgbClr val="2E355A"/>
              </a:solidFill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604815" y="512912"/>
            <a:ext cx="4674697" cy="5775153"/>
          </a:xfrm>
          <a:prstGeom prst="rect">
            <a:avLst/>
          </a:prstGeom>
          <a:solidFill>
            <a:srgbClr val="2E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6869"/>
          <a:stretch/>
        </p:blipFill>
        <p:spPr>
          <a:xfrm>
            <a:off x="1521979" y="1494260"/>
            <a:ext cx="2840368" cy="381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77F5C256-F342-D24B-A946-854326DCBF45}"/>
              </a:ext>
            </a:extLst>
          </p:cNvPr>
          <p:cNvSpPr/>
          <p:nvPr/>
        </p:nvSpPr>
        <p:spPr>
          <a:xfrm flipH="1">
            <a:off x="-81280" y="0"/>
            <a:ext cx="12287504" cy="6858000"/>
          </a:xfrm>
          <a:prstGeom prst="rect">
            <a:avLst/>
          </a:prstGeom>
          <a:solidFill>
            <a:srgbClr val="2E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Gráfico 14">
            <a:extLst>
              <a:ext uri="{FF2B5EF4-FFF2-40B4-BE49-F238E27FC236}">
                <a16:creationId xmlns="" xmlns:a16="http://schemas.microsoft.com/office/drawing/2014/main" id="{5DDDCD63-A1E1-0F4F-B105-4A5CF781C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70100" y="435430"/>
            <a:ext cx="7023163" cy="5852636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73091096-1B97-5946-A8A2-C3DC22034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065" y="1892028"/>
            <a:ext cx="7881103" cy="3669528"/>
          </a:xfrm>
        </p:spPr>
        <p:txBody>
          <a:bodyPr anchor="ctr">
            <a:noAutofit/>
          </a:bodyPr>
          <a:lstStyle/>
          <a:p>
            <a:pPr algn="l">
              <a:lnSpc>
                <a:spcPts val="8200"/>
              </a:lnSpc>
            </a:pPr>
            <a:r>
              <a:rPr lang="pt-BR" dirty="0" smtClean="0">
                <a:solidFill>
                  <a:srgbClr val="EFE05C"/>
                </a:solidFill>
                <a:latin typeface="Colaborate-Bold" panose="02000603070000020004" pitchFamily="2" charset="0"/>
              </a:rPr>
              <a:t>INSTITUTO HERCÍLIO RANDON</a:t>
            </a:r>
            <a:r>
              <a:rPr lang="pt-BR" b="1" dirty="0">
                <a:solidFill>
                  <a:srgbClr val="EFE05C"/>
                </a:solidFill>
              </a:rPr>
              <a:t/>
            </a:r>
            <a:br>
              <a:rPr lang="pt-BR" b="1" dirty="0">
                <a:solidFill>
                  <a:srgbClr val="EFE05C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7CBA2438-71FB-4041-A80A-DF8F2A1C48BF}"/>
              </a:ext>
            </a:extLst>
          </p:cNvPr>
          <p:cNvSpPr/>
          <p:nvPr/>
        </p:nvSpPr>
        <p:spPr>
          <a:xfrm flipH="1">
            <a:off x="-1" y="0"/>
            <a:ext cx="12192001" cy="6864263"/>
          </a:xfrm>
          <a:prstGeom prst="rect">
            <a:avLst/>
          </a:prstGeom>
          <a:solidFill>
            <a:srgbClr val="2E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FA12ABAC-5694-5B45-A5D1-892E5F7DCB79}"/>
              </a:ext>
            </a:extLst>
          </p:cNvPr>
          <p:cNvSpPr txBox="1">
            <a:spLocks/>
          </p:cNvSpPr>
          <p:nvPr/>
        </p:nvSpPr>
        <p:spPr>
          <a:xfrm>
            <a:off x="2922739" y="742483"/>
            <a:ext cx="6346521" cy="8220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laborate-Medium" panose="02000603070000020004" pitchFamily="2" charset="0"/>
                <a:ea typeface="+mj-ea"/>
                <a:cs typeface="+mj-cs"/>
              </a:defRPr>
            </a:lvl1pPr>
          </a:lstStyle>
          <a:p>
            <a:pPr marL="11113" indent="-11113" algn="ctr">
              <a:lnSpc>
                <a:spcPts val="6200"/>
              </a:lnSpc>
            </a:pPr>
            <a:r>
              <a:rPr lang="pt-BR" sz="4800" b="1" dirty="0" smtClean="0">
                <a:solidFill>
                  <a:schemeClr val="bg1"/>
                </a:solidFill>
              </a:rPr>
              <a:t>TIMELINE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5D3BB62-F3BE-3D43-864D-ECC272A75FA0}"/>
              </a:ext>
            </a:extLst>
          </p:cNvPr>
          <p:cNvSpPr/>
          <p:nvPr/>
        </p:nvSpPr>
        <p:spPr>
          <a:xfrm>
            <a:off x="701457" y="2307051"/>
            <a:ext cx="3356975" cy="3868281"/>
          </a:xfrm>
          <a:prstGeom prst="rect">
            <a:avLst/>
          </a:prstGeom>
          <a:noFill/>
          <a:ln>
            <a:solidFill>
              <a:srgbClr val="EFE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67AA62B1-93D0-174E-90D1-A5E551D06F88}"/>
              </a:ext>
            </a:extLst>
          </p:cNvPr>
          <p:cNvSpPr/>
          <p:nvPr/>
        </p:nvSpPr>
        <p:spPr>
          <a:xfrm>
            <a:off x="4417511" y="2307051"/>
            <a:ext cx="3356975" cy="3868281"/>
          </a:xfrm>
          <a:prstGeom prst="rect">
            <a:avLst/>
          </a:prstGeom>
          <a:noFill/>
          <a:ln>
            <a:solidFill>
              <a:srgbClr val="EFE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49FD1FE8-9A08-8842-ABE8-41959F321FFD}"/>
              </a:ext>
            </a:extLst>
          </p:cNvPr>
          <p:cNvSpPr/>
          <p:nvPr/>
        </p:nvSpPr>
        <p:spPr>
          <a:xfrm>
            <a:off x="8133568" y="2307051"/>
            <a:ext cx="3356975" cy="3868281"/>
          </a:xfrm>
          <a:prstGeom prst="rect">
            <a:avLst/>
          </a:prstGeom>
          <a:noFill/>
          <a:ln>
            <a:solidFill>
              <a:srgbClr val="EFE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672186B6-8352-DB45-A7AF-74294B9B8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27398"/>
            <a:ext cx="2877852" cy="32643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chemeClr val="bg1"/>
                </a:solidFill>
                <a:latin typeface="Colaborate-Medium" panose="02000603070000020004"/>
              </a:rPr>
              <a:t>2014</a:t>
            </a:r>
          </a:p>
          <a:p>
            <a:endParaRPr lang="pt-BR" sz="2400" dirty="0">
              <a:solidFill>
                <a:schemeClr val="bg1"/>
              </a:solidFill>
              <a:latin typeface="Colaborate-Medium" panose="02000603070000020004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Colaborate-Medium" panose="02000603070000020004"/>
              </a:rPr>
              <a:t>Engenharia Avançada</a:t>
            </a:r>
          </a:p>
          <a:p>
            <a:endParaRPr lang="pt-BR" sz="2400" dirty="0" smtClean="0">
              <a:solidFill>
                <a:schemeClr val="bg1"/>
              </a:solidFill>
              <a:latin typeface="Colaborate-Medium" panose="02000603070000020004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Colaborate-Medium" panose="02000603070000020004"/>
              </a:rPr>
              <a:t>Concentração das atividades de inovação</a:t>
            </a:r>
            <a:r>
              <a:rPr lang="pt-BR" sz="1800" dirty="0">
                <a:solidFill>
                  <a:schemeClr val="bg1"/>
                </a:solidFill>
              </a:rPr>
              <a:t/>
            </a:r>
            <a:br>
              <a:rPr lang="pt-BR" sz="1800" dirty="0">
                <a:solidFill>
                  <a:schemeClr val="bg1"/>
                </a:solidFill>
              </a:rPr>
            </a:b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672186B6-8352-DB45-A7AF-74294B9B8EF0}"/>
              </a:ext>
            </a:extLst>
          </p:cNvPr>
          <p:cNvSpPr txBox="1">
            <a:spLocks/>
          </p:cNvSpPr>
          <p:nvPr/>
        </p:nvSpPr>
        <p:spPr>
          <a:xfrm>
            <a:off x="4657072" y="2527397"/>
            <a:ext cx="2877852" cy="3264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latin typeface="Colaborate-Medium" panose="02000603070000020004"/>
              </a:rPr>
              <a:t>2014 - 2018</a:t>
            </a:r>
          </a:p>
          <a:p>
            <a:endParaRPr lang="pt-BR" sz="2400" dirty="0" smtClean="0">
              <a:solidFill>
                <a:schemeClr val="bg1"/>
              </a:solidFill>
              <a:latin typeface="Colaborate-Medium" panose="02000603070000020004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Colaborate-Medium" panose="02000603070000020004"/>
              </a:rPr>
              <a:t>Conexão ICT Empresa</a:t>
            </a:r>
          </a:p>
          <a:p>
            <a:endParaRPr lang="pt-BR" sz="2400" dirty="0" smtClean="0">
              <a:solidFill>
                <a:schemeClr val="bg1"/>
              </a:solidFill>
              <a:latin typeface="Colaborate-Medium" panose="02000603070000020004"/>
            </a:endParaRPr>
          </a:p>
          <a:p>
            <a:r>
              <a:rPr lang="pt-BR" sz="2400" dirty="0">
                <a:solidFill>
                  <a:schemeClr val="bg1"/>
                </a:solidFill>
                <a:latin typeface="Colaborate-Medium" panose="02000603070000020004"/>
              </a:rPr>
              <a:t>D</a:t>
            </a:r>
            <a:r>
              <a:rPr lang="pt-BR" sz="2400" dirty="0" smtClean="0">
                <a:solidFill>
                  <a:schemeClr val="bg1"/>
                </a:solidFill>
                <a:latin typeface="Colaborate-Medium" panose="02000603070000020004"/>
              </a:rPr>
              <a:t>escentralização </a:t>
            </a:r>
            <a:r>
              <a:rPr lang="pt-BR" sz="2400" dirty="0" smtClean="0">
                <a:solidFill>
                  <a:schemeClr val="bg1"/>
                </a:solidFill>
                <a:latin typeface="Colaborate-Medium" panose="02000603070000020004"/>
              </a:rPr>
              <a:t>da inovação</a:t>
            </a:r>
            <a:r>
              <a:rPr lang="pt-BR" sz="1800" dirty="0" smtClean="0">
                <a:solidFill>
                  <a:schemeClr val="bg1"/>
                </a:solidFill>
              </a:rPr>
              <a:t/>
            </a:r>
            <a:br>
              <a:rPr lang="pt-BR" sz="1800" dirty="0" smtClean="0">
                <a:solidFill>
                  <a:schemeClr val="bg1"/>
                </a:solidFill>
              </a:rPr>
            </a:br>
            <a:endParaRPr lang="pt-BR" sz="1800" dirty="0">
              <a:solidFill>
                <a:schemeClr val="bg1"/>
              </a:solidFill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672186B6-8352-DB45-A7AF-74294B9B8EF0}"/>
              </a:ext>
            </a:extLst>
          </p:cNvPr>
          <p:cNvSpPr txBox="1">
            <a:spLocks/>
          </p:cNvSpPr>
          <p:nvPr/>
        </p:nvSpPr>
        <p:spPr>
          <a:xfrm>
            <a:off x="8291106" y="2554173"/>
            <a:ext cx="3138894" cy="362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bg1"/>
                </a:solidFill>
                <a:latin typeface="Colaborate-Medium" panose="02000603070000020004"/>
              </a:rPr>
              <a:t>2018 em diante</a:t>
            </a:r>
          </a:p>
          <a:p>
            <a:endParaRPr lang="pt-BR" sz="2400" dirty="0" smtClean="0">
              <a:solidFill>
                <a:schemeClr val="bg1"/>
              </a:solidFill>
              <a:latin typeface="Colaborate-Medium" panose="02000603070000020004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Colaborate-Medium" panose="02000603070000020004"/>
              </a:rPr>
              <a:t>Conexão com diversos atores dos ecossistemas de inovação</a:t>
            </a:r>
          </a:p>
          <a:p>
            <a:endParaRPr lang="pt-BR" sz="2400" dirty="0">
              <a:solidFill>
                <a:schemeClr val="bg1"/>
              </a:solidFill>
              <a:latin typeface="Colaborate-Medium" panose="02000603070000020004"/>
            </a:endParaRPr>
          </a:p>
          <a:p>
            <a:r>
              <a:rPr lang="pt-BR" sz="2400" dirty="0" smtClean="0">
                <a:solidFill>
                  <a:schemeClr val="bg1"/>
                </a:solidFill>
                <a:latin typeface="Colaborate-Medium" panose="02000603070000020004"/>
              </a:rPr>
              <a:t>Aumento da área de atuação</a:t>
            </a:r>
            <a:r>
              <a:rPr lang="pt-BR" sz="1800" dirty="0" smtClean="0">
                <a:solidFill>
                  <a:schemeClr val="bg1"/>
                </a:solidFill>
              </a:rPr>
              <a:t/>
            </a:r>
            <a:br>
              <a:rPr lang="pt-BR" sz="1800" dirty="0" smtClean="0">
                <a:solidFill>
                  <a:schemeClr val="bg1"/>
                </a:solidFill>
              </a:rPr>
            </a:br>
            <a:endParaRPr lang="pt-B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ECA8A3E-2A62-E14E-AD58-1DF537D88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" b="156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A4FFC3C5-9F99-F445-AA6B-C0ED968A6109}"/>
              </a:ext>
            </a:extLst>
          </p:cNvPr>
          <p:cNvSpPr/>
          <p:nvPr/>
        </p:nvSpPr>
        <p:spPr>
          <a:xfrm flipH="1">
            <a:off x="-2" y="0"/>
            <a:ext cx="12192001" cy="6858000"/>
          </a:xfrm>
          <a:prstGeom prst="rect">
            <a:avLst/>
          </a:prstGeom>
          <a:gradFill flip="none" rotWithShape="0">
            <a:gsLst>
              <a:gs pos="0">
                <a:srgbClr val="2E355A">
                  <a:alpha val="70000"/>
                </a:srgbClr>
              </a:gs>
              <a:gs pos="49000">
                <a:srgbClr val="2B73B8">
                  <a:alpha val="70000"/>
                </a:srgbClr>
              </a:gs>
              <a:gs pos="100000">
                <a:srgbClr val="54B4DF">
                  <a:alpha val="7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781FF480-9D6C-2841-8359-894339ECBF88}"/>
              </a:ext>
            </a:extLst>
          </p:cNvPr>
          <p:cNvSpPr/>
          <p:nvPr/>
        </p:nvSpPr>
        <p:spPr>
          <a:xfrm flipH="1">
            <a:off x="755650" y="787400"/>
            <a:ext cx="10598150" cy="5435308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5305276" y="1554734"/>
            <a:ext cx="1624015" cy="999347"/>
            <a:chOff x="6504156" y="1382987"/>
            <a:chExt cx="1624015" cy="999347"/>
          </a:xfrm>
        </p:grpSpPr>
        <p:sp>
          <p:nvSpPr>
            <p:cNvPr id="8" name="Retângulo 7"/>
            <p:cNvSpPr/>
            <p:nvPr/>
          </p:nvSpPr>
          <p:spPr>
            <a:xfrm>
              <a:off x="6504156" y="1382987"/>
              <a:ext cx="1624015" cy="999347"/>
            </a:xfrm>
            <a:prstGeom prst="rect">
              <a:avLst/>
            </a:prstGeom>
            <a:solidFill>
              <a:srgbClr val="2E3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solidFill>
                  <a:schemeClr val="bg1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779318" y="1669532"/>
              <a:ext cx="10679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Colaborate-Medium" panose="02000603070000020004"/>
                </a:rPr>
                <a:t>empresa</a:t>
              </a:r>
              <a:endParaRPr lang="pt-BR" sz="2000" dirty="0">
                <a:solidFill>
                  <a:schemeClr val="bg1"/>
                </a:solidFill>
                <a:latin typeface="Colaborate-Medium" panose="02000603070000020004"/>
              </a:endParaRP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1302978" y="1554734"/>
            <a:ext cx="3733881" cy="999347"/>
            <a:chOff x="1297656" y="1554734"/>
            <a:chExt cx="3733881" cy="999347"/>
          </a:xfrm>
        </p:grpSpPr>
        <p:grpSp>
          <p:nvGrpSpPr>
            <p:cNvPr id="5" name="Grupo 4"/>
            <p:cNvGrpSpPr/>
            <p:nvPr/>
          </p:nvGrpSpPr>
          <p:grpSpPr>
            <a:xfrm>
              <a:off x="1297656" y="1554734"/>
              <a:ext cx="1703672" cy="999347"/>
              <a:chOff x="1457355" y="1382987"/>
              <a:chExt cx="1703672" cy="999347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1498822" y="1382987"/>
                <a:ext cx="1624015" cy="999347"/>
              </a:xfrm>
              <a:prstGeom prst="rect">
                <a:avLst/>
              </a:prstGeom>
              <a:solidFill>
                <a:srgbClr val="2E3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 flipH="1">
                <a:off x="1457355" y="1511366"/>
                <a:ext cx="17036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000" dirty="0" smtClean="0">
                    <a:solidFill>
                      <a:schemeClr val="bg1"/>
                    </a:solidFill>
                    <a:latin typeface="Colaborate-Medium" panose="02000603070000020004"/>
                  </a:rPr>
                  <a:t>ecossistemas de inovação</a:t>
                </a:r>
                <a:endParaRPr lang="pt-BR" sz="2000" dirty="0">
                  <a:solidFill>
                    <a:schemeClr val="bg1"/>
                  </a:solidFill>
                  <a:latin typeface="Colaborate-Medium" panose="02000603070000020004"/>
                </a:endParaRPr>
              </a:p>
            </p:txBody>
          </p:sp>
        </p:grpSp>
        <p:sp>
          <p:nvSpPr>
            <p:cNvPr id="2" name="Seta para a esquerda e para a direita 1"/>
            <p:cNvSpPr/>
            <p:nvPr/>
          </p:nvSpPr>
          <p:spPr>
            <a:xfrm>
              <a:off x="3265604" y="1831119"/>
              <a:ext cx="1765933" cy="396494"/>
            </a:xfrm>
            <a:prstGeom prst="leftRightArrow">
              <a:avLst/>
            </a:prstGeom>
            <a:solidFill>
              <a:srgbClr val="54B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455781" y="1318828"/>
            <a:ext cx="1128473" cy="900258"/>
            <a:chOff x="6978261" y="2609148"/>
            <a:chExt cx="1128473" cy="900258"/>
          </a:xfrm>
        </p:grpSpPr>
        <p:sp>
          <p:nvSpPr>
            <p:cNvPr id="39" name="CaixaDeTexto 38"/>
            <p:cNvSpPr txBox="1"/>
            <p:nvPr/>
          </p:nvSpPr>
          <p:spPr>
            <a:xfrm>
              <a:off x="6978261" y="2609148"/>
              <a:ext cx="1128473" cy="451491"/>
            </a:xfrm>
            <a:prstGeom prst="rect">
              <a:avLst/>
            </a:prstGeom>
            <a:solidFill>
              <a:srgbClr val="EFE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pt-BR" sz="2000" dirty="0">
                  <a:solidFill>
                    <a:srgbClr val="2B73B8"/>
                  </a:solidFill>
                  <a:latin typeface="Colaborate-Medium" panose="02000603070000020004"/>
                </a:rPr>
                <a:t>inovação</a:t>
              </a:r>
            </a:p>
          </p:txBody>
        </p:sp>
        <p:sp>
          <p:nvSpPr>
            <p:cNvPr id="40" name="Seta para a direita 39"/>
            <p:cNvSpPr/>
            <p:nvPr/>
          </p:nvSpPr>
          <p:spPr>
            <a:xfrm>
              <a:off x="7010157" y="3133581"/>
              <a:ext cx="1050480" cy="375825"/>
            </a:xfrm>
            <a:prstGeom prst="rightArrow">
              <a:avLst/>
            </a:prstGeom>
            <a:solidFill>
              <a:srgbClr val="54B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1269193" y="2862294"/>
            <a:ext cx="2880618" cy="1954301"/>
            <a:chOff x="1269193" y="2862294"/>
            <a:chExt cx="2880618" cy="1954301"/>
          </a:xfrm>
        </p:grpSpPr>
        <p:sp>
          <p:nvSpPr>
            <p:cNvPr id="13" name="Retângulo 12"/>
            <p:cNvSpPr/>
            <p:nvPr/>
          </p:nvSpPr>
          <p:spPr>
            <a:xfrm>
              <a:off x="1269193" y="2862294"/>
              <a:ext cx="17050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5">
                      <a:lumMod val="75000"/>
                    </a:schemeClr>
                  </a:solidFill>
                  <a:latin typeface="Colaborate-Medium" panose="02000603070000020004"/>
                </a:rPr>
                <a:t> fomentar ecossistemas de inovação</a:t>
              </a:r>
              <a:endParaRPr lang="pt-BR" sz="2000" b="1" dirty="0">
                <a:solidFill>
                  <a:schemeClr val="accent5">
                    <a:lumMod val="75000"/>
                  </a:schemeClr>
                </a:solidFill>
                <a:latin typeface="Colaborate-Medium" panose="02000603070000020004"/>
              </a:endParaRPr>
            </a:p>
          </p:txBody>
        </p:sp>
        <p:cxnSp>
          <p:nvCxnSpPr>
            <p:cNvPr id="30" name="Conector angulado 29"/>
            <p:cNvCxnSpPr/>
            <p:nvPr/>
          </p:nvCxnSpPr>
          <p:spPr>
            <a:xfrm rot="16200000" flipV="1">
              <a:off x="2666440" y="3333223"/>
              <a:ext cx="938638" cy="202810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54B4D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/>
          <p:cNvGrpSpPr/>
          <p:nvPr/>
        </p:nvGrpSpPr>
        <p:grpSpPr>
          <a:xfrm>
            <a:off x="9013676" y="1544574"/>
            <a:ext cx="1624015" cy="999347"/>
            <a:chOff x="6504156" y="1382987"/>
            <a:chExt cx="1624015" cy="999347"/>
          </a:xfrm>
        </p:grpSpPr>
        <p:sp>
          <p:nvSpPr>
            <p:cNvPr id="32" name="Retângulo 31"/>
            <p:cNvSpPr/>
            <p:nvPr/>
          </p:nvSpPr>
          <p:spPr>
            <a:xfrm>
              <a:off x="6504156" y="1382987"/>
              <a:ext cx="1624015" cy="999347"/>
            </a:xfrm>
            <a:prstGeom prst="rect">
              <a:avLst/>
            </a:prstGeom>
            <a:solidFill>
              <a:srgbClr val="2E35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solidFill>
                  <a:schemeClr val="bg1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6718403" y="1669532"/>
              <a:ext cx="1189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 smtClean="0">
                  <a:solidFill>
                    <a:schemeClr val="bg1"/>
                  </a:solidFill>
                  <a:latin typeface="Colaborate-Medium" panose="02000603070000020004"/>
                </a:rPr>
                <a:t>mercados</a:t>
              </a:r>
              <a:endParaRPr lang="pt-BR" sz="2000" dirty="0">
                <a:solidFill>
                  <a:schemeClr val="bg1"/>
                </a:solidFill>
                <a:latin typeface="Colaborate-Medium" panose="02000603070000020004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333788" y="4816595"/>
            <a:ext cx="1624015" cy="1004394"/>
            <a:chOff x="3669068" y="4400035"/>
            <a:chExt cx="1624015" cy="1004394"/>
          </a:xfrm>
        </p:grpSpPr>
        <p:grpSp>
          <p:nvGrpSpPr>
            <p:cNvPr id="38" name="Grupo 37"/>
            <p:cNvGrpSpPr/>
            <p:nvPr/>
          </p:nvGrpSpPr>
          <p:grpSpPr>
            <a:xfrm>
              <a:off x="3669068" y="4405082"/>
              <a:ext cx="1624015" cy="999347"/>
              <a:chOff x="6504156" y="1382987"/>
              <a:chExt cx="1624015" cy="999347"/>
            </a:xfrm>
          </p:grpSpPr>
          <p:sp>
            <p:nvSpPr>
              <p:cNvPr id="42" name="Retângulo 41"/>
              <p:cNvSpPr/>
              <p:nvPr/>
            </p:nvSpPr>
            <p:spPr>
              <a:xfrm>
                <a:off x="6504156" y="1382987"/>
                <a:ext cx="1624015" cy="999347"/>
              </a:xfrm>
              <a:prstGeom prst="rect">
                <a:avLst/>
              </a:prstGeom>
              <a:solidFill>
                <a:srgbClr val="2B73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7220910" y="1669532"/>
                <a:ext cx="184731" cy="400110"/>
              </a:xfrm>
              <a:prstGeom prst="rect">
                <a:avLst/>
              </a:prstGeom>
              <a:solidFill>
                <a:srgbClr val="2B73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B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pt-BR" dirty="0"/>
              </a:p>
            </p:txBody>
          </p:sp>
        </p:grpSp>
        <p:pic>
          <p:nvPicPr>
            <p:cNvPr id="37" name="Gráfico 11">
              <a:extLst>
                <a:ext uri="{FF2B5EF4-FFF2-40B4-BE49-F238E27FC236}">
                  <a16:creationId xmlns="" xmlns:a16="http://schemas.microsoft.com/office/drawing/2014/main" id="{31A604C4-0687-004A-926C-738663A11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55750" y="4400035"/>
              <a:ext cx="1458684" cy="942356"/>
            </a:xfrm>
            <a:prstGeom prst="rect">
              <a:avLst/>
            </a:prstGeom>
          </p:spPr>
        </p:pic>
      </p:grpSp>
      <p:grpSp>
        <p:nvGrpSpPr>
          <p:cNvPr id="73" name="Grupo 72"/>
          <p:cNvGrpSpPr/>
          <p:nvPr/>
        </p:nvGrpSpPr>
        <p:grpSpPr>
          <a:xfrm>
            <a:off x="3249525" y="2437209"/>
            <a:ext cx="1790365" cy="2379386"/>
            <a:chOff x="3249525" y="2437209"/>
            <a:chExt cx="1790365" cy="2379386"/>
          </a:xfrm>
        </p:grpSpPr>
        <p:sp>
          <p:nvSpPr>
            <p:cNvPr id="45" name="Retângulo 44"/>
            <p:cNvSpPr/>
            <p:nvPr/>
          </p:nvSpPr>
          <p:spPr>
            <a:xfrm>
              <a:off x="3249525" y="2437209"/>
              <a:ext cx="179036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accent5">
                      <a:lumMod val="75000"/>
                    </a:schemeClr>
                  </a:solidFill>
                  <a:latin typeface="Colaborate-Medium" panose="02000603070000020004"/>
                </a:rPr>
                <a:t>hub de conexões</a:t>
              </a:r>
            </a:p>
            <a:p>
              <a:pPr algn="ctr"/>
              <a:endParaRPr lang="pt-BR" sz="1000" b="1" dirty="0">
                <a:solidFill>
                  <a:schemeClr val="accent5">
                    <a:lumMod val="75000"/>
                  </a:schemeClr>
                </a:solidFill>
                <a:latin typeface="Colaborate-Medium" panose="02000603070000020004"/>
              </a:endParaRPr>
            </a:p>
            <a:p>
              <a:pPr algn="ctr"/>
              <a:r>
                <a:rPr lang="pt-BR" sz="2000" b="1" dirty="0">
                  <a:solidFill>
                    <a:schemeClr val="accent5">
                      <a:lumMod val="75000"/>
                    </a:schemeClr>
                  </a:solidFill>
                  <a:latin typeface="Colaborate-Medium" panose="02000603070000020004"/>
                </a:rPr>
                <a:t>r</a:t>
              </a:r>
              <a:r>
                <a:rPr lang="pt-BR" sz="2000" b="1" dirty="0" smtClean="0">
                  <a:solidFill>
                    <a:schemeClr val="accent5">
                      <a:lumMod val="75000"/>
                    </a:schemeClr>
                  </a:solidFill>
                  <a:latin typeface="Colaborate-Medium" panose="02000603070000020004"/>
                </a:rPr>
                <a:t>adar de oportunidades</a:t>
              </a:r>
              <a:endParaRPr lang="pt-BR" sz="2000" b="1" dirty="0">
                <a:solidFill>
                  <a:schemeClr val="accent5">
                    <a:lumMod val="75000"/>
                  </a:schemeClr>
                </a:solidFill>
                <a:latin typeface="Colaborate-Medium" panose="02000603070000020004"/>
              </a:endParaRPr>
            </a:p>
          </p:txBody>
        </p:sp>
        <p:cxnSp>
          <p:nvCxnSpPr>
            <p:cNvPr id="47" name="Conector angulado 46"/>
            <p:cNvCxnSpPr>
              <a:stCxn id="37" idx="0"/>
              <a:endCxn id="45" idx="2"/>
            </p:cNvCxnSpPr>
            <p:nvPr/>
          </p:nvCxnSpPr>
          <p:spPr>
            <a:xfrm rot="16200000" flipV="1">
              <a:off x="3696231" y="4363014"/>
              <a:ext cx="902058" cy="510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54B4D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o 71"/>
          <p:cNvGrpSpPr/>
          <p:nvPr/>
        </p:nvGrpSpPr>
        <p:grpSpPr>
          <a:xfrm>
            <a:off x="4149812" y="2681369"/>
            <a:ext cx="2760289" cy="2135227"/>
            <a:chOff x="4149812" y="2681369"/>
            <a:chExt cx="2760289" cy="2135227"/>
          </a:xfrm>
        </p:grpSpPr>
        <p:sp>
          <p:nvSpPr>
            <p:cNvPr id="59" name="Retângulo 58"/>
            <p:cNvSpPr/>
            <p:nvPr/>
          </p:nvSpPr>
          <p:spPr>
            <a:xfrm>
              <a:off x="5573793" y="2681369"/>
              <a:ext cx="13363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accent5">
                      <a:lumMod val="75000"/>
                    </a:schemeClr>
                  </a:solidFill>
                  <a:latin typeface="Colaborate-Medium" panose="02000603070000020004"/>
                </a:rPr>
                <a:t>cultura de inovação e do </a:t>
              </a:r>
              <a:r>
                <a:rPr lang="pt-BR" b="1" dirty="0" err="1" smtClean="0">
                  <a:solidFill>
                    <a:schemeClr val="accent5">
                      <a:lumMod val="75000"/>
                    </a:schemeClr>
                  </a:solidFill>
                  <a:latin typeface="Colaborate-Medium" panose="02000603070000020004"/>
                </a:rPr>
                <a:t>mindset</a:t>
              </a:r>
              <a:r>
                <a:rPr lang="pt-BR" b="1" dirty="0" smtClean="0">
                  <a:solidFill>
                    <a:schemeClr val="accent5">
                      <a:lumMod val="75000"/>
                    </a:schemeClr>
                  </a:solidFill>
                  <a:latin typeface="Colaborate-Medium" panose="02000603070000020004"/>
                </a:rPr>
                <a:t> digital </a:t>
              </a:r>
              <a:endParaRPr lang="pt-BR" b="1" dirty="0">
                <a:solidFill>
                  <a:schemeClr val="accent5">
                    <a:lumMod val="75000"/>
                  </a:schemeClr>
                </a:solidFill>
                <a:latin typeface="Colaborate-Medium" panose="02000603070000020004"/>
              </a:endParaRPr>
            </a:p>
          </p:txBody>
        </p:sp>
        <p:cxnSp>
          <p:nvCxnSpPr>
            <p:cNvPr id="62" name="Conector angulado 61"/>
            <p:cNvCxnSpPr>
              <a:stCxn id="37" idx="0"/>
              <a:endCxn id="59" idx="2"/>
            </p:cNvCxnSpPr>
            <p:nvPr/>
          </p:nvCxnSpPr>
          <p:spPr>
            <a:xfrm rot="5400000" flipH="1" flipV="1">
              <a:off x="4728431" y="3303080"/>
              <a:ext cx="934897" cy="209213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54B4D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436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9ECA8A3E-2A62-E14E-AD58-1DF537D88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" b="15624"/>
          <a:stretch/>
        </p:blipFill>
        <p:spPr>
          <a:xfrm>
            <a:off x="-17291" y="-4474"/>
            <a:ext cx="12192000" cy="6858000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A4FFC3C5-9F99-F445-AA6B-C0ED968A6109}"/>
              </a:ext>
            </a:extLst>
          </p:cNvPr>
          <p:cNvSpPr/>
          <p:nvPr/>
        </p:nvSpPr>
        <p:spPr>
          <a:xfrm flipH="1">
            <a:off x="-10102" y="0"/>
            <a:ext cx="12192001" cy="6858000"/>
          </a:xfrm>
          <a:prstGeom prst="rect">
            <a:avLst/>
          </a:prstGeom>
          <a:gradFill flip="none" rotWithShape="0">
            <a:gsLst>
              <a:gs pos="0">
                <a:srgbClr val="2E355A">
                  <a:alpha val="70000"/>
                </a:srgbClr>
              </a:gs>
              <a:gs pos="49000">
                <a:srgbClr val="2B73B8">
                  <a:alpha val="70000"/>
                </a:srgbClr>
              </a:gs>
              <a:gs pos="100000">
                <a:srgbClr val="54B4DF">
                  <a:alpha val="7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781FF480-9D6C-2841-8359-894339ECBF88}"/>
              </a:ext>
            </a:extLst>
          </p:cNvPr>
          <p:cNvSpPr/>
          <p:nvPr/>
        </p:nvSpPr>
        <p:spPr>
          <a:xfrm flipH="1">
            <a:off x="654278" y="333682"/>
            <a:ext cx="10598150" cy="634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1812290" y="1664137"/>
            <a:ext cx="8479790" cy="754475"/>
            <a:chOff x="1812290" y="1664137"/>
            <a:chExt cx="8479790" cy="754475"/>
          </a:xfrm>
        </p:grpSpPr>
        <p:sp>
          <p:nvSpPr>
            <p:cNvPr id="158" name="Retângulo 157">
              <a:extLst>
                <a:ext uri="{FF2B5EF4-FFF2-40B4-BE49-F238E27FC236}">
                  <a16:creationId xmlns:a16="http://schemas.microsoft.com/office/drawing/2014/main" xmlns="" id="{6C76FC01-976F-D449-AE83-8C94F7F3561B}"/>
                </a:ext>
              </a:extLst>
            </p:cNvPr>
            <p:cNvSpPr/>
            <p:nvPr/>
          </p:nvSpPr>
          <p:spPr>
            <a:xfrm flipH="1">
              <a:off x="1812290" y="1664137"/>
              <a:ext cx="8479790" cy="754475"/>
            </a:xfrm>
            <a:prstGeom prst="rect">
              <a:avLst/>
            </a:prstGeom>
            <a:solidFill>
              <a:srgbClr val="EFE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 flipH="1">
              <a:off x="1935119" y="1772797"/>
              <a:ext cx="978197" cy="54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Hub de Conexão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4729933" y="1800001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64" name="CaixaDeTexto 63"/>
            <p:cNvSpPr txBox="1"/>
            <p:nvPr/>
          </p:nvSpPr>
          <p:spPr>
            <a:xfrm flipH="1">
              <a:off x="4782854" y="1907532"/>
              <a:ext cx="988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Empresas</a:t>
              </a:r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5848898" y="1801215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73" name="CaixaDeTexto 72"/>
            <p:cNvSpPr txBox="1"/>
            <p:nvPr/>
          </p:nvSpPr>
          <p:spPr>
            <a:xfrm flipH="1">
              <a:off x="5897519" y="1894717"/>
              <a:ext cx="9781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startups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123" name="Retângulo 122"/>
            <p:cNvSpPr/>
            <p:nvPr/>
          </p:nvSpPr>
          <p:spPr>
            <a:xfrm>
              <a:off x="7027458" y="1792973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73" name="CaixaDeTexto 172"/>
            <p:cNvSpPr txBox="1"/>
            <p:nvPr/>
          </p:nvSpPr>
          <p:spPr>
            <a:xfrm flipH="1">
              <a:off x="6954530" y="1883480"/>
              <a:ext cx="12258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Universidades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812290" y="3614857"/>
            <a:ext cx="8479790" cy="754475"/>
            <a:chOff x="1812290" y="3614857"/>
            <a:chExt cx="8479790" cy="754475"/>
          </a:xfrm>
        </p:grpSpPr>
        <p:sp>
          <p:nvSpPr>
            <p:cNvPr id="162" name="Retângulo 161">
              <a:extLst>
                <a:ext uri="{FF2B5EF4-FFF2-40B4-BE49-F238E27FC236}">
                  <a16:creationId xmlns:a16="http://schemas.microsoft.com/office/drawing/2014/main" xmlns="" id="{6C76FC01-976F-D449-AE83-8C94F7F3561B}"/>
                </a:ext>
              </a:extLst>
            </p:cNvPr>
            <p:cNvSpPr/>
            <p:nvPr/>
          </p:nvSpPr>
          <p:spPr>
            <a:xfrm flipH="1">
              <a:off x="1812290" y="3614857"/>
              <a:ext cx="8479790" cy="754475"/>
            </a:xfrm>
            <a:prstGeom prst="rect">
              <a:avLst/>
            </a:prstGeom>
            <a:solidFill>
              <a:srgbClr val="EFE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CaixaDeTexto 42"/>
            <p:cNvSpPr txBox="1"/>
            <p:nvPr/>
          </p:nvSpPr>
          <p:spPr>
            <a:xfrm flipH="1">
              <a:off x="1935118" y="3750860"/>
              <a:ext cx="978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Cultura de Inovação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49" name="Retângulo 48"/>
            <p:cNvSpPr/>
            <p:nvPr/>
          </p:nvSpPr>
          <p:spPr>
            <a:xfrm>
              <a:off x="3632653" y="3742276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2" name="CaixaDeTexto 51"/>
            <p:cNvSpPr txBox="1"/>
            <p:nvPr/>
          </p:nvSpPr>
          <p:spPr>
            <a:xfrm flipH="1">
              <a:off x="3640632" y="3739486"/>
              <a:ext cx="1093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>
                  <a:latin typeface="Colaborate-Medium" panose="02000603070000020004"/>
                </a:rPr>
                <a:t>Foresight</a:t>
              </a:r>
              <a:r>
                <a:rPr lang="pt-BR" sz="1400" dirty="0">
                  <a:latin typeface="Colaborate-Medium" panose="02000603070000020004"/>
                </a:rPr>
                <a:t> Estratégico</a:t>
              </a: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4751618" y="3743490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61" name="CaixaDeTexto 60"/>
            <p:cNvSpPr txBox="1"/>
            <p:nvPr/>
          </p:nvSpPr>
          <p:spPr>
            <a:xfrm flipH="1">
              <a:off x="4759597" y="3740700"/>
              <a:ext cx="1053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Grand Prix</a:t>
              </a:r>
            </a:p>
            <a:p>
              <a:pPr algn="ctr"/>
              <a:r>
                <a:rPr lang="pt-BR" sz="1400" dirty="0" smtClean="0">
                  <a:latin typeface="Colaborate-Medium" panose="02000603070000020004"/>
                </a:rPr>
                <a:t>Inovação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76" name="Retângulo 75"/>
            <p:cNvSpPr/>
            <p:nvPr/>
          </p:nvSpPr>
          <p:spPr>
            <a:xfrm>
              <a:off x="5889538" y="3743490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80" name="CaixaDeTexto 79"/>
            <p:cNvSpPr txBox="1"/>
            <p:nvPr/>
          </p:nvSpPr>
          <p:spPr>
            <a:xfrm flipH="1">
              <a:off x="5862367" y="3727500"/>
              <a:ext cx="11402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 smtClean="0">
                  <a:latin typeface="Colaborate-Medium" panose="02000603070000020004"/>
                </a:rPr>
                <a:t>Intraempre_endedorismo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112" name="Retângulo 111"/>
            <p:cNvSpPr/>
            <p:nvPr/>
          </p:nvSpPr>
          <p:spPr>
            <a:xfrm>
              <a:off x="6995613" y="3742276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16" name="CaixaDeTexto 115"/>
            <p:cNvSpPr txBox="1"/>
            <p:nvPr/>
          </p:nvSpPr>
          <p:spPr>
            <a:xfrm flipH="1">
              <a:off x="6866843" y="3726286"/>
              <a:ext cx="1305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Prêmio Hercílio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167" name="Retângulo 166"/>
            <p:cNvSpPr/>
            <p:nvPr/>
          </p:nvSpPr>
          <p:spPr>
            <a:xfrm>
              <a:off x="8140573" y="3730625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68" name="CaixaDeTexto 167"/>
            <p:cNvSpPr txBox="1"/>
            <p:nvPr/>
          </p:nvSpPr>
          <p:spPr>
            <a:xfrm flipH="1">
              <a:off x="8136473" y="3725072"/>
              <a:ext cx="10481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Gramado </a:t>
              </a:r>
              <a:r>
                <a:rPr lang="pt-BR" sz="1400" dirty="0" err="1" smtClean="0">
                  <a:latin typeface="Colaborate-Medium" panose="02000603070000020004"/>
                </a:rPr>
                <a:t>Summit</a:t>
              </a:r>
              <a:endParaRPr lang="pt-BR" sz="1400" dirty="0">
                <a:latin typeface="Colaborate-Medium" panose="02000603070000020004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812290" y="4533067"/>
            <a:ext cx="8479790" cy="754475"/>
            <a:chOff x="1812290" y="4533067"/>
            <a:chExt cx="8479790" cy="754475"/>
          </a:xfrm>
        </p:grpSpPr>
        <p:sp>
          <p:nvSpPr>
            <p:cNvPr id="163" name="Retângulo 162">
              <a:extLst>
                <a:ext uri="{FF2B5EF4-FFF2-40B4-BE49-F238E27FC236}">
                  <a16:creationId xmlns:a16="http://schemas.microsoft.com/office/drawing/2014/main" xmlns="" id="{6C76FC01-976F-D449-AE83-8C94F7F3561B}"/>
                </a:ext>
              </a:extLst>
            </p:cNvPr>
            <p:cNvSpPr/>
            <p:nvPr/>
          </p:nvSpPr>
          <p:spPr>
            <a:xfrm flipH="1">
              <a:off x="1812290" y="4533067"/>
              <a:ext cx="8479790" cy="754475"/>
            </a:xfrm>
            <a:prstGeom prst="rect">
              <a:avLst/>
            </a:prstGeom>
            <a:solidFill>
              <a:srgbClr val="EFE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CaixaDeTexto 43"/>
            <p:cNvSpPr txBox="1"/>
            <p:nvPr/>
          </p:nvSpPr>
          <p:spPr>
            <a:xfrm flipH="1">
              <a:off x="1818688" y="4666030"/>
              <a:ext cx="1274626" cy="543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Fomentar Ecossistema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3266893" y="4668639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3" name="CaixaDeTexto 52"/>
            <p:cNvSpPr txBox="1"/>
            <p:nvPr/>
          </p:nvSpPr>
          <p:spPr>
            <a:xfrm flipH="1">
              <a:off x="3138123" y="4654656"/>
              <a:ext cx="1305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Educação Tecnológica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59" name="Retângulo 58"/>
            <p:cNvSpPr/>
            <p:nvPr/>
          </p:nvSpPr>
          <p:spPr>
            <a:xfrm>
              <a:off x="4385858" y="4669853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68" name="Retângulo 67"/>
            <p:cNvSpPr/>
            <p:nvPr/>
          </p:nvSpPr>
          <p:spPr>
            <a:xfrm>
              <a:off x="5502093" y="4668639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77" name="Retângulo 76"/>
            <p:cNvSpPr/>
            <p:nvPr/>
          </p:nvSpPr>
          <p:spPr>
            <a:xfrm>
              <a:off x="6621058" y="4669853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56" name="CaixaDeTexto 155"/>
            <p:cNvSpPr txBox="1"/>
            <p:nvPr/>
          </p:nvSpPr>
          <p:spPr>
            <a:xfrm flipH="1">
              <a:off x="5547408" y="4655870"/>
              <a:ext cx="1011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Mind7 Startups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157" name="CaixaDeTexto 156"/>
            <p:cNvSpPr txBox="1"/>
            <p:nvPr/>
          </p:nvSpPr>
          <p:spPr>
            <a:xfrm flipH="1">
              <a:off x="6675168" y="4666030"/>
              <a:ext cx="1011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 smtClean="0">
                  <a:latin typeface="Colaborate-Medium" panose="02000603070000020004"/>
                </a:rPr>
                <a:t>Techstars</a:t>
              </a:r>
              <a:endParaRPr lang="pt-BR" sz="1400" dirty="0" smtClean="0">
                <a:latin typeface="Colaborate-Medium" panose="02000603070000020004"/>
              </a:endParaRPr>
            </a:p>
            <a:p>
              <a:pPr algn="ctr"/>
              <a:r>
                <a:rPr lang="pt-BR" sz="1400" dirty="0" smtClean="0">
                  <a:latin typeface="Colaborate-Medium" panose="02000603070000020004"/>
                </a:rPr>
                <a:t>CLA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176" name="CaixaDeTexto 175"/>
            <p:cNvSpPr txBox="1"/>
            <p:nvPr/>
          </p:nvSpPr>
          <p:spPr>
            <a:xfrm flipH="1">
              <a:off x="4399328" y="4757470"/>
              <a:ext cx="1011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 smtClean="0">
                  <a:latin typeface="Colaborate-Medium" panose="02000603070000020004"/>
                </a:rPr>
                <a:t>IcoLab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175" name="Retângulo 174"/>
            <p:cNvSpPr/>
            <p:nvPr/>
          </p:nvSpPr>
          <p:spPr>
            <a:xfrm>
              <a:off x="8896898" y="4669853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62" name="CaixaDeTexto 61"/>
            <p:cNvSpPr txBox="1"/>
            <p:nvPr/>
          </p:nvSpPr>
          <p:spPr>
            <a:xfrm flipH="1">
              <a:off x="8930688" y="4655870"/>
              <a:ext cx="10117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Hélice</a:t>
              </a:r>
            </a:p>
            <a:p>
              <a:pPr algn="ctr"/>
              <a:r>
                <a:rPr lang="pt-BR" sz="1400" dirty="0" smtClean="0">
                  <a:latin typeface="Colaborate-Medium" panose="02000603070000020004"/>
                </a:rPr>
                <a:t>fase 2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51" name="Retângulo 50"/>
            <p:cNvSpPr/>
            <p:nvPr/>
          </p:nvSpPr>
          <p:spPr>
            <a:xfrm>
              <a:off x="7765233" y="4677199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66" name="CaixaDeTexto 165"/>
            <p:cNvSpPr txBox="1"/>
            <p:nvPr/>
          </p:nvSpPr>
          <p:spPr>
            <a:xfrm flipH="1">
              <a:off x="7760923" y="4671166"/>
              <a:ext cx="11087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AB</a:t>
              </a:r>
            </a:p>
            <a:p>
              <a:pPr algn="ctr"/>
              <a:r>
                <a:rPr lang="pt-BR" sz="1400" dirty="0" smtClean="0">
                  <a:latin typeface="Colaborate-Medium" panose="02000603070000020004"/>
                </a:rPr>
                <a:t>Startups</a:t>
              </a:r>
            </a:p>
          </p:txBody>
        </p:sp>
      </p:grpSp>
      <p:sp>
        <p:nvSpPr>
          <p:cNvPr id="188" name="CaixaDeTexto 187"/>
          <p:cNvSpPr txBox="1"/>
          <p:nvPr/>
        </p:nvSpPr>
        <p:spPr>
          <a:xfrm flipH="1">
            <a:off x="3898107" y="623869"/>
            <a:ext cx="43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Colaborate-Medium" panose="02000603070000020004"/>
              </a:rPr>
              <a:t>Algumas Ações</a:t>
            </a:r>
            <a:endParaRPr lang="pt-BR" sz="2800" dirty="0">
              <a:latin typeface="Colaborate-Medium" panose="02000603070000020004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89116" y="2633027"/>
            <a:ext cx="8479790" cy="754475"/>
            <a:chOff x="1791970" y="2629337"/>
            <a:chExt cx="8479790" cy="754475"/>
          </a:xfrm>
        </p:grpSpPr>
        <p:sp>
          <p:nvSpPr>
            <p:cNvPr id="99" name="Retângulo 98">
              <a:extLst>
                <a:ext uri="{FF2B5EF4-FFF2-40B4-BE49-F238E27FC236}">
                  <a16:creationId xmlns:a16="http://schemas.microsoft.com/office/drawing/2014/main" xmlns="" id="{6C76FC01-976F-D449-AE83-8C94F7F3561B}"/>
                </a:ext>
              </a:extLst>
            </p:cNvPr>
            <p:cNvSpPr/>
            <p:nvPr/>
          </p:nvSpPr>
          <p:spPr>
            <a:xfrm flipH="1">
              <a:off x="1791970" y="2629337"/>
              <a:ext cx="8479790" cy="754475"/>
            </a:xfrm>
            <a:prstGeom prst="rect">
              <a:avLst/>
            </a:prstGeom>
            <a:solidFill>
              <a:srgbClr val="EFE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aixaDeTexto 34"/>
            <p:cNvSpPr txBox="1"/>
            <p:nvPr/>
          </p:nvSpPr>
          <p:spPr>
            <a:xfrm flipH="1">
              <a:off x="1810774" y="2715414"/>
              <a:ext cx="13054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Radar de Oportunidades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4121698" y="2754248"/>
              <a:ext cx="1053836" cy="484081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57" name="CaixaDeTexto 56"/>
            <p:cNvSpPr txBox="1"/>
            <p:nvPr/>
          </p:nvSpPr>
          <p:spPr>
            <a:xfrm flipH="1">
              <a:off x="4117094" y="2755978"/>
              <a:ext cx="9688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ABDI conexão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5237933" y="2753034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66" name="CaixaDeTexto 65"/>
            <p:cNvSpPr txBox="1"/>
            <p:nvPr/>
          </p:nvSpPr>
          <p:spPr>
            <a:xfrm flipH="1">
              <a:off x="5263808" y="2759371"/>
              <a:ext cx="1025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latin typeface="Colaborate-Medium" panose="02000603070000020004"/>
                </a:rPr>
                <a:t>CNPq</a:t>
              </a:r>
            </a:p>
            <a:p>
              <a:pPr algn="ctr"/>
              <a:r>
                <a:rPr lang="pt-BR" sz="1400" dirty="0" smtClean="0">
                  <a:latin typeface="Colaborate-Medium" panose="02000603070000020004"/>
                </a:rPr>
                <a:t>Doutorado</a:t>
              </a:r>
              <a:endParaRPr lang="pt-BR" sz="1400" dirty="0">
                <a:latin typeface="Colaborate-Medium" panose="02000603070000020004"/>
              </a:endParaRPr>
            </a:p>
          </p:txBody>
        </p:sp>
        <p:sp>
          <p:nvSpPr>
            <p:cNvPr id="74" name="Retângulo 73"/>
            <p:cNvSpPr/>
            <p:nvPr/>
          </p:nvSpPr>
          <p:spPr>
            <a:xfrm>
              <a:off x="6356898" y="2754248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75" name="CaixaDeTexto 74"/>
            <p:cNvSpPr txBox="1"/>
            <p:nvPr/>
          </p:nvSpPr>
          <p:spPr>
            <a:xfrm flipH="1">
              <a:off x="6230374" y="2837334"/>
              <a:ext cx="1293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err="1" smtClean="0">
                  <a:latin typeface="Colaborate-Medium" panose="02000603070000020004"/>
                </a:rPr>
                <a:t>Embrapii</a:t>
              </a:r>
              <a:endParaRPr lang="pt-BR" sz="1400" dirty="0" smtClean="0">
                <a:latin typeface="Colaborate-Medium" panose="02000603070000020004"/>
              </a:endParaRPr>
            </a:p>
          </p:txBody>
        </p:sp>
        <p:sp>
          <p:nvSpPr>
            <p:cNvPr id="119" name="Retângulo 118"/>
            <p:cNvSpPr/>
            <p:nvPr/>
          </p:nvSpPr>
          <p:spPr>
            <a:xfrm>
              <a:off x="7474498" y="2754248"/>
              <a:ext cx="1053836" cy="4840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/>
            </a:p>
          </p:txBody>
        </p:sp>
        <p:sp>
          <p:nvSpPr>
            <p:cNvPr id="120" name="CaixaDeTexto 119"/>
            <p:cNvSpPr txBox="1"/>
            <p:nvPr/>
          </p:nvSpPr>
          <p:spPr>
            <a:xfrm flipH="1">
              <a:off x="7395710" y="2776374"/>
              <a:ext cx="1199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latin typeface="Colaborate-Medium" panose="02000603070000020004"/>
                </a:rPr>
                <a:t>ANPROTEC</a:t>
              </a:r>
            </a:p>
            <a:p>
              <a:pPr algn="ctr"/>
              <a:r>
                <a:rPr lang="pt-BR" sz="1400" dirty="0" smtClean="0">
                  <a:latin typeface="Colaborate-Medium" panose="02000603070000020004"/>
                </a:rPr>
                <a:t>Nexos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7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77F5C256-F342-D24B-A946-854326DCBF45}"/>
              </a:ext>
            </a:extLst>
          </p:cNvPr>
          <p:cNvSpPr/>
          <p:nvPr/>
        </p:nvSpPr>
        <p:spPr>
          <a:xfrm flipH="1">
            <a:off x="-6098" y="0"/>
            <a:ext cx="12198097" cy="6858000"/>
          </a:xfrm>
          <a:prstGeom prst="rect">
            <a:avLst/>
          </a:prstGeom>
          <a:solidFill>
            <a:srgbClr val="2E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73091096-1B97-5946-A8A2-C3DC22034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065" y="1892028"/>
            <a:ext cx="8888815" cy="3669528"/>
          </a:xfrm>
        </p:spPr>
        <p:txBody>
          <a:bodyPr anchor="ctr">
            <a:noAutofit/>
          </a:bodyPr>
          <a:lstStyle/>
          <a:p>
            <a:pPr algn="l">
              <a:lnSpc>
                <a:spcPts val="8200"/>
              </a:lnSpc>
            </a:pPr>
            <a:r>
              <a:rPr lang="pt-BR" dirty="0" smtClean="0">
                <a:solidFill>
                  <a:srgbClr val="EFE05C"/>
                </a:solidFill>
                <a:latin typeface="Colaborate-Bold" panose="02000603070000020004" pitchFamily="2" charset="0"/>
              </a:rPr>
              <a:t>INOVAÇÃO NAS</a:t>
            </a:r>
            <a:br>
              <a:rPr lang="pt-BR" dirty="0" smtClean="0">
                <a:solidFill>
                  <a:srgbClr val="EFE05C"/>
                </a:solidFill>
                <a:latin typeface="Colaborate-Bold" panose="02000603070000020004" pitchFamily="2" charset="0"/>
              </a:rPr>
            </a:br>
            <a:r>
              <a:rPr lang="pt-BR" dirty="0" smtClean="0">
                <a:solidFill>
                  <a:srgbClr val="EFE05C"/>
                </a:solidFill>
                <a:latin typeface="Colaborate-Bold" panose="02000603070000020004" pitchFamily="2" charset="0"/>
              </a:rPr>
              <a:t>EMPRESAS RANDON</a:t>
            </a:r>
            <a:r>
              <a:rPr lang="pt-BR" b="1" dirty="0">
                <a:solidFill>
                  <a:srgbClr val="EFE05C"/>
                </a:solidFill>
              </a:rPr>
              <a:t/>
            </a:r>
            <a:br>
              <a:rPr lang="pt-BR" b="1" dirty="0">
                <a:solidFill>
                  <a:srgbClr val="EFE05C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Gráfico 14">
            <a:extLst>
              <a:ext uri="{FF2B5EF4-FFF2-40B4-BE49-F238E27FC236}">
                <a16:creationId xmlns="" xmlns:a16="http://schemas.microsoft.com/office/drawing/2014/main" id="{5DDDCD63-A1E1-0F4F-B105-4A5CF781C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70100" y="435430"/>
            <a:ext cx="7023163" cy="58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7CBA2438-71FB-4041-A80A-DF8F2A1C48BF}"/>
              </a:ext>
            </a:extLst>
          </p:cNvPr>
          <p:cNvSpPr/>
          <p:nvPr/>
        </p:nvSpPr>
        <p:spPr>
          <a:xfrm flipH="1">
            <a:off x="0" y="6263"/>
            <a:ext cx="12192001" cy="6858000"/>
          </a:xfrm>
          <a:prstGeom prst="rect">
            <a:avLst/>
          </a:prstGeom>
          <a:solidFill>
            <a:srgbClr val="2E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33" name="Grupo 32"/>
          <p:cNvGrpSpPr/>
          <p:nvPr/>
        </p:nvGrpSpPr>
        <p:grpSpPr>
          <a:xfrm>
            <a:off x="4937247" y="1989447"/>
            <a:ext cx="1967398" cy="2958012"/>
            <a:chOff x="4937247" y="663567"/>
            <a:chExt cx="1967398" cy="2958012"/>
          </a:xfrm>
        </p:grpSpPr>
        <p:sp>
          <p:nvSpPr>
            <p:cNvPr id="12" name="Retângulo 11"/>
            <p:cNvSpPr/>
            <p:nvPr/>
          </p:nvSpPr>
          <p:spPr>
            <a:xfrm>
              <a:off x="4937247" y="663567"/>
              <a:ext cx="1967398" cy="784966"/>
            </a:xfrm>
            <a:prstGeom prst="rect">
              <a:avLst/>
            </a:prstGeom>
            <a:solidFill>
              <a:srgbClr val="2E75B6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olaborate-Medium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253290" y="777786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>
                      <a:lumMod val="95000"/>
                    </a:schemeClr>
                  </a:solidFill>
                  <a:latin typeface="Colaborate-Medium"/>
                  <a:cs typeface="Arial" panose="020B0604020202020204" pitchFamily="34" charset="0"/>
                </a:rPr>
                <a:t>divisão</a:t>
              </a:r>
            </a:p>
            <a:p>
              <a:pPr algn="ctr"/>
              <a:r>
                <a:rPr lang="pt-BR" dirty="0" smtClean="0">
                  <a:solidFill>
                    <a:schemeClr val="bg1">
                      <a:lumMod val="95000"/>
                    </a:schemeClr>
                  </a:solidFill>
                  <a:latin typeface="Colaborate-Medium"/>
                  <a:cs typeface="Arial" panose="020B0604020202020204" pitchFamily="34" charset="0"/>
                </a:rPr>
                <a:t>montadora</a:t>
              </a:r>
              <a:endParaRPr lang="pt-BR" dirty="0">
                <a:solidFill>
                  <a:schemeClr val="bg1">
                    <a:lumMod val="95000"/>
                  </a:schemeClr>
                </a:solidFill>
                <a:latin typeface="Colaborate-Medium"/>
                <a:cs typeface="Arial" panose="020B060402020202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4937247" y="1745010"/>
              <a:ext cx="1967398" cy="784966"/>
            </a:xfrm>
            <a:prstGeom prst="rect">
              <a:avLst/>
            </a:prstGeom>
            <a:solidFill>
              <a:srgbClr val="2E75B6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olaborate-Medium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272527" y="1859229"/>
              <a:ext cx="12490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>
                      <a:lumMod val="95000"/>
                    </a:schemeClr>
                  </a:solidFill>
                  <a:latin typeface="Colaborate-Medium"/>
                  <a:cs typeface="Arial" panose="020B0604020202020204" pitchFamily="34" charset="0"/>
                </a:rPr>
                <a:t>divisão</a:t>
              </a:r>
            </a:p>
            <a:p>
              <a:pPr algn="ctr"/>
              <a:r>
                <a:rPr lang="pt-BR" dirty="0" smtClean="0">
                  <a:solidFill>
                    <a:schemeClr val="bg1">
                      <a:lumMod val="95000"/>
                    </a:schemeClr>
                  </a:solidFill>
                  <a:latin typeface="Colaborate-Medium"/>
                  <a:cs typeface="Arial" panose="020B0604020202020204" pitchFamily="34" charset="0"/>
                </a:rPr>
                <a:t>autopeças</a:t>
              </a:r>
              <a:endParaRPr lang="pt-BR" dirty="0">
                <a:solidFill>
                  <a:schemeClr val="bg1">
                    <a:lumMod val="95000"/>
                  </a:schemeClr>
                </a:solidFill>
                <a:latin typeface="Colaborate-Medium"/>
                <a:cs typeface="Arial" panose="020B0604020202020204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4937247" y="2836613"/>
              <a:ext cx="1967398" cy="784966"/>
            </a:xfrm>
            <a:prstGeom prst="rect">
              <a:avLst/>
            </a:prstGeom>
            <a:solidFill>
              <a:srgbClr val="2E75B6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olaborate-Medium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381531" y="2950832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>
                      <a:lumMod val="95000"/>
                    </a:schemeClr>
                  </a:solidFill>
                  <a:latin typeface="Colaborate-Medium"/>
                  <a:cs typeface="Arial" panose="020B0604020202020204" pitchFamily="34" charset="0"/>
                </a:rPr>
                <a:t>divisão</a:t>
              </a:r>
            </a:p>
            <a:p>
              <a:pPr algn="ctr"/>
              <a:r>
                <a:rPr lang="pt-BR" dirty="0" smtClean="0">
                  <a:solidFill>
                    <a:schemeClr val="bg1">
                      <a:lumMod val="95000"/>
                    </a:schemeClr>
                  </a:solidFill>
                  <a:latin typeface="Colaborate-Medium"/>
                  <a:cs typeface="Arial" panose="020B0604020202020204" pitchFamily="34" charset="0"/>
                </a:rPr>
                <a:t>serviços</a:t>
              </a:r>
              <a:endParaRPr lang="pt-BR" dirty="0">
                <a:solidFill>
                  <a:schemeClr val="bg1">
                    <a:lumMod val="95000"/>
                  </a:schemeClr>
                </a:solidFill>
                <a:latin typeface="Colaborate-Medium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312441" y="2391074"/>
            <a:ext cx="3624806" cy="2455246"/>
            <a:chOff x="1312441" y="1065194"/>
            <a:chExt cx="3624806" cy="2455246"/>
          </a:xfrm>
        </p:grpSpPr>
        <p:sp>
          <p:nvSpPr>
            <p:cNvPr id="28" name="Retângulo 27"/>
            <p:cNvSpPr/>
            <p:nvPr/>
          </p:nvSpPr>
          <p:spPr>
            <a:xfrm>
              <a:off x="1853480" y="1174019"/>
              <a:ext cx="1967398" cy="784966"/>
            </a:xfrm>
            <a:prstGeom prst="rect">
              <a:avLst/>
            </a:prstGeom>
            <a:solidFill>
              <a:srgbClr val="2E75B6">
                <a:alpha val="6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Colaborate-Medium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2529432" y="1388822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>
                      <a:lumMod val="95000"/>
                    </a:schemeClr>
                  </a:solidFill>
                  <a:latin typeface="Colaborate-Medium"/>
                  <a:cs typeface="Arial" panose="020B0604020202020204" pitchFamily="34" charset="0"/>
                </a:rPr>
                <a:t>CTR</a:t>
              </a:r>
              <a:endParaRPr lang="pt-BR" dirty="0">
                <a:solidFill>
                  <a:schemeClr val="bg1">
                    <a:lumMod val="95000"/>
                  </a:schemeClr>
                </a:solidFill>
                <a:latin typeface="Colaborate-Medium"/>
                <a:cs typeface="Arial" panose="020B0604020202020204" pitchFamily="34" charset="0"/>
              </a:endParaRPr>
            </a:p>
          </p:txBody>
        </p:sp>
        <p:cxnSp>
          <p:nvCxnSpPr>
            <p:cNvPr id="30" name="Conector angulado 29"/>
            <p:cNvCxnSpPr>
              <a:stCxn id="28" idx="3"/>
              <a:endCxn id="12" idx="1"/>
            </p:cNvCxnSpPr>
            <p:nvPr/>
          </p:nvCxnSpPr>
          <p:spPr>
            <a:xfrm flipV="1">
              <a:off x="3820878" y="1065194"/>
              <a:ext cx="1116369" cy="501308"/>
            </a:xfrm>
            <a:prstGeom prst="bentConnector3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angulado 30"/>
            <p:cNvCxnSpPr>
              <a:stCxn id="28" idx="3"/>
              <a:endCxn id="16" idx="1"/>
            </p:cNvCxnSpPr>
            <p:nvPr/>
          </p:nvCxnSpPr>
          <p:spPr>
            <a:xfrm>
              <a:off x="3820878" y="1566502"/>
              <a:ext cx="1116369" cy="580135"/>
            </a:xfrm>
            <a:prstGeom prst="bentConnector3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 explicativo retangular com cantos arredondados 8"/>
            <p:cNvSpPr/>
            <p:nvPr/>
          </p:nvSpPr>
          <p:spPr>
            <a:xfrm>
              <a:off x="1344168" y="2575928"/>
              <a:ext cx="1874520" cy="944512"/>
            </a:xfrm>
            <a:prstGeom prst="wedgeRoundRectCallout">
              <a:avLst>
                <a:gd name="adj1" fmla="val 29948"/>
                <a:gd name="adj2" fmla="val -115873"/>
                <a:gd name="adj3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1312441" y="2707899"/>
              <a:ext cx="19416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olaborate-Medium"/>
                  <a:cs typeface="Arial" panose="020B0604020202020204" pitchFamily="34" charset="0"/>
                </a:rPr>
                <a:t>novos produtos</a:t>
              </a:r>
              <a:endParaRPr lang="pt-BR" sz="900" dirty="0">
                <a:latin typeface="Colaborate-Medium"/>
                <a:cs typeface="Arial" panose="020B0604020202020204" pitchFamily="34" charset="0"/>
              </a:endParaRPr>
            </a:p>
            <a:p>
              <a:pPr algn="ctr"/>
              <a:r>
                <a:rPr lang="pt-BR" dirty="0">
                  <a:latin typeface="Colaborate-Medium"/>
                  <a:cs typeface="Arial" panose="020B0604020202020204" pitchFamily="34" charset="0"/>
                </a:rPr>
                <a:t>(</a:t>
              </a:r>
              <a:r>
                <a:rPr lang="pt-BR" dirty="0" err="1">
                  <a:latin typeface="Colaborate-Medium"/>
                  <a:cs typeface="Arial" panose="020B0604020202020204" pitchFamily="34" charset="0"/>
                </a:rPr>
                <a:t>ICTs</a:t>
              </a:r>
              <a:r>
                <a:rPr lang="pt-BR" dirty="0">
                  <a:latin typeface="Colaborate-Medium"/>
                  <a:cs typeface="Arial" panose="020B0604020202020204" pitchFamily="34" charset="0"/>
                </a:rPr>
                <a:t>, empresas)</a:t>
              </a:r>
              <a:endParaRPr lang="pt-BR" dirty="0">
                <a:latin typeface="Colaborate-Medium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5046017" y="396802"/>
            <a:ext cx="5109323" cy="1394719"/>
            <a:chOff x="5046017" y="396802"/>
            <a:chExt cx="5109323" cy="1394719"/>
          </a:xfrm>
        </p:grpSpPr>
        <p:grpSp>
          <p:nvGrpSpPr>
            <p:cNvPr id="54" name="Grupo 53"/>
            <p:cNvGrpSpPr/>
            <p:nvPr/>
          </p:nvGrpSpPr>
          <p:grpSpPr>
            <a:xfrm>
              <a:off x="5046017" y="603950"/>
              <a:ext cx="1872744" cy="606075"/>
              <a:chOff x="4254661" y="5303519"/>
              <a:chExt cx="1967398" cy="606075"/>
            </a:xfrm>
          </p:grpSpPr>
          <p:sp>
            <p:nvSpPr>
              <p:cNvPr id="55" name="Retângulo 54"/>
              <p:cNvSpPr/>
              <p:nvPr/>
            </p:nvSpPr>
            <p:spPr>
              <a:xfrm>
                <a:off x="4254661" y="5303519"/>
                <a:ext cx="1967398" cy="6060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69804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CaixaDeTexto 55"/>
              <p:cNvSpPr txBox="1"/>
              <p:nvPr/>
            </p:nvSpPr>
            <p:spPr>
              <a:xfrm>
                <a:off x="4780667" y="5447930"/>
                <a:ext cx="867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BR" dirty="0" smtClean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laborate-Medium"/>
                    <a:cs typeface="Arial" panose="020B0604020202020204" pitchFamily="34" charset="0"/>
                  </a:rPr>
                  <a:t>Hélice</a:t>
                </a:r>
                <a:endParaRPr lang="pt-BR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laborate-Medium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Texto explicativo retangular com cantos arredondados 48"/>
            <p:cNvSpPr/>
            <p:nvPr/>
          </p:nvSpPr>
          <p:spPr>
            <a:xfrm>
              <a:off x="8018493" y="396802"/>
              <a:ext cx="1874520" cy="944512"/>
            </a:xfrm>
            <a:prstGeom prst="wedgeRoundRectCallout">
              <a:avLst>
                <a:gd name="adj1" fmla="val -106149"/>
                <a:gd name="adj2" fmla="val 6111"/>
                <a:gd name="adj3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7750568" y="498584"/>
              <a:ext cx="24047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latin typeface="Colaborate-Medium"/>
                  <a:cs typeface="Arial" panose="020B0604020202020204" pitchFamily="34" charset="0"/>
                </a:rPr>
                <a:t>d</a:t>
              </a:r>
              <a:r>
                <a:rPr lang="pt-BR" dirty="0" smtClean="0">
                  <a:latin typeface="Colaborate-Medium"/>
                  <a:cs typeface="Arial" panose="020B0604020202020204" pitchFamily="34" charset="0"/>
                </a:rPr>
                <a:t>esafios comuns</a:t>
              </a:r>
              <a:endParaRPr lang="pt-BR" sz="900" dirty="0">
                <a:latin typeface="Colaborate-Medium"/>
                <a:cs typeface="Arial" panose="020B0604020202020204" pitchFamily="34" charset="0"/>
              </a:endParaRPr>
            </a:p>
            <a:p>
              <a:pPr algn="ctr"/>
              <a:r>
                <a:rPr lang="pt-BR" dirty="0" smtClean="0">
                  <a:latin typeface="Colaborate-Medium"/>
                  <a:cs typeface="Arial" panose="020B0604020202020204" pitchFamily="34" charset="0"/>
                </a:rPr>
                <a:t>(startups)</a:t>
              </a:r>
              <a:endParaRPr lang="pt-BR" dirty="0">
                <a:latin typeface="Colaborate-Medium"/>
                <a:cs typeface="Arial" panose="020B0604020202020204" pitchFamily="34" charset="0"/>
              </a:endParaRPr>
            </a:p>
          </p:txBody>
        </p:sp>
        <p:cxnSp>
          <p:nvCxnSpPr>
            <p:cNvPr id="36" name="Conector de seta reta 35"/>
            <p:cNvCxnSpPr/>
            <p:nvPr/>
          </p:nvCxnSpPr>
          <p:spPr>
            <a:xfrm>
              <a:off x="5982389" y="1210025"/>
              <a:ext cx="0" cy="581496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/>
          <p:cNvGrpSpPr/>
          <p:nvPr/>
        </p:nvGrpSpPr>
        <p:grpSpPr>
          <a:xfrm>
            <a:off x="1980256" y="1791521"/>
            <a:ext cx="5261792" cy="4709863"/>
            <a:chOff x="1980256" y="1791521"/>
            <a:chExt cx="5261792" cy="4709863"/>
          </a:xfrm>
        </p:grpSpPr>
        <p:sp>
          <p:nvSpPr>
            <p:cNvPr id="25" name="Retângulo 24"/>
            <p:cNvSpPr/>
            <p:nvPr/>
          </p:nvSpPr>
          <p:spPr>
            <a:xfrm>
              <a:off x="4650124" y="1791521"/>
              <a:ext cx="2591924" cy="3347407"/>
            </a:xfrm>
            <a:prstGeom prst="rect">
              <a:avLst/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1" name="Grupo 40"/>
            <p:cNvGrpSpPr/>
            <p:nvPr/>
          </p:nvGrpSpPr>
          <p:grpSpPr>
            <a:xfrm>
              <a:off x="1980256" y="5138928"/>
              <a:ext cx="4906101" cy="1362456"/>
              <a:chOff x="1980256" y="5138928"/>
              <a:chExt cx="4906101" cy="1362456"/>
            </a:xfrm>
          </p:grpSpPr>
          <p:grpSp>
            <p:nvGrpSpPr>
              <p:cNvPr id="43" name="Grupo 42"/>
              <p:cNvGrpSpPr/>
              <p:nvPr/>
            </p:nvGrpSpPr>
            <p:grpSpPr>
              <a:xfrm>
                <a:off x="5013613" y="5627480"/>
                <a:ext cx="1872744" cy="560767"/>
                <a:chOff x="4254661" y="5303519"/>
                <a:chExt cx="1967398" cy="606075"/>
              </a:xfrm>
            </p:grpSpPr>
            <p:sp>
              <p:nvSpPr>
                <p:cNvPr id="26" name="Retângulo 25"/>
                <p:cNvSpPr/>
                <p:nvPr/>
              </p:nvSpPr>
              <p:spPr>
                <a:xfrm>
                  <a:off x="4254661" y="5303519"/>
                  <a:ext cx="1967398" cy="60607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  <a:alpha val="69804"/>
                  </a:schemeClr>
                </a:solidFill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" name="CaixaDeTexto 26"/>
                <p:cNvSpPr txBox="1"/>
                <p:nvPr/>
              </p:nvSpPr>
              <p:spPr>
                <a:xfrm>
                  <a:off x="4442464" y="5447930"/>
                  <a:ext cx="15440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pt-BR" dirty="0" smtClean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laborate-Medium"/>
                      <a:cs typeface="Arial" panose="020B0604020202020204" pitchFamily="34" charset="0"/>
                    </a:rPr>
                    <a:t>Randon EXO</a:t>
                  </a:r>
                  <a:endParaRPr lang="pt-BR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laborate-Medium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2" name="Texto explicativo retangular com cantos arredondados 41"/>
              <p:cNvSpPr/>
              <p:nvPr/>
            </p:nvSpPr>
            <p:spPr>
              <a:xfrm>
                <a:off x="2233290" y="5627480"/>
                <a:ext cx="1874520" cy="873904"/>
              </a:xfrm>
              <a:prstGeom prst="wedgeRoundRectCallout">
                <a:avLst>
                  <a:gd name="adj1" fmla="val 98241"/>
                  <a:gd name="adj2" fmla="val -16156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 smtClean="0"/>
              </a:p>
              <a:p>
                <a:pPr algn="ctr"/>
                <a:endParaRPr lang="pt-BR" dirty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/>
              </a:p>
              <a:p>
                <a:pPr algn="ctr"/>
                <a:endParaRPr lang="pt-BR" dirty="0" smtClean="0"/>
              </a:p>
              <a:p>
                <a:pPr algn="ctr"/>
                <a:endParaRPr lang="pt-BR" dirty="0"/>
              </a:p>
              <a:p>
                <a:pPr algn="ctr"/>
                <a:endParaRPr lang="pt-BR" dirty="0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1980256" y="5718920"/>
                <a:ext cx="24047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 err="1">
                    <a:latin typeface="Colaborate-Medium"/>
                    <a:cs typeface="Arial" panose="020B0604020202020204" pitchFamily="34" charset="0"/>
                  </a:rPr>
                  <a:t>b</a:t>
                </a:r>
                <a:r>
                  <a:rPr lang="pt-BR" dirty="0" err="1" smtClean="0">
                    <a:latin typeface="Colaborate-Medium"/>
                    <a:cs typeface="Arial" panose="020B0604020202020204" pitchFamily="34" charset="0"/>
                  </a:rPr>
                  <a:t>ack</a:t>
                </a:r>
                <a:r>
                  <a:rPr lang="pt-BR" dirty="0" smtClean="0">
                    <a:latin typeface="Colaborate-Medium"/>
                    <a:cs typeface="Arial" panose="020B0604020202020204" pitchFamily="34" charset="0"/>
                  </a:rPr>
                  <a:t> office</a:t>
                </a:r>
                <a:endParaRPr lang="pt-BR" sz="900" dirty="0">
                  <a:latin typeface="Colaborate-Medium"/>
                  <a:cs typeface="Arial" panose="020B0604020202020204" pitchFamily="34" charset="0"/>
                </a:endParaRPr>
              </a:p>
              <a:p>
                <a:pPr algn="ctr"/>
                <a:r>
                  <a:rPr lang="pt-BR" dirty="0" smtClean="0">
                    <a:latin typeface="Colaborate-Medium"/>
                    <a:cs typeface="Arial" panose="020B0604020202020204" pitchFamily="34" charset="0"/>
                  </a:rPr>
                  <a:t>(startups)</a:t>
                </a:r>
                <a:endParaRPr lang="pt-BR" dirty="0">
                  <a:latin typeface="Colaborate-Medium"/>
                  <a:cs typeface="Arial" panose="020B0604020202020204" pitchFamily="34" charset="0"/>
                </a:endParaRPr>
              </a:p>
            </p:txBody>
          </p:sp>
          <p:cxnSp>
            <p:nvCxnSpPr>
              <p:cNvPr id="57" name="Conector de seta reta 56"/>
              <p:cNvCxnSpPr>
                <a:stCxn id="25" idx="2"/>
                <a:endCxn id="26" idx="0"/>
              </p:cNvCxnSpPr>
              <p:nvPr/>
            </p:nvCxnSpPr>
            <p:spPr>
              <a:xfrm>
                <a:off x="5946086" y="5138928"/>
                <a:ext cx="3899" cy="488552"/>
              </a:xfrm>
              <a:prstGeom prst="straightConnector1">
                <a:avLst/>
              </a:prstGeom>
              <a:ln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" name="Grupo 65"/>
          <p:cNvGrpSpPr/>
          <p:nvPr/>
        </p:nvGrpSpPr>
        <p:grpSpPr>
          <a:xfrm>
            <a:off x="6904645" y="2391074"/>
            <a:ext cx="4987527" cy="3336312"/>
            <a:chOff x="6904645" y="2391074"/>
            <a:chExt cx="4987527" cy="3336312"/>
          </a:xfrm>
        </p:grpSpPr>
        <p:grpSp>
          <p:nvGrpSpPr>
            <p:cNvPr id="34" name="Grupo 33"/>
            <p:cNvGrpSpPr/>
            <p:nvPr/>
          </p:nvGrpSpPr>
          <p:grpSpPr>
            <a:xfrm>
              <a:off x="6904645" y="2391074"/>
              <a:ext cx="2859099" cy="2173046"/>
              <a:chOff x="6904645" y="1065194"/>
              <a:chExt cx="2859099" cy="2173046"/>
            </a:xfrm>
          </p:grpSpPr>
          <p:cxnSp>
            <p:nvCxnSpPr>
              <p:cNvPr id="22" name="Conector angulado 21"/>
              <p:cNvCxnSpPr>
                <a:stCxn id="12" idx="3"/>
                <a:endCxn id="47" idx="1"/>
              </p:cNvCxnSpPr>
              <p:nvPr/>
            </p:nvCxnSpPr>
            <p:spPr>
              <a:xfrm>
                <a:off x="6904645" y="1065194"/>
                <a:ext cx="1235084" cy="1071150"/>
              </a:xfrm>
              <a:prstGeom prst="bentConnector3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angulado 22"/>
              <p:cNvCxnSpPr>
                <a:stCxn id="16" idx="3"/>
                <a:endCxn id="47" idx="1"/>
              </p:cNvCxnSpPr>
              <p:nvPr/>
            </p:nvCxnSpPr>
            <p:spPr>
              <a:xfrm flipV="1">
                <a:off x="6904645" y="2136344"/>
                <a:ext cx="1235084" cy="10293"/>
              </a:xfrm>
              <a:prstGeom prst="bentConnector3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angulado 23"/>
              <p:cNvCxnSpPr>
                <a:stCxn id="18" idx="3"/>
                <a:endCxn id="47" idx="1"/>
              </p:cNvCxnSpPr>
              <p:nvPr/>
            </p:nvCxnSpPr>
            <p:spPr>
              <a:xfrm flipV="1">
                <a:off x="6904645" y="2136344"/>
                <a:ext cx="1235084" cy="1101896"/>
              </a:xfrm>
              <a:prstGeom prst="bentConnector3">
                <a:avLst>
                  <a:gd name="adj1" fmla="val 50000"/>
                </a:avLst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upo 43"/>
              <p:cNvGrpSpPr/>
              <p:nvPr/>
            </p:nvGrpSpPr>
            <p:grpSpPr>
              <a:xfrm>
                <a:off x="8139729" y="1631623"/>
                <a:ext cx="1624015" cy="1004394"/>
                <a:chOff x="3669068" y="4400035"/>
                <a:chExt cx="1624015" cy="1004394"/>
              </a:xfrm>
            </p:grpSpPr>
            <p:grpSp>
              <p:nvGrpSpPr>
                <p:cNvPr id="45" name="Grupo 44"/>
                <p:cNvGrpSpPr/>
                <p:nvPr/>
              </p:nvGrpSpPr>
              <p:grpSpPr>
                <a:xfrm>
                  <a:off x="3669068" y="4405082"/>
                  <a:ext cx="1624015" cy="999347"/>
                  <a:chOff x="6504156" y="1382987"/>
                  <a:chExt cx="1624015" cy="999347"/>
                </a:xfrm>
              </p:grpSpPr>
              <p:sp>
                <p:nvSpPr>
                  <p:cNvPr id="47" name="Retângulo 46"/>
                  <p:cNvSpPr/>
                  <p:nvPr/>
                </p:nvSpPr>
                <p:spPr>
                  <a:xfrm>
                    <a:off x="6504156" y="1382987"/>
                    <a:ext cx="1624015" cy="999347"/>
                  </a:xfrm>
                  <a:prstGeom prst="rect">
                    <a:avLst/>
                  </a:prstGeom>
                  <a:solidFill>
                    <a:srgbClr val="2B73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48" name="CaixaDeTexto 47"/>
                  <p:cNvSpPr txBox="1"/>
                  <p:nvPr/>
                </p:nvSpPr>
                <p:spPr>
                  <a:xfrm>
                    <a:off x="7220910" y="1669532"/>
                    <a:ext cx="184731" cy="400110"/>
                  </a:xfrm>
                  <a:prstGeom prst="rect">
                    <a:avLst/>
                  </a:prstGeom>
                  <a:solidFill>
                    <a:srgbClr val="2B73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pt-BR"/>
                    </a:defPPr>
                    <a:lvl1pPr algn="ctr">
                      <a:defRPr>
                        <a:solidFill>
                          <a:schemeClr val="lt1"/>
                        </a:solidFill>
                      </a:defRPr>
                    </a:lvl1pPr>
                    <a:lvl2pPr>
                      <a:defRPr>
                        <a:solidFill>
                          <a:schemeClr val="lt1"/>
                        </a:solidFill>
                      </a:defRPr>
                    </a:lvl2pPr>
                    <a:lvl3pPr>
                      <a:defRPr>
                        <a:solidFill>
                          <a:schemeClr val="lt1"/>
                        </a:solidFill>
                      </a:defRPr>
                    </a:lvl3pPr>
                    <a:lvl4pPr>
                      <a:defRPr>
                        <a:solidFill>
                          <a:schemeClr val="lt1"/>
                        </a:solidFill>
                      </a:defRPr>
                    </a:lvl4pPr>
                    <a:lvl5pPr>
                      <a:defRPr>
                        <a:solidFill>
                          <a:schemeClr val="lt1"/>
                        </a:solidFill>
                      </a:defRPr>
                    </a:lvl5pPr>
                    <a:lvl6pPr>
                      <a:defRPr>
                        <a:solidFill>
                          <a:schemeClr val="lt1"/>
                        </a:solidFill>
                      </a:defRPr>
                    </a:lvl6pPr>
                    <a:lvl7pPr>
                      <a:defRPr>
                        <a:solidFill>
                          <a:schemeClr val="lt1"/>
                        </a:solidFill>
                      </a:defRPr>
                    </a:lvl7pPr>
                    <a:lvl8pPr>
                      <a:defRPr>
                        <a:solidFill>
                          <a:schemeClr val="lt1"/>
                        </a:solidFill>
                      </a:defRPr>
                    </a:lvl8pPr>
                    <a:lvl9pPr>
                      <a:defRPr>
                        <a:solidFill>
                          <a:schemeClr val="lt1"/>
                        </a:solidFill>
                      </a:defRPr>
                    </a:lvl9pPr>
                  </a:lstStyle>
                  <a:p>
                    <a:endParaRPr lang="pt-BR" dirty="0"/>
                  </a:p>
                </p:txBody>
              </p:sp>
            </p:grpSp>
            <p:pic>
              <p:nvPicPr>
                <p:cNvPr id="46" name="Gráfico 11">
                  <a:extLst>
                    <a:ext uri="{FF2B5EF4-FFF2-40B4-BE49-F238E27FC236}">
                      <a16:creationId xmlns="" xmlns:a16="http://schemas.microsoft.com/office/drawing/2014/main" id="{31A604C4-0687-004A-926C-738663A11B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55750" y="4400035"/>
                  <a:ext cx="1458684" cy="942356"/>
                </a:xfrm>
                <a:prstGeom prst="rect">
                  <a:avLst/>
                </a:prstGeom>
              </p:spPr>
            </p:pic>
          </p:grpSp>
        </p:grpSp>
        <p:sp>
          <p:nvSpPr>
            <p:cNvPr id="64" name="Texto explicativo retangular com cantos arredondados 63"/>
            <p:cNvSpPr/>
            <p:nvPr/>
          </p:nvSpPr>
          <p:spPr>
            <a:xfrm>
              <a:off x="8433320" y="4782874"/>
              <a:ext cx="3458852" cy="944512"/>
            </a:xfrm>
            <a:prstGeom prst="wedgeRoundRectCallout">
              <a:avLst>
                <a:gd name="adj1" fmla="val -34442"/>
                <a:gd name="adj2" fmla="val -137171"/>
                <a:gd name="adj3" fmla="val 1666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 smtClean="0"/>
            </a:p>
            <a:p>
              <a:pPr algn="ctr"/>
              <a:endParaRPr lang="pt-BR" dirty="0"/>
            </a:p>
            <a:p>
              <a:pPr algn="ctr"/>
              <a:endParaRPr lang="pt-BR" dirty="0"/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8433319" y="4884656"/>
              <a:ext cx="34588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err="1" smtClean="0">
                  <a:latin typeface="Colaborate-Medium"/>
                  <a:cs typeface="Arial" panose="020B0604020202020204" pitchFamily="34" charset="0"/>
                </a:rPr>
                <a:t>rodutos</a:t>
              </a:r>
              <a:r>
                <a:rPr lang="pt-BR" dirty="0" smtClean="0">
                  <a:latin typeface="Colaborate-Medium"/>
                  <a:cs typeface="Arial" panose="020B0604020202020204" pitchFamily="34" charset="0"/>
                </a:rPr>
                <a:t>, processos e serviços</a:t>
              </a:r>
            </a:p>
            <a:p>
              <a:pPr algn="ctr"/>
              <a:r>
                <a:rPr lang="pt-BR" dirty="0" smtClean="0">
                  <a:latin typeface="Colaborate-Medium"/>
                  <a:cs typeface="Arial" panose="020B0604020202020204" pitchFamily="34" charset="0"/>
                </a:rPr>
                <a:t>(</a:t>
              </a:r>
              <a:r>
                <a:rPr lang="pt-BR" dirty="0" err="1" smtClean="0">
                  <a:latin typeface="Colaborate-Medium"/>
                  <a:cs typeface="Arial" panose="020B0604020202020204" pitchFamily="34" charset="0"/>
                </a:rPr>
                <a:t>ICTs</a:t>
              </a:r>
              <a:r>
                <a:rPr lang="pt-BR" dirty="0" smtClean="0">
                  <a:latin typeface="Colaborate-Medium"/>
                  <a:cs typeface="Arial" panose="020B0604020202020204" pitchFamily="34" charset="0"/>
                </a:rPr>
                <a:t>, empresas, startups, </a:t>
              </a:r>
              <a:r>
                <a:rPr lang="pt-BR" dirty="0" err="1" smtClean="0">
                  <a:latin typeface="Colaborate-Medium"/>
                  <a:cs typeface="Arial" panose="020B0604020202020204" pitchFamily="34" charset="0"/>
                </a:rPr>
                <a:t>etc</a:t>
              </a:r>
              <a:r>
                <a:rPr lang="pt-BR" dirty="0" smtClean="0">
                  <a:latin typeface="Colaborate-Medium"/>
                  <a:cs typeface="Arial" panose="020B0604020202020204" pitchFamily="34" charset="0"/>
                </a:rPr>
                <a:t>)</a:t>
              </a:r>
              <a:endParaRPr lang="pt-BR" dirty="0">
                <a:latin typeface="Colaborate-Medium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2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77F5C256-F342-D24B-A946-854326DCBF45}"/>
              </a:ext>
            </a:extLst>
          </p:cNvPr>
          <p:cNvSpPr/>
          <p:nvPr/>
        </p:nvSpPr>
        <p:spPr>
          <a:xfrm flipH="1">
            <a:off x="-6098" y="0"/>
            <a:ext cx="12198097" cy="6858000"/>
          </a:xfrm>
          <a:prstGeom prst="rect">
            <a:avLst/>
          </a:prstGeom>
          <a:solidFill>
            <a:srgbClr val="2E35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="" xmlns:a16="http://schemas.microsoft.com/office/drawing/2014/main" id="{73091096-1B97-5946-A8A2-C3DC22034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065" y="1892028"/>
            <a:ext cx="8888815" cy="3669528"/>
          </a:xfrm>
        </p:spPr>
        <p:txBody>
          <a:bodyPr anchor="ctr">
            <a:noAutofit/>
          </a:bodyPr>
          <a:lstStyle/>
          <a:p>
            <a:pPr algn="l">
              <a:lnSpc>
                <a:spcPts val="8200"/>
              </a:lnSpc>
            </a:pPr>
            <a:r>
              <a:rPr lang="pt-BR" dirty="0" smtClean="0">
                <a:solidFill>
                  <a:srgbClr val="EFE05C"/>
                </a:solidFill>
                <a:latin typeface="Colaborate-Bold" panose="02000603070000020004" pitchFamily="2" charset="0"/>
              </a:rPr>
              <a:t>CONSIDERAÇÕES FINAIS</a:t>
            </a:r>
            <a:r>
              <a:rPr lang="pt-BR" b="1" dirty="0">
                <a:solidFill>
                  <a:srgbClr val="EFE05C"/>
                </a:solidFill>
              </a:rPr>
              <a:t/>
            </a:r>
            <a:br>
              <a:rPr lang="pt-BR" b="1" dirty="0">
                <a:solidFill>
                  <a:srgbClr val="EFE05C"/>
                </a:solidFill>
              </a:rPr>
            </a:b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Gráfico 14">
            <a:extLst>
              <a:ext uri="{FF2B5EF4-FFF2-40B4-BE49-F238E27FC236}">
                <a16:creationId xmlns="" xmlns:a16="http://schemas.microsoft.com/office/drawing/2014/main" id="{5DDDCD63-A1E1-0F4F-B105-4A5CF781C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70100" y="435430"/>
            <a:ext cx="7023163" cy="58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274</Words>
  <Application>Microsoft Office PowerPoint</Application>
  <PresentationFormat>Widescreen</PresentationFormat>
  <Paragraphs>135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Colaborate-Bold</vt:lpstr>
      <vt:lpstr>Colaborate-Medium</vt:lpstr>
      <vt:lpstr>Gotham Medium</vt:lpstr>
      <vt:lpstr>Verdana</vt:lpstr>
      <vt:lpstr>Tema do Office</vt:lpstr>
      <vt:lpstr>VII Fórum de Gestão e Inovação do COMUNG</vt:lpstr>
      <vt:lpstr>Apresentação do PowerPoint</vt:lpstr>
      <vt:lpstr>INSTITUTO HERCÍLIO RANDON </vt:lpstr>
      <vt:lpstr>Apresentação do PowerPoint</vt:lpstr>
      <vt:lpstr>Apresentação do PowerPoint</vt:lpstr>
      <vt:lpstr>Apresentação do PowerPoint</vt:lpstr>
      <vt:lpstr>INOVAÇÃO NAS EMPRESAS RANDON </vt:lpstr>
      <vt:lpstr>Apresentação do PowerPoint</vt:lpstr>
      <vt:lpstr>CONSIDERAÇÕES FINAIS </vt:lpstr>
      <vt:lpstr>Apresentação do PowerPoint</vt:lpstr>
      <vt:lpstr>Apresentação do PowerPoint</vt:lpstr>
      <vt:lpstr>MUITO OBRIGADO !</vt:lpstr>
    </vt:vector>
  </TitlesOfParts>
  <Company>Randon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Makita Kiyan</dc:creator>
  <cp:lastModifiedBy>Fábio Makita Kiyan</cp:lastModifiedBy>
  <cp:revision>41</cp:revision>
  <dcterms:created xsi:type="dcterms:W3CDTF">2019-09-02T23:41:47Z</dcterms:created>
  <dcterms:modified xsi:type="dcterms:W3CDTF">2019-10-03T01:22:26Z</dcterms:modified>
</cp:coreProperties>
</file>