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370" r:id="rId2"/>
    <p:sldId id="1748" r:id="rId3"/>
    <p:sldId id="261" r:id="rId4"/>
    <p:sldId id="1747" r:id="rId5"/>
    <p:sldId id="260" r:id="rId6"/>
    <p:sldId id="1736" r:id="rId7"/>
    <p:sldId id="303" r:id="rId8"/>
    <p:sldId id="1746" r:id="rId9"/>
    <p:sldId id="1745" r:id="rId10"/>
    <p:sldId id="1743" r:id="rId11"/>
    <p:sldId id="1744" r:id="rId12"/>
    <p:sldId id="1755" r:id="rId13"/>
    <p:sldId id="1756" r:id="rId14"/>
    <p:sldId id="1757" r:id="rId15"/>
    <p:sldId id="1758" r:id="rId16"/>
    <p:sldId id="175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C1911-F721-4DF8-8044-884317CDF4D2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6DA16-F700-48C0-96EF-1E989D9AA3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391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D1BE8-0237-954E-A7BC-520071DE167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713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D1BE8-0237-954E-A7BC-520071DE167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20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B7DF2-818F-4381-A40B-EFEEAE3C7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3FF135-FC8D-4B24-BCF1-FD99FEF29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69696C-72C8-405A-A5CF-4A3C6A243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1294E-362F-49D6-B45B-13A411E20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559F84-91AC-4B0E-B385-B3AE3177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08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15218-8751-4870-B299-68333D3B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26F25C-A183-4E60-AB44-573B56A0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8F5613-3540-4BC2-B1A3-F06FAD339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5FF6F2-EC87-4732-9DD6-23031BA1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41BB9F-DF9C-4D8E-BF74-4B90D045F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197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7167CD-7116-4AB3-8223-5D2B2E7CC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22595C-819A-4C16-AB7D-CFCD6E402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3CE3AB-A7FE-47B8-856D-59FE33607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D578D9-592E-4655-9BD0-117C91B3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B02F49-2931-4167-B7CA-023F19AB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229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F5A5E-03BC-440C-B1A0-E9CE8A111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A0F325-AE38-4852-85D8-96F72E3B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EE0A0C-F57F-4E31-A6C1-C4AF397D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6FEB5C-AB2D-41AC-B4FB-B7A0D283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0806CF-B440-4C72-9B0A-5A2BB5EF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5832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A9923-D92A-45F8-B4E3-29C7808E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6595CA-5897-4251-915B-FD7C8C6B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A32719-C622-44FB-BEC1-76A520583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4AF86B-952F-4142-B8CD-854891DC8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05FE70-39AD-4CCA-9B84-1770DA6C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555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B7E57-C595-4188-9CE9-72D002C3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09FBD1-A359-4EE9-9D66-56496481C9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9F1E3F-45C7-410C-A8BC-C2A892DB6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342B410-2B61-46A8-8205-52B86F23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0B6539-C6FA-4959-AB0A-8A65BBFE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617D62-211C-408D-B779-A33D721D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4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863827-9202-41E5-92D1-7B21D420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00510F-40DD-42AA-9ABA-2D2B73BE7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FF23F6-3806-4E97-BE02-08B84C3DA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2065B9-B63D-4550-8541-38C07DEBB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098B7B-119F-4837-B9AE-37AEC467C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C92E87-1982-43CE-983C-818AD5E3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F894E4-E48B-46E6-AD24-A5BDEC9A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4EA461A-AE00-4CCA-8FEB-C5D3F1C3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8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022DA-FA46-45DE-93FA-6B2A247B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CD6F4F-B61A-4BB7-9D5A-47EDCECA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9F0684-FA59-4AD6-91C4-BA3E5541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B7A95E9-E8D3-4FC2-BEAC-2858547F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51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4D08C9-DF85-4D95-8E6A-47825C0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1AD713-4FC0-477A-A2B9-DF6CFE9D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6EA2EB-28B6-4C9E-8C20-C319D49C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664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F4A36-38A5-46C1-915A-C941623D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D7341E-C29C-4590-92B9-B913CD0DC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1B7E5F-E510-4502-9D71-1C223EF45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E443F0-F9E3-4333-AE57-03B75813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F18884-C7A9-4828-8C45-3373DF4F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E71D13-A149-4818-805E-211E26B4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11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41C10-A15D-4B4B-B522-A8B3BCD9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4520E4-86AA-4FBD-AEE2-AF864EAE3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7ABDE7-F5D0-411E-8530-140893756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D31AF57-858E-4BF0-B08D-ACF0B14F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ADD999-6788-451D-BA00-874DACD5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46EEED-6D4B-44DE-ABC1-B4A3C1F0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7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4EFFD20-ABDA-43F0-871D-A0EE6A349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DDB463-8051-4981-99C5-714425F3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0AACF7-0EAC-43DE-8791-EAED37E15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199D0-796C-4F14-A094-54C51244496C}" type="datetimeFigureOut">
              <a:rPr lang="pt-BR" smtClean="0"/>
              <a:t>03/10/2019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AE817C-BCF7-4264-BA7C-375D737F6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82F4DC-28B7-42B9-81FE-CEBEED600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3281-47CC-4575-AB23-C1754BA3C2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1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j-ea"/>
          <a:cs typeface="Futura Medium" panose="020B06020202040203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Futura Medium" panose="020B0602020204020303" pitchFamily="34" charset="-79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4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0EABF876-2BCC-4F91-8C15-F2F9F80CC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6C573DE-31EC-B744-905D-8CE48D50E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13" y="2849088"/>
            <a:ext cx="4729773" cy="1159823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B706C90-DA99-314C-B9E8-92B2B702200B}"/>
              </a:ext>
            </a:extLst>
          </p:cNvPr>
          <p:cNvSpPr/>
          <p:nvPr/>
        </p:nvSpPr>
        <p:spPr>
          <a:xfrm>
            <a:off x="9291570" y="5361665"/>
            <a:ext cx="2550660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BR" sz="2000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 DREWS</a:t>
            </a:r>
          </a:p>
          <a:p>
            <a:pPr>
              <a:spcAft>
                <a:spcPts val="400"/>
              </a:spcAft>
            </a:pPr>
            <a:r>
              <a:rPr lang="pt-BR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</a:t>
            </a:r>
            <a:r>
              <a:rPr lang="pt-BR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pt-BR" b="1" dirty="0">
                <a:solidFill>
                  <a:srgbClr val="00B0F0"/>
                </a:solidFill>
                <a:ea typeface="Arial Rounded MT Bold" charset="0"/>
                <a:cs typeface="Arial Rounded MT Bold" charset="0"/>
              </a:rPr>
              <a:t>@</a:t>
            </a:r>
            <a:r>
              <a:rPr lang="pt-BR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startse.com</a:t>
            </a:r>
            <a:endParaRPr lang="pt-BR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  <a:p>
            <a:pPr>
              <a:spcAft>
                <a:spcPts val="400"/>
              </a:spcAft>
            </a:pPr>
            <a:r>
              <a:rPr lang="pt-BR" b="1" dirty="0">
                <a:solidFill>
                  <a:srgbClr val="00B0F0"/>
                </a:solidFill>
                <a:ea typeface="Arial Rounded MT Bold" charset="0"/>
                <a:cs typeface="Arial Rounded MT Bold" charset="0"/>
              </a:rPr>
              <a:t>in </a:t>
            </a:r>
            <a:r>
              <a:rPr lang="pt-BR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/ </a:t>
            </a:r>
            <a:r>
              <a:rPr lang="pt-BR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igordrews</a:t>
            </a:r>
            <a:endParaRPr lang="pt-BR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73F01A2-2563-B143-91F9-EAE6ACDA7D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5250" r="10335" b="9486"/>
          <a:stretch/>
        </p:blipFill>
        <p:spPr>
          <a:xfrm>
            <a:off x="7867940" y="5234231"/>
            <a:ext cx="1382281" cy="1375350"/>
          </a:xfrm>
          <a:prstGeom prst="ellipse">
            <a:avLst/>
          </a:prstGeom>
          <a:ln w="158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272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41AD-BE34-7844-8EA3-99AC5B73706C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479D7F9-0880-864F-91C6-3294407C9890}"/>
              </a:ext>
            </a:extLst>
          </p:cNvPr>
          <p:cNvSpPr txBox="1">
            <a:spLocks/>
          </p:cNvSpPr>
          <p:nvPr/>
        </p:nvSpPr>
        <p:spPr>
          <a:xfrm>
            <a:off x="966923" y="2725109"/>
            <a:ext cx="3668487" cy="1404816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pt-BR" sz="3200" b="1" spc="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TERRÍVEL</a:t>
            </a:r>
          </a:p>
          <a:p>
            <a:pPr algn="r"/>
            <a:r>
              <a:rPr lang="pt-BR" sz="3200" b="1" spc="3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AMEAÇA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C4FD980-018F-3D47-86CE-21BF027FBB7C}"/>
              </a:ext>
            </a:extLst>
          </p:cNvPr>
          <p:cNvSpPr txBox="1">
            <a:spLocks/>
          </p:cNvSpPr>
          <p:nvPr/>
        </p:nvSpPr>
        <p:spPr>
          <a:xfrm>
            <a:off x="6637783" y="2951018"/>
            <a:ext cx="4359715" cy="1178907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t-BR" sz="3200" b="1" spc="3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FANTÁSTICA</a:t>
            </a:r>
          </a:p>
          <a:p>
            <a:r>
              <a:rPr lang="pt-BR" sz="3200" b="1" spc="3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OPORTUNIDADE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833316-5486-8546-985D-48A55B269D45}"/>
              </a:ext>
            </a:extLst>
          </p:cNvPr>
          <p:cNvSpPr/>
          <p:nvPr/>
        </p:nvSpPr>
        <p:spPr>
          <a:xfrm>
            <a:off x="4757366" y="2548978"/>
            <a:ext cx="1758461" cy="17600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28278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E850BC4-561D-104C-85DE-3CA36399BD6D}"/>
              </a:ext>
            </a:extLst>
          </p:cNvPr>
          <p:cNvSpPr/>
          <p:nvPr/>
        </p:nvSpPr>
        <p:spPr>
          <a:xfrm>
            <a:off x="2676634" y="2321004"/>
            <a:ext cx="683873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3800" b="1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COMO?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AEA6C5-4B43-3D43-A714-11C06DA364C1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9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85D27DD-8F9C-2D4B-8969-4B48DE8C64AB}"/>
              </a:ext>
            </a:extLst>
          </p:cNvPr>
          <p:cNvSpPr/>
          <p:nvPr/>
        </p:nvSpPr>
        <p:spPr>
          <a:xfrm>
            <a:off x="1109314" y="2659559"/>
            <a:ext cx="99733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 o perfil do Professor INOVADOR?</a:t>
            </a:r>
          </a:p>
        </p:txBody>
      </p:sp>
    </p:spTree>
    <p:extLst>
      <p:ext uri="{BB962C8B-B14F-4D97-AF65-F5344CB8AC3E}">
        <p14:creationId xmlns:p14="http://schemas.microsoft.com/office/powerpoint/2010/main" val="3603578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941020-D256-A44A-AD96-80C16CE43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" y="-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D8908B-F421-574A-8BDE-1391CEE2C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9" y="0"/>
            <a:ext cx="12192000" cy="16857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F1E49F1-643A-B748-8290-364F0BB4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" y="1685780"/>
            <a:ext cx="12183547" cy="51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E850BC4-561D-104C-85DE-3CA36399BD6D}"/>
              </a:ext>
            </a:extLst>
          </p:cNvPr>
          <p:cNvSpPr/>
          <p:nvPr/>
        </p:nvSpPr>
        <p:spPr>
          <a:xfrm>
            <a:off x="1184877" y="1500660"/>
            <a:ext cx="98222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Será que ainda criamos profissionais </a:t>
            </a:r>
          </a:p>
          <a:p>
            <a:pPr algn="ctr"/>
            <a:r>
              <a:rPr lang="pt-BR" sz="4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para o mercado de trabalho?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85D27DD-8F9C-2D4B-8969-4B48DE8C64AB}"/>
              </a:ext>
            </a:extLst>
          </p:cNvPr>
          <p:cNvSpPr/>
          <p:nvPr/>
        </p:nvSpPr>
        <p:spPr>
          <a:xfrm>
            <a:off x="2046491" y="3233682"/>
            <a:ext cx="809901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 prefiro pensar que criamos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NEGÓCIOS</a:t>
            </a:r>
            <a:r>
              <a:rPr lang="pt-BR" sz="4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para a </a:t>
            </a:r>
          </a:p>
          <a:p>
            <a:pPr algn="ctr"/>
            <a:r>
              <a:rPr lang="pt-BR" sz="4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NOVA ECONOMIA</a:t>
            </a:r>
          </a:p>
        </p:txBody>
      </p:sp>
    </p:spTree>
    <p:extLst>
      <p:ext uri="{BB962C8B-B14F-4D97-AF65-F5344CB8AC3E}">
        <p14:creationId xmlns:p14="http://schemas.microsoft.com/office/powerpoint/2010/main" val="6659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AE9FE5-FF9C-0141-95FE-17914058D0D9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7619EBD-E96D-3F44-9116-DAD293B25842}"/>
              </a:ext>
            </a:extLst>
          </p:cNvPr>
          <p:cNvSpPr/>
          <p:nvPr/>
        </p:nvSpPr>
        <p:spPr>
          <a:xfrm>
            <a:off x="4138765" y="2598003"/>
            <a:ext cx="35461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OBRIGADO</a:t>
            </a:r>
            <a:endParaRPr lang="pt-BR" sz="4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8F63834-608F-2648-9B31-0EFA6FBBCCC6}"/>
              </a:ext>
            </a:extLst>
          </p:cNvPr>
          <p:cNvSpPr/>
          <p:nvPr/>
        </p:nvSpPr>
        <p:spPr>
          <a:xfrm>
            <a:off x="5108987" y="4869296"/>
            <a:ext cx="2206213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pt-BR" sz="2400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 DREWS</a:t>
            </a:r>
          </a:p>
          <a:p>
            <a:pPr>
              <a:spcAft>
                <a:spcPts val="400"/>
              </a:spcAft>
            </a:pPr>
            <a:r>
              <a:rPr lang="pt-BR" sz="2000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</a:t>
            </a:r>
            <a:r>
              <a:rPr lang="pt-BR" sz="2000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pt-BR" sz="2000" b="1" dirty="0">
                <a:solidFill>
                  <a:srgbClr val="00B0F0"/>
                </a:solidFill>
                <a:ea typeface="Arial Rounded MT Bold" charset="0"/>
                <a:cs typeface="Arial Rounded MT Bold" charset="0"/>
              </a:rPr>
              <a:t>@</a:t>
            </a:r>
            <a:r>
              <a:rPr lang="pt-BR" sz="2000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startse.com</a:t>
            </a:r>
            <a:endParaRPr lang="pt-BR" sz="2000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  <a:p>
            <a:pPr>
              <a:spcAft>
                <a:spcPts val="400"/>
              </a:spcAft>
            </a:pPr>
            <a:r>
              <a:rPr lang="pt-BR" sz="2000" b="1" dirty="0">
                <a:solidFill>
                  <a:srgbClr val="00B0F0"/>
                </a:solidFill>
                <a:ea typeface="Arial Rounded MT Bold" charset="0"/>
                <a:cs typeface="Arial Rounded MT Bold" charset="0"/>
              </a:rPr>
              <a:t>in </a:t>
            </a:r>
            <a:r>
              <a:rPr lang="pt-BR" sz="2000" b="1" dirty="0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/ </a:t>
            </a:r>
            <a:r>
              <a:rPr lang="pt-BR" sz="2000" b="1" dirty="0" err="1">
                <a:solidFill>
                  <a:schemeClr val="bg1"/>
                </a:solidFill>
                <a:ea typeface="Arial Rounded MT Bold" charset="0"/>
                <a:cs typeface="Arial Rounded MT Bold" charset="0"/>
              </a:rPr>
              <a:t>igordrews</a:t>
            </a:r>
            <a:endParaRPr lang="pt-BR" sz="2000" b="1" dirty="0">
              <a:solidFill>
                <a:schemeClr val="bg1"/>
              </a:solidFill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3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5521DB9-3A7F-2840-A91A-6C7EBA53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4C34E90-0D23-3945-82CB-5C79FD9838E9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7BA33-D222-9841-8674-20C833542D56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1F233-B599-014D-9DC6-FEF2D4D75C00}"/>
              </a:ext>
            </a:extLst>
          </p:cNvPr>
          <p:cNvSpPr txBox="1"/>
          <p:nvPr/>
        </p:nvSpPr>
        <p:spPr>
          <a:xfrm>
            <a:off x="409535" y="686448"/>
            <a:ext cx="413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QUEM </a:t>
            </a:r>
            <a:r>
              <a:rPr lang="en-US" sz="2800" dirty="0" err="1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</a:t>
            </a:r>
            <a:r>
              <a:rPr lang="en-US" sz="28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STARTSE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BF3927-2153-9540-8D13-E601448FA45B}"/>
              </a:ext>
            </a:extLst>
          </p:cNvPr>
          <p:cNvSpPr txBox="1"/>
          <p:nvPr/>
        </p:nvSpPr>
        <p:spPr>
          <a:xfrm>
            <a:off x="1943463" y="3023378"/>
            <a:ext cx="803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StartSe </a:t>
            </a:r>
            <a:r>
              <a:rPr lang="en-US" sz="36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provoca</a:t>
            </a:r>
            <a:r>
              <a:rPr lang="en-US" sz="36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6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novos</a:t>
            </a:r>
            <a:r>
              <a:rPr lang="en-US" sz="36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36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começos</a:t>
            </a:r>
            <a:endParaRPr lang="en-US" sz="3600" dirty="0">
              <a:solidFill>
                <a:srgbClr val="F2F2F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9126D0C3-BF10-F749-BEB1-E07E5958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40" name="Rectangle 64">
            <a:extLst>
              <a:ext uri="{FF2B5EF4-FFF2-40B4-BE49-F238E27FC236}">
                <a16:creationId xmlns:a16="http://schemas.microsoft.com/office/drawing/2014/main" id="{CBD36D23-7FE0-7045-8720-993AE79D6706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657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5521DB9-3A7F-2840-A91A-6C7EBA53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33395B5-2DB9-6948-95B8-70A729347D00}"/>
              </a:ext>
            </a:extLst>
          </p:cNvPr>
          <p:cNvSpPr/>
          <p:nvPr/>
        </p:nvSpPr>
        <p:spPr>
          <a:xfrm>
            <a:off x="2263702" y="1577432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99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4C34E90-0D23-3945-82CB-5C79FD9838E9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D1B2FA-0DB5-8343-B719-15562EBA9DEB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2C3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7BA33-D222-9841-8674-20C833542D56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1F233-B599-014D-9DC6-FEF2D4D75C00}"/>
              </a:ext>
            </a:extLst>
          </p:cNvPr>
          <p:cNvSpPr txBox="1"/>
          <p:nvPr/>
        </p:nvSpPr>
        <p:spPr>
          <a:xfrm>
            <a:off x="409535" y="686448"/>
            <a:ext cx="413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 NÚMEROS</a:t>
            </a:r>
          </a:p>
        </p:txBody>
      </p:sp>
      <p:pic>
        <p:nvPicPr>
          <p:cNvPr id="23" name="Graphic 22" descr="Newspaper">
            <a:extLst>
              <a:ext uri="{FF2B5EF4-FFF2-40B4-BE49-F238E27FC236}">
                <a16:creationId xmlns:a16="http://schemas.microsoft.com/office/drawing/2014/main" id="{A7E13650-37EF-4541-89BA-ED8162C80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6589" y="1632958"/>
            <a:ext cx="473723" cy="4737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EF9AF2-A471-E94F-A4FC-92FCD86A94BE}"/>
              </a:ext>
            </a:extLst>
          </p:cNvPr>
          <p:cNvSpPr txBox="1"/>
          <p:nvPr/>
        </p:nvSpPr>
        <p:spPr>
          <a:xfrm>
            <a:off x="2955568" y="1737349"/>
            <a:ext cx="526651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PORTAL DE NOTÍCIAS: 1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milhão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de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visualizações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por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mês</a:t>
            </a:r>
            <a:endParaRPr lang="en-US" sz="1500" dirty="0">
              <a:solidFill>
                <a:srgbClr val="F2F2F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9DB2C46-0AAE-0B4D-9AE9-B79F5DC6F922}"/>
              </a:ext>
            </a:extLst>
          </p:cNvPr>
          <p:cNvSpPr/>
          <p:nvPr/>
        </p:nvSpPr>
        <p:spPr>
          <a:xfrm>
            <a:off x="2263702" y="2350610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8A7E72-88C6-E343-A3C6-C718104A8E47}"/>
              </a:ext>
            </a:extLst>
          </p:cNvPr>
          <p:cNvSpPr txBox="1"/>
          <p:nvPr/>
        </p:nvSpPr>
        <p:spPr>
          <a:xfrm>
            <a:off x="2955569" y="2510527"/>
            <a:ext cx="43670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EDUCAÇÃO: 65 mil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pessoas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2018</a:t>
            </a:r>
          </a:p>
        </p:txBody>
      </p:sp>
      <p:pic>
        <p:nvPicPr>
          <p:cNvPr id="31" name="Graphic 30" descr="Group">
            <a:extLst>
              <a:ext uri="{FF2B5EF4-FFF2-40B4-BE49-F238E27FC236}">
                <a16:creationId xmlns:a16="http://schemas.microsoft.com/office/drawing/2014/main" id="{181E8491-DC65-9E45-BEC2-BEF7F32D3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3948" y="2381746"/>
            <a:ext cx="539056" cy="539056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595A0D6-494A-C948-84FD-9E9301228602}"/>
              </a:ext>
            </a:extLst>
          </p:cNvPr>
          <p:cNvSpPr/>
          <p:nvPr/>
        </p:nvSpPr>
        <p:spPr>
          <a:xfrm>
            <a:off x="2263702" y="3046989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97DBD8-08DB-0541-B730-4868FE39B89F}"/>
              </a:ext>
            </a:extLst>
          </p:cNvPr>
          <p:cNvSpPr txBox="1"/>
          <p:nvPr/>
        </p:nvSpPr>
        <p:spPr>
          <a:xfrm>
            <a:off x="2977860" y="3213334"/>
            <a:ext cx="65675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PLATAFORMA DIGITAL DE CONEXÃO: 100 mil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pessoas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cadastradas</a:t>
            </a:r>
            <a:endParaRPr lang="en-US" sz="1500" dirty="0">
              <a:solidFill>
                <a:srgbClr val="F2F2F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8" name="Graphic 37" descr="Handshake">
            <a:extLst>
              <a:ext uri="{FF2B5EF4-FFF2-40B4-BE49-F238E27FC236}">
                <a16:creationId xmlns:a16="http://schemas.microsoft.com/office/drawing/2014/main" id="{F30AD8D0-3674-8A43-8ECF-A8DB7DE8A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82386" y="3123788"/>
            <a:ext cx="542416" cy="542416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D348239-D149-B247-BA07-D85C5C619675}"/>
              </a:ext>
            </a:extLst>
          </p:cNvPr>
          <p:cNvSpPr/>
          <p:nvPr/>
        </p:nvSpPr>
        <p:spPr>
          <a:xfrm>
            <a:off x="2285994" y="3751364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99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029EE6-25ED-6240-8452-462AE1F103E5}"/>
              </a:ext>
            </a:extLst>
          </p:cNvPr>
          <p:cNvSpPr txBox="1"/>
          <p:nvPr/>
        </p:nvSpPr>
        <p:spPr>
          <a:xfrm>
            <a:off x="2977860" y="3911281"/>
            <a:ext cx="63445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MAIOR ECOSSISTEMA BRASILEIRO DE STARTUPS: 13 mil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registradas</a:t>
            </a:r>
            <a:endParaRPr lang="en-US" sz="1500" dirty="0">
              <a:solidFill>
                <a:srgbClr val="F2F2F3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BBAA892-C242-4D43-B656-E39ACB7F038F}"/>
              </a:ext>
            </a:extLst>
          </p:cNvPr>
          <p:cNvSpPr/>
          <p:nvPr/>
        </p:nvSpPr>
        <p:spPr>
          <a:xfrm>
            <a:off x="2326589" y="4477407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8959AB-CB85-BC46-9462-BBD5D9D41084}"/>
              </a:ext>
            </a:extLst>
          </p:cNvPr>
          <p:cNvSpPr txBox="1"/>
          <p:nvPr/>
        </p:nvSpPr>
        <p:spPr>
          <a:xfrm>
            <a:off x="3018455" y="4637324"/>
            <a:ext cx="54564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INOVAÇÃO CORPORATIVA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através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de Startups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A4E0E6-298F-8641-82BF-46AFC77D0497}"/>
              </a:ext>
            </a:extLst>
          </p:cNvPr>
          <p:cNvSpPr/>
          <p:nvPr/>
        </p:nvSpPr>
        <p:spPr>
          <a:xfrm>
            <a:off x="2326589" y="5205554"/>
            <a:ext cx="599499" cy="584776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99000">
                <a:srgbClr val="010D2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6B6C0A-3A28-DA4A-8259-2D92887BA010}"/>
              </a:ext>
            </a:extLst>
          </p:cNvPr>
          <p:cNvSpPr txBox="1"/>
          <p:nvPr/>
        </p:nvSpPr>
        <p:spPr>
          <a:xfrm>
            <a:off x="3040748" y="5239379"/>
            <a:ext cx="6660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IMERSÕES NOS MAIORES ECOSSISTEMAS DE INOVAÇÃO do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mundo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Mais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de 3000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brasileiros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foram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“</a:t>
            </a:r>
            <a:r>
              <a:rPr lang="en-US" sz="1500" dirty="0" err="1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experimentar</a:t>
            </a:r>
            <a:r>
              <a:rPr lang="en-US" sz="1500" dirty="0">
                <a:solidFill>
                  <a:srgbClr val="F2F2F3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 o VS, CHINA, ISRAEL...</a:t>
            </a:r>
          </a:p>
        </p:txBody>
      </p:sp>
      <p:pic>
        <p:nvPicPr>
          <p:cNvPr id="48" name="Graphic 47" descr="City">
            <a:extLst>
              <a:ext uri="{FF2B5EF4-FFF2-40B4-BE49-F238E27FC236}">
                <a16:creationId xmlns:a16="http://schemas.microsoft.com/office/drawing/2014/main" id="{203DE6D1-6AF4-E34E-8780-D3B6E80E9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74505" y="5243836"/>
            <a:ext cx="514318" cy="514318"/>
          </a:xfrm>
          <a:prstGeom prst="rect">
            <a:avLst/>
          </a:prstGeom>
        </p:spPr>
      </p:pic>
      <p:pic>
        <p:nvPicPr>
          <p:cNvPr id="50" name="Graphic 49" descr="Network">
            <a:extLst>
              <a:ext uri="{FF2B5EF4-FFF2-40B4-BE49-F238E27FC236}">
                <a16:creationId xmlns:a16="http://schemas.microsoft.com/office/drawing/2014/main" id="{91890A47-F615-8B4F-9A7D-651C9715A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80174">
            <a:off x="2316780" y="3758885"/>
            <a:ext cx="568399" cy="568399"/>
          </a:xfrm>
          <a:prstGeom prst="rect">
            <a:avLst/>
          </a:prstGeom>
        </p:spPr>
      </p:pic>
      <p:pic>
        <p:nvPicPr>
          <p:cNvPr id="52" name="Graphic 51" descr="Head with Gears">
            <a:extLst>
              <a:ext uri="{FF2B5EF4-FFF2-40B4-BE49-F238E27FC236}">
                <a16:creationId xmlns:a16="http://schemas.microsoft.com/office/drawing/2014/main" id="{2820DD86-C8D1-974E-A03C-0D5B4DC618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09043" y="4541075"/>
            <a:ext cx="476450" cy="476450"/>
          </a:xfrm>
          <a:prstGeom prst="rect">
            <a:avLst/>
          </a:prstGeom>
        </p:spPr>
      </p:pic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9126D0C3-BF10-F749-BEB1-E07E5958F028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40" name="Rectangle 64">
            <a:extLst>
              <a:ext uri="{FF2B5EF4-FFF2-40B4-BE49-F238E27FC236}">
                <a16:creationId xmlns:a16="http://schemas.microsoft.com/office/drawing/2014/main" id="{CBD36D23-7FE0-7045-8720-993AE79D6706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04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41AD-BE34-7844-8EA3-99AC5B73706C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5FE1F39-4260-DF4C-A9EB-2F2DB4A3FF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t="22393" r="12160" b="3830"/>
          <a:stretch/>
        </p:blipFill>
        <p:spPr>
          <a:xfrm>
            <a:off x="1198575" y="777744"/>
            <a:ext cx="9794849" cy="5302511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DAE9FE5-FF9C-0141-95FE-17914058D0D9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3A4F8A9-6C9F-3446-B788-FE452511C820}"/>
              </a:ext>
            </a:extLst>
          </p:cNvPr>
          <p:cNvSpPr txBox="1"/>
          <p:nvPr/>
        </p:nvSpPr>
        <p:spPr>
          <a:xfrm>
            <a:off x="1108181" y="5168497"/>
            <a:ext cx="4483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5ADE9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Escritórios: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São Paulo (Brasil)</a:t>
            </a:r>
          </a:p>
          <a:p>
            <a:r>
              <a:rPr lang="pt-BR" sz="1400" dirty="0" err="1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Palo</a:t>
            </a:r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 Alto (Vale do Silício)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Shanghai (China)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ADA501-E662-D042-88F6-AEDF0C363C47}"/>
              </a:ext>
            </a:extLst>
          </p:cNvPr>
          <p:cNvSpPr txBox="1"/>
          <p:nvPr/>
        </p:nvSpPr>
        <p:spPr>
          <a:xfrm>
            <a:off x="10241804" y="5168497"/>
            <a:ext cx="40017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45ADE9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Imersões: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Vale do Silício (EUA)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China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Israel</a:t>
            </a:r>
          </a:p>
          <a:p>
            <a:r>
              <a:rPr lang="pt-BR" sz="14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Índia</a:t>
            </a:r>
          </a:p>
          <a:p>
            <a:r>
              <a:rPr lang="pt-BR" sz="1600" dirty="0">
                <a:solidFill>
                  <a:schemeClr val="bg1"/>
                </a:solidFill>
                <a:latin typeface="Futura Medium" panose="020B0602020204020303" pitchFamily="34" charset="-79"/>
                <a:ea typeface="Open Sans Extrabold" panose="020B0606030504020204" pitchFamily="34" charset="0"/>
                <a:cs typeface="Futura Medium" panose="020B0602020204020303" pitchFamily="34" charset="-79"/>
              </a:rPr>
              <a:t>Portugal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A7CF07-CDF6-0748-9D78-A756E903E567}"/>
              </a:ext>
            </a:extLst>
          </p:cNvPr>
          <p:cNvSpPr/>
          <p:nvPr/>
        </p:nvSpPr>
        <p:spPr>
          <a:xfrm>
            <a:off x="10761670" y="-1303919"/>
            <a:ext cx="2604334" cy="2625773"/>
          </a:xfrm>
          <a:prstGeom prst="ellipse">
            <a:avLst/>
          </a:prstGeom>
          <a:noFill/>
          <a:ln w="177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41AD-BE34-7844-8EA3-99AC5B73706C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AA7CF07-CDF6-0748-9D78-A756E903E567}"/>
              </a:ext>
            </a:extLst>
          </p:cNvPr>
          <p:cNvSpPr/>
          <p:nvPr/>
        </p:nvSpPr>
        <p:spPr>
          <a:xfrm>
            <a:off x="10761670" y="-1303919"/>
            <a:ext cx="2604334" cy="2625773"/>
          </a:xfrm>
          <a:prstGeom prst="ellipse">
            <a:avLst/>
          </a:prstGeom>
          <a:noFill/>
          <a:ln w="177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85924C-D39E-A64E-A30D-AD995D5C30B0}"/>
              </a:ext>
            </a:extLst>
          </p:cNvPr>
          <p:cNvSpPr txBox="1"/>
          <p:nvPr/>
        </p:nvSpPr>
        <p:spPr>
          <a:xfrm>
            <a:off x="435483" y="724346"/>
            <a:ext cx="4133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NOSSAS CRENÇAS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AE9FE5-FF9C-0141-95FE-17914058D0D9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7A0E232-E1B7-9447-8ED3-85B329FBBD0A}"/>
              </a:ext>
            </a:extLst>
          </p:cNvPr>
          <p:cNvSpPr/>
          <p:nvPr/>
        </p:nvSpPr>
        <p:spPr>
          <a:xfrm>
            <a:off x="7576509" y="6330182"/>
            <a:ext cx="2099943" cy="2086896"/>
          </a:xfrm>
          <a:prstGeom prst="ellipse">
            <a:avLst/>
          </a:prstGeom>
          <a:noFill/>
          <a:ln w="13970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10C1BD0-0867-EA46-850C-CF42E0777AE1}"/>
              </a:ext>
            </a:extLst>
          </p:cNvPr>
          <p:cNvSpPr/>
          <p:nvPr/>
        </p:nvSpPr>
        <p:spPr>
          <a:xfrm>
            <a:off x="7280513" y="6080281"/>
            <a:ext cx="2691937" cy="2658016"/>
          </a:xfrm>
          <a:prstGeom prst="ellipse">
            <a:avLst/>
          </a:prstGeom>
          <a:noFill/>
          <a:ln w="8890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7AA80FE-EE0F-7C42-927A-C5276EC71B79}"/>
              </a:ext>
            </a:extLst>
          </p:cNvPr>
          <p:cNvSpPr/>
          <p:nvPr/>
        </p:nvSpPr>
        <p:spPr>
          <a:xfrm>
            <a:off x="2205188" y="1811128"/>
            <a:ext cx="77816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acesso à informação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é, a cada dia, mais fácil;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</a:t>
            </a:r>
            <a:r>
              <a:rPr lang="en-US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mundo</a:t>
            </a:r>
            <a:r>
              <a:rPr lang="en-US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mudou</a:t>
            </a:r>
            <a:r>
              <a:rPr lang="en-US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vai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mudar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ainda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mais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;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volume de conhecimento 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que as pessoas estão expostas, fica cada dia mais difícil manter-se na fronteira de conhecimento. </a:t>
            </a: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Mercados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empresas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produtos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empregos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deixarão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existir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ou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irão</a:t>
            </a:r>
            <a:r>
              <a:rPr lang="en-US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mudar</a:t>
            </a:r>
            <a:r>
              <a:rPr lang="en-US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drasticamente</a:t>
            </a:r>
            <a:endParaRPr lang="en-US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pt-BR" dirty="0">
              <a:solidFill>
                <a:schemeClr val="bg1">
                  <a:lumMod val="95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 em menos de 5 anos, o que estudamos na faculdade já não é mais a realidade, </a:t>
            </a:r>
            <a:r>
              <a:rPr lang="pt-BR" b="1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como se manter atualizado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184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6D8D4F-4EC6-FE41-96C8-915C6655B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9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6D8D4F-4EC6-FE41-96C8-915C6655B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30"/>
                    </a14:imgEffect>
                  </a14:imgLayer>
                </a14:imgProps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71CE87-FF4A-134A-9DE8-EFB478663D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6F379B8-DA20-5C42-85EF-A6C91120834C}"/>
              </a:ext>
            </a:extLst>
          </p:cNvPr>
          <p:cNvSpPr/>
          <p:nvPr/>
        </p:nvSpPr>
        <p:spPr>
          <a:xfrm>
            <a:off x="0" y="136904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 Extrabold" panose="020B0606030504020204"/>
                <a:ea typeface="Open Sans Extrabold" panose="020B0606030504020204" pitchFamily="34" charset="0"/>
                <a:cs typeface="Open Sans Extrabold" panose="020B0606030504020204" pitchFamily="34" charset="0"/>
              </a:rPr>
              <a:t>As mudanças causadas pela Nova Economia estão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Open Sans Extrabold" panose="020B0606030504020204"/>
                <a:ea typeface="Open Sans Extrabold" panose="020B0606030504020204" pitchFamily="34" charset="0"/>
                <a:cs typeface="Open Sans Extrabold" panose="020B0606030504020204" pitchFamily="34" charset="0"/>
              </a:rPr>
              <a:t>fazendo as pessoas e empresas sentirem </a:t>
            </a:r>
            <a:r>
              <a:rPr lang="pt-BR" sz="3200" b="1" i="1" dirty="0">
                <a:solidFill>
                  <a:srgbClr val="45ADE9"/>
                </a:solidFill>
                <a:latin typeface="Open Sans Extrabold" panose="020B0606030504020204"/>
                <a:ea typeface="Open Sans Extrabold" panose="020B0606030504020204" pitchFamily="34" charset="0"/>
                <a:cs typeface="Open Sans Extrabold" panose="020B0606030504020204" pitchFamily="34" charset="0"/>
              </a:rPr>
              <a:t>F.O.M.O.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28AB70-2965-0243-B5A9-2DEDC36E15F7}"/>
              </a:ext>
            </a:extLst>
          </p:cNvPr>
          <p:cNvSpPr/>
          <p:nvPr/>
        </p:nvSpPr>
        <p:spPr>
          <a:xfrm>
            <a:off x="0" y="292116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b="1" i="1" dirty="0">
                <a:solidFill>
                  <a:srgbClr val="45ADE9"/>
                </a:solidFill>
                <a:latin typeface="Open Sans Extrabold" panose="020B0606030504020204"/>
                <a:ea typeface="Open Sans Light" panose="020B0306030504020204" pitchFamily="34" charset="0"/>
                <a:cs typeface="Open Sans Light" panose="020B0306030504020204" pitchFamily="34" charset="0"/>
              </a:rPr>
              <a:t>FEAR.OF.MISSING.OUT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8392C0-C5FD-4F6F-A926-DE08383C36CF}"/>
              </a:ext>
            </a:extLst>
          </p:cNvPr>
          <p:cNvSpPr/>
          <p:nvPr/>
        </p:nvSpPr>
        <p:spPr>
          <a:xfrm>
            <a:off x="0" y="441174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Open Sans Extrabold" panose="020B0606030504020204"/>
                <a:ea typeface="Open Sans Extrabold" panose="020B0606030504020204" pitchFamily="34" charset="0"/>
                <a:cs typeface="Open Sans Extrabold" panose="020B0606030504020204" pitchFamily="34" charset="0"/>
              </a:rPr>
              <a:t>Aquela sensação de estar sempre desatualizado</a:t>
            </a:r>
          </a:p>
          <a:p>
            <a:pPr algn="ctr"/>
            <a:r>
              <a:rPr lang="pt-BR" sz="3200" b="1" dirty="0">
                <a:solidFill>
                  <a:schemeClr val="bg1"/>
                </a:solidFill>
                <a:latin typeface="Open Sans Extrabold" panose="020B0606030504020204"/>
                <a:ea typeface="Open Sans Extrabold" panose="020B0606030504020204" pitchFamily="34" charset="0"/>
                <a:cs typeface="Open Sans Extrabold" panose="020B0606030504020204" pitchFamily="34" charset="0"/>
              </a:rPr>
              <a:t>dada a velocidade das mudanças</a:t>
            </a:r>
            <a:endParaRPr lang="pt-BR" sz="3200" b="1" i="1" dirty="0">
              <a:solidFill>
                <a:srgbClr val="45ADE9"/>
              </a:solidFill>
              <a:latin typeface="Open Sans Extrabold" panose="020B0606030504020204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90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41AD-BE34-7844-8EA3-99AC5B73706C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AE9FE5-FF9C-0141-95FE-17914058D0D9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5DA3C866-5F7F-5C40-B4A3-821F9B2DC7E5}"/>
              </a:ext>
            </a:extLst>
          </p:cNvPr>
          <p:cNvSpPr txBox="1"/>
          <p:nvPr/>
        </p:nvSpPr>
        <p:spPr>
          <a:xfrm>
            <a:off x="1577200" y="4950122"/>
            <a:ext cx="37997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VELHA ECONOMIA</a:t>
            </a:r>
          </a:p>
          <a:p>
            <a:pPr algn="ctr"/>
            <a:endParaRPr lang="pt-BR" sz="1000" b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pt-BR" sz="12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ALTA PREVISIBILIDADE</a:t>
            </a:r>
          </a:p>
          <a:p>
            <a:pPr algn="ctr"/>
            <a:r>
              <a:rPr lang="pt-BR" sz="1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BAIXA INCERTEZA</a:t>
            </a:r>
          </a:p>
        </p:txBody>
      </p:sp>
      <p:sp>
        <p:nvSpPr>
          <p:cNvPr id="14" name="CaixaDeTexto 16">
            <a:extLst>
              <a:ext uri="{FF2B5EF4-FFF2-40B4-BE49-F238E27FC236}">
                <a16:creationId xmlns:a16="http://schemas.microsoft.com/office/drawing/2014/main" id="{A180F008-C9B1-C647-80D5-C8E8B1B75A0E}"/>
              </a:ext>
            </a:extLst>
          </p:cNvPr>
          <p:cNvSpPr txBox="1"/>
          <p:nvPr/>
        </p:nvSpPr>
        <p:spPr>
          <a:xfrm>
            <a:off x="6875518" y="4950122"/>
            <a:ext cx="37478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NOVA ECONOMIA</a:t>
            </a:r>
          </a:p>
          <a:p>
            <a:pPr algn="ctr"/>
            <a:endParaRPr lang="pt-BR" sz="10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pt-BR" sz="1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BAIXA PREVISIBILIDADE</a:t>
            </a:r>
          </a:p>
          <a:p>
            <a:pPr algn="ctr"/>
            <a:r>
              <a:rPr lang="pt-BR" sz="1200" b="1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ALTA INCERTEZA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21E89DD-4ED4-7749-BCAF-9726757515FA}"/>
              </a:ext>
            </a:extLst>
          </p:cNvPr>
          <p:cNvSpPr/>
          <p:nvPr/>
        </p:nvSpPr>
        <p:spPr>
          <a:xfrm>
            <a:off x="1571982" y="2333871"/>
            <a:ext cx="365677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30</a:t>
            </a:r>
            <a:endParaRPr lang="pt-BR" sz="11500" b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5873444A-F090-0445-A146-B802463287F4}"/>
              </a:ext>
            </a:extLst>
          </p:cNvPr>
          <p:cNvSpPr/>
          <p:nvPr/>
        </p:nvSpPr>
        <p:spPr>
          <a:xfrm>
            <a:off x="4310072" y="2035629"/>
            <a:ext cx="95250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endParaRPr lang="pt-BR" sz="6600" b="1" cap="none" spc="0" baseline="300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A18A150-7719-884A-A0D1-627D16FD388B}"/>
              </a:ext>
            </a:extLst>
          </p:cNvPr>
          <p:cNvSpPr txBox="1"/>
          <p:nvPr/>
        </p:nvSpPr>
        <p:spPr>
          <a:xfrm>
            <a:off x="2345039" y="4221844"/>
            <a:ext cx="284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experimentos</a:t>
            </a:r>
            <a:r>
              <a:rPr lang="en-US" sz="1400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/hora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9E7E12B-351B-3F44-BA14-F081A9A45B45}"/>
              </a:ext>
            </a:extLst>
          </p:cNvPr>
          <p:cNvSpPr/>
          <p:nvPr/>
        </p:nvSpPr>
        <p:spPr>
          <a:xfrm>
            <a:off x="7298066" y="2277944"/>
            <a:ext cx="192071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  <a:endParaRPr lang="pt-BR" sz="11500" b="1" cap="none" spc="0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FEA1477C-E17F-7C40-B22C-2BF0FC4DA988}"/>
              </a:ext>
            </a:extLst>
          </p:cNvPr>
          <p:cNvSpPr/>
          <p:nvPr/>
        </p:nvSpPr>
        <p:spPr>
          <a:xfrm>
            <a:off x="8404640" y="2068340"/>
            <a:ext cx="17203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30</a:t>
            </a:r>
            <a:endParaRPr lang="pt-BR" sz="6600" b="1" cap="none" spc="0" baseline="300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DF02F05-C80D-FA46-AD59-A35654E7C044}"/>
              </a:ext>
            </a:extLst>
          </p:cNvPr>
          <p:cNvSpPr txBox="1"/>
          <p:nvPr/>
        </p:nvSpPr>
        <p:spPr>
          <a:xfrm>
            <a:off x="7457984" y="4221844"/>
            <a:ext cx="2847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experimentos</a:t>
            </a:r>
            <a:r>
              <a:rPr lang="en-US" sz="1200" spc="3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/hora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E2D548B-F233-2E4D-AD3E-0763F3F72DC7}"/>
              </a:ext>
            </a:extLst>
          </p:cNvPr>
          <p:cNvSpPr txBox="1"/>
          <p:nvPr/>
        </p:nvSpPr>
        <p:spPr>
          <a:xfrm>
            <a:off x="8877113" y="3903312"/>
            <a:ext cx="1080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+mj-lt"/>
              </a:rPr>
              <a:t>1.073.741.824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62A3418-87D3-4F4D-AE6F-47C210036869}"/>
              </a:ext>
            </a:extLst>
          </p:cNvPr>
          <p:cNvSpPr txBox="1"/>
          <p:nvPr/>
        </p:nvSpPr>
        <p:spPr>
          <a:xfrm>
            <a:off x="4633479" y="3898678"/>
            <a:ext cx="420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  <a:latin typeface="+mj-lt"/>
              </a:rPr>
              <a:t>900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0F9894D-3B99-A94C-AC59-C49BEFCE656E}"/>
              </a:ext>
            </a:extLst>
          </p:cNvPr>
          <p:cNvCxnSpPr>
            <a:cxnSpLocks/>
          </p:cNvCxnSpPr>
          <p:nvPr/>
        </p:nvCxnSpPr>
        <p:spPr>
          <a:xfrm>
            <a:off x="6170914" y="2020219"/>
            <a:ext cx="0" cy="45349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91">
            <a:extLst>
              <a:ext uri="{FF2B5EF4-FFF2-40B4-BE49-F238E27FC236}">
                <a16:creationId xmlns:a16="http://schemas.microsoft.com/office/drawing/2014/main" id="{A9AFBCF9-D1C8-A44D-A99C-5CE752C6A8E2}"/>
              </a:ext>
            </a:extLst>
          </p:cNvPr>
          <p:cNvSpPr txBox="1"/>
          <p:nvPr/>
        </p:nvSpPr>
        <p:spPr>
          <a:xfrm>
            <a:off x="204435" y="571423"/>
            <a:ext cx="630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 PODER DA EXPONENCIALIDADE</a:t>
            </a:r>
          </a:p>
        </p:txBody>
      </p:sp>
    </p:spTree>
    <p:extLst>
      <p:ext uri="{BB962C8B-B14F-4D97-AF65-F5344CB8AC3E}">
        <p14:creationId xmlns:p14="http://schemas.microsoft.com/office/powerpoint/2010/main" val="301919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4C2CA156-8359-E74B-B72A-4AA49B6FD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3392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C019A53-AA07-344D-BC95-968D5F41AA8A}"/>
              </a:ext>
            </a:extLst>
          </p:cNvPr>
          <p:cNvSpPr/>
          <p:nvPr/>
        </p:nvSpPr>
        <p:spPr>
          <a:xfrm>
            <a:off x="435483" y="6231856"/>
            <a:ext cx="201604" cy="196653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42000">
                <a:srgbClr val="00B0F0">
                  <a:alpha val="70000"/>
                </a:srgbClr>
              </a:gs>
              <a:gs pos="100000">
                <a:schemeClr val="bg1">
                  <a:alpha val="5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41AD-BE34-7844-8EA3-99AC5B73706C}"/>
              </a:ext>
            </a:extLst>
          </p:cNvPr>
          <p:cNvSpPr txBox="1"/>
          <p:nvPr/>
        </p:nvSpPr>
        <p:spPr>
          <a:xfrm rot="16200000">
            <a:off x="-1598800" y="3935879"/>
            <a:ext cx="430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INSTITUCIONAL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DAE9FE5-FF9C-0141-95FE-17914058D0D9}"/>
              </a:ext>
            </a:extLst>
          </p:cNvPr>
          <p:cNvSpPr/>
          <p:nvPr/>
        </p:nvSpPr>
        <p:spPr>
          <a:xfrm>
            <a:off x="-2104729" y="4188336"/>
            <a:ext cx="4167462" cy="4139423"/>
          </a:xfrm>
          <a:prstGeom prst="ellipse">
            <a:avLst/>
          </a:prstGeom>
          <a:noFill/>
          <a:ln w="273050">
            <a:solidFill>
              <a:srgbClr val="262C37">
                <a:alpha val="5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5025A1E-DE8E-0C41-87D3-F37424E6750E}"/>
              </a:ext>
            </a:extLst>
          </p:cNvPr>
          <p:cNvSpPr/>
          <p:nvPr/>
        </p:nvSpPr>
        <p:spPr>
          <a:xfrm rot="10800000">
            <a:off x="-500718" y="1341225"/>
            <a:ext cx="985458" cy="9964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49000">
                <a:srgbClr val="00B0F0">
                  <a:alpha val="64000"/>
                </a:srgbClr>
              </a:gs>
              <a:gs pos="100000">
                <a:srgbClr val="010D2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96E70AA3-D2EE-A048-B10E-37AD04CC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83" y="318727"/>
            <a:ext cx="985459" cy="16424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D664AE1F-9C44-8443-B82D-A5D0341000BD}"/>
              </a:ext>
            </a:extLst>
          </p:cNvPr>
          <p:cNvGrpSpPr/>
          <p:nvPr/>
        </p:nvGrpSpPr>
        <p:grpSpPr>
          <a:xfrm>
            <a:off x="741362" y="2406076"/>
            <a:ext cx="2375065" cy="1778566"/>
            <a:chOff x="741362" y="3015675"/>
            <a:chExt cx="2375065" cy="1778566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5E3D320-73C5-6945-9C87-B66FB88244F7}"/>
                </a:ext>
              </a:extLst>
            </p:cNvPr>
            <p:cNvSpPr txBox="1"/>
            <p:nvPr/>
          </p:nvSpPr>
          <p:spPr>
            <a:xfrm>
              <a:off x="741362" y="4147910"/>
              <a:ext cx="237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Redução de barreiras de entrada</a:t>
              </a: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D6A474D5-0125-4349-8508-84BF47E2C74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5569" y="3015675"/>
              <a:ext cx="826649" cy="826649"/>
            </a:xfrm>
            <a:prstGeom prst="rect">
              <a:avLst/>
            </a:prstGeom>
          </p:spPr>
        </p:pic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31C31CF-35FC-FC44-A31B-2A60F847018B}"/>
              </a:ext>
            </a:extLst>
          </p:cNvPr>
          <p:cNvGrpSpPr/>
          <p:nvPr/>
        </p:nvGrpSpPr>
        <p:grpSpPr>
          <a:xfrm>
            <a:off x="3547897" y="2459001"/>
            <a:ext cx="2375065" cy="2002640"/>
            <a:chOff x="3547897" y="3068600"/>
            <a:chExt cx="2375065" cy="2002640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CAE8B9A-EAF4-A24C-ABFA-B6C92B67AF3A}"/>
                </a:ext>
              </a:extLst>
            </p:cNvPr>
            <p:cNvSpPr txBox="1"/>
            <p:nvPr/>
          </p:nvSpPr>
          <p:spPr>
            <a:xfrm>
              <a:off x="3547897" y="4147910"/>
              <a:ext cx="23750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Clientes em busca de uma nova experiência</a:t>
              </a:r>
              <a:endParaRPr lang="pt-BR" strike="sngStrik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22A865E6-8B75-AC42-957F-EEBE98F0F597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2563" y="3068600"/>
              <a:ext cx="945732" cy="945732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1C9CFD2-E940-E44B-97C9-759815101FA9}"/>
              </a:ext>
            </a:extLst>
          </p:cNvPr>
          <p:cNvGrpSpPr/>
          <p:nvPr/>
        </p:nvGrpSpPr>
        <p:grpSpPr>
          <a:xfrm>
            <a:off x="6354432" y="2459001"/>
            <a:ext cx="2375065" cy="2366522"/>
            <a:chOff x="6354432" y="3068600"/>
            <a:chExt cx="2375065" cy="2366522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4FE645D-AF91-FD40-987D-C4BD22B4BE37}"/>
                </a:ext>
              </a:extLst>
            </p:cNvPr>
            <p:cNvSpPr txBox="1"/>
            <p:nvPr/>
          </p:nvSpPr>
          <p:spPr>
            <a:xfrm>
              <a:off x="6354432" y="4147910"/>
              <a:ext cx="2375065" cy="128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t-BR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Oportunidades no gap entre o que é oferecido e o que os clientes querem </a:t>
              </a:r>
              <a:endParaRPr lang="pt-BR" strike="sngStrik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AC33F846-D0AB-0F4A-BDCE-3B3638C057B1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9098" y="3068600"/>
              <a:ext cx="945733" cy="945733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3D6CB44-2EF0-3346-B331-D0B09A147344}"/>
              </a:ext>
            </a:extLst>
          </p:cNvPr>
          <p:cNvGrpSpPr/>
          <p:nvPr/>
        </p:nvGrpSpPr>
        <p:grpSpPr>
          <a:xfrm>
            <a:off x="9160967" y="2459001"/>
            <a:ext cx="2375065" cy="2366522"/>
            <a:chOff x="9160967" y="3068600"/>
            <a:chExt cx="2375065" cy="2366522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F8ADB34-A487-3640-93B2-0F373F1935EA}"/>
                </a:ext>
              </a:extLst>
            </p:cNvPr>
            <p:cNvSpPr txBox="1"/>
            <p:nvPr/>
          </p:nvSpPr>
          <p:spPr>
            <a:xfrm>
              <a:off x="9160967" y="4147910"/>
              <a:ext cx="2375065" cy="128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t-BR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O jogo está sendo ganho na tecnologia e na experiência do usuário</a:t>
              </a:r>
              <a:endParaRPr lang="pt-BR" strike="sngStrike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260DC842-4CB4-B145-B2A3-4A58AAE0F335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75633" y="3068600"/>
              <a:ext cx="945732" cy="945732"/>
            </a:xfrm>
            <a:prstGeom prst="rect">
              <a:avLst/>
            </a:prstGeom>
          </p:spPr>
        </p:pic>
      </p:grpSp>
      <p:sp>
        <p:nvSpPr>
          <p:cNvPr id="26" name="Título 3">
            <a:extLst>
              <a:ext uri="{FF2B5EF4-FFF2-40B4-BE49-F238E27FC236}">
                <a16:creationId xmlns:a16="http://schemas.microsoft.com/office/drawing/2014/main" id="{94977398-379E-7044-8F2B-F41D8106F8CD}"/>
              </a:ext>
            </a:extLst>
          </p:cNvPr>
          <p:cNvSpPr txBox="1">
            <a:spLocks/>
          </p:cNvSpPr>
          <p:nvPr/>
        </p:nvSpPr>
        <p:spPr>
          <a:xfrm>
            <a:off x="290788" y="435054"/>
            <a:ext cx="10709275" cy="954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0B0F0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STARTUPS ACELERANDO A DISRUPÇÃO</a:t>
            </a:r>
          </a:p>
        </p:txBody>
      </p:sp>
    </p:spTree>
    <p:extLst>
      <p:ext uri="{BB962C8B-B14F-4D97-AF65-F5344CB8AC3E}">
        <p14:creationId xmlns:p14="http://schemas.microsoft.com/office/powerpoint/2010/main" val="11379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374</Words>
  <Application>Microsoft Macintosh PowerPoint</Application>
  <PresentationFormat>Widescreen</PresentationFormat>
  <Paragraphs>95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Futura Medium</vt:lpstr>
      <vt:lpstr>Helvetica Neue</vt:lpstr>
      <vt:lpstr>Open Sans Extrabold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Thais Aquino</dc:creator>
  <cp:lastModifiedBy>Igor Drews [StartSe]</cp:lastModifiedBy>
  <cp:revision>38</cp:revision>
  <dcterms:created xsi:type="dcterms:W3CDTF">2019-01-21T16:13:11Z</dcterms:created>
  <dcterms:modified xsi:type="dcterms:W3CDTF">2019-10-04T11:31:41Z</dcterms:modified>
</cp:coreProperties>
</file>