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9" r:id="rId1"/>
    <p:sldMasterId id="2147483683" r:id="rId2"/>
    <p:sldMasterId id="2147483691" r:id="rId3"/>
  </p:sldMasterIdLst>
  <p:notesMasterIdLst>
    <p:notesMasterId r:id="rId58"/>
  </p:notesMasterIdLst>
  <p:sldIdLst>
    <p:sldId id="318" r:id="rId4"/>
    <p:sldId id="338" r:id="rId5"/>
    <p:sldId id="313" r:id="rId6"/>
    <p:sldId id="506" r:id="rId7"/>
    <p:sldId id="302" r:id="rId8"/>
    <p:sldId id="262" r:id="rId9"/>
    <p:sldId id="275" r:id="rId10"/>
    <p:sldId id="499" r:id="rId11"/>
    <p:sldId id="274" r:id="rId12"/>
    <p:sldId id="492" r:id="rId13"/>
    <p:sldId id="344" r:id="rId14"/>
    <p:sldId id="283" r:id="rId15"/>
    <p:sldId id="278" r:id="rId16"/>
    <p:sldId id="304" r:id="rId17"/>
    <p:sldId id="279" r:id="rId18"/>
    <p:sldId id="305" r:id="rId19"/>
    <p:sldId id="494" r:id="rId20"/>
    <p:sldId id="498" r:id="rId21"/>
    <p:sldId id="497" r:id="rId22"/>
    <p:sldId id="280" r:id="rId23"/>
    <p:sldId id="286" r:id="rId24"/>
    <p:sldId id="287" r:id="rId25"/>
    <p:sldId id="345" r:id="rId26"/>
    <p:sldId id="285" r:id="rId27"/>
    <p:sldId id="493" r:id="rId28"/>
    <p:sldId id="347" r:id="rId29"/>
    <p:sldId id="342" r:id="rId30"/>
    <p:sldId id="501" r:id="rId31"/>
    <p:sldId id="321" r:id="rId32"/>
    <p:sldId id="312" r:id="rId33"/>
    <p:sldId id="502" r:id="rId34"/>
    <p:sldId id="503" r:id="rId35"/>
    <p:sldId id="491" r:id="rId36"/>
    <p:sldId id="300" r:id="rId37"/>
    <p:sldId id="490" r:id="rId38"/>
    <p:sldId id="299" r:id="rId39"/>
    <p:sldId id="504" r:id="rId40"/>
    <p:sldId id="311" r:id="rId41"/>
    <p:sldId id="489" r:id="rId42"/>
    <p:sldId id="346" r:id="rId43"/>
    <p:sldId id="354" r:id="rId44"/>
    <p:sldId id="357" r:id="rId45"/>
    <p:sldId id="349" r:id="rId46"/>
    <p:sldId id="353" r:id="rId47"/>
    <p:sldId id="351" r:id="rId48"/>
    <p:sldId id="310" r:id="rId49"/>
    <p:sldId id="307" r:id="rId50"/>
    <p:sldId id="308" r:id="rId51"/>
    <p:sldId id="309" r:id="rId52"/>
    <p:sldId id="505" r:id="rId53"/>
    <p:sldId id="343" r:id="rId54"/>
    <p:sldId id="507" r:id="rId55"/>
    <p:sldId id="508" r:id="rId56"/>
    <p:sldId id="33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9750"/>
    <a:srgbClr val="F29758"/>
    <a:srgbClr val="F29755"/>
    <a:srgbClr val="4168A9"/>
    <a:srgbClr val="FEFCFE"/>
    <a:srgbClr val="FBF9FA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47" autoAdjust="0"/>
    <p:restoredTop sz="88448" autoAdjust="0"/>
  </p:normalViewPr>
  <p:slideViewPr>
    <p:cSldViewPr snapToGrid="0" showGuides="1">
      <p:cViewPr varScale="1">
        <p:scale>
          <a:sx n="52" d="100"/>
          <a:sy n="52" d="100"/>
        </p:scale>
        <p:origin x="216" y="13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theme" Target="theme/theme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26645-E1FD-4699-9CFE-C82B328950D3}" type="datetimeFigureOut">
              <a:rPr lang="en-US" smtClean="0"/>
              <a:t>10/3/19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D6D4E9-8630-4E9D-882C-929BF85E63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27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A4BA7-45DF-8948-8A18-82D491E304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464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1276 A cathedral school for boys is established in Turku with the goal of educating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servants for the Catholic Church. Instruction is given in Latin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Bible,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Latin grammar and rhetoric.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1300s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FirstFinnish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students are recorded among the students of Sorbonne.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1435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Olavi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Maununpoika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Olavus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is elected the Rector of the University of Paris.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1500s Following the Reformation, first nonreligious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schools are established in the five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prosperous towns, Turku, Viipuri, Porvoo, Helsinki and Pori.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1640 In 1640, the fist university in Finland, the Royal Academy of Turku, is founded by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Queen Christina of Sweden to replace the Turku Grammar School.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1642 The first printing shop in Finland is established in the Academy of Turku.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1776 The first newspaper in Finnish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Suomenkieliset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TietoSanomat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published but did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live beyond the year due to the lacking reading skills of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Finnishspeaking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peasantry meant to be its main audience.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1776 The first newspaper in Finnish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Suomenkieliset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TietoSanomat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published but did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live beyond the year due to the lacking reading skills of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Finnishspeaking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peasantry meant to be its main audience.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1921 Law for compulsory education regarding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sixyear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elementary school for all.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Schools became focal points for all various educational activities, including libraries,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theatre, sports.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1945 Offering free lunch during school hours becomes obligatory foe the municipalities to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fight malnutrition after the war.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D4E9-8630-4E9D-882C-929BF85E63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89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1276 A cathedral school for boys is established in Turku with the goal of educating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servants for the Catholic Church. Instruction is given in Latin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centred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Bible,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Latin grammar and rhetoric.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1300s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FirstFinnish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students are recorded among the students of Sorbonne.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1435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Olavi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Maununpoika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Olavus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Magni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is elected the Rector of the University of Paris.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1500s Following the Reformation, first nonreligious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schools are established in the five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prosperous towns, Turku, Viipuri, Porvoo, Helsinki and Pori.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1640 In 1640, the fist university in Finland, the Royal Academy of Turku, is founded by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Queen Christina of Sweden to replace the Turku Grammar School.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1642 The first printing shop in Finland is established in the Academy of Turku.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1776 The first newspaper in Finnish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Suomenkieliset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TietoSanomat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published but did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live beyond the year due to the lacking reading skills of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Finnishspeaking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peasantry meant to be its main audience.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1776 The first newspaper in Finnish 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Suomenkieliset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TietoSanomat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published but did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 live beyond the year due to the lacking reading skills of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Finnishspeaking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peasantry meant to be its main audience.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1921 Law for compulsory education regarding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sixyear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elementary school for all.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Schools became focal points for all various educational activities, including libraries,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theatre, sports.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1945 Offering free lunch during school hours becomes obligatory foe the municipalities to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fight malnutrition after the war.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D6D4E9-8630-4E9D-882C-929BF85E63F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77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C4F6BB-1F70-456F-9F80-D31AD4CD83B7}" type="slidenum">
              <a:rPr lang="fi-FI" smtClean="0"/>
              <a:pPr>
                <a:defRPr/>
              </a:pPr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29343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6A4BA7-45DF-8948-8A18-82D491E3043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88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6A4BA7-45DF-8948-8A18-82D491E3043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908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12.wmf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3.wmf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5.wmf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6.w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7.w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8.w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w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file://localhost/Users/Sami/Goofy/Finland%20University/01_LOGO/00_LOGO/02_JPEG/finuni_logo_190314.png" TargetMode="External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4265047-0BD3-4BB2-8CB9-EF0676811F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" y="1170399"/>
            <a:ext cx="4502989" cy="45068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88C63-01F5-43A4-B7A5-4A1EDFE464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65130" y="329938"/>
            <a:ext cx="5703215" cy="3208306"/>
          </a:xfrm>
        </p:spPr>
        <p:txBody>
          <a:bodyPr anchor="b" anchorCtr="0"/>
          <a:lstStyle>
            <a:lvl1pPr algn="l">
              <a:defRPr sz="4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434203-68F5-462B-A213-2CCE4936B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5130" y="3962125"/>
            <a:ext cx="5703215" cy="1026522"/>
          </a:xfrm>
        </p:spPr>
        <p:txBody>
          <a:bodyPr anchor="t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429E04-A880-49D8-A286-F9022850B0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377" y="1170399"/>
            <a:ext cx="4502989" cy="450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08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CC9A7-6E08-4837-9FDE-6B1867572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B5296-26BF-41A3-9CF8-222D8DD5D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200" y="2045616"/>
            <a:ext cx="4644000" cy="38439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41A753-512E-43D6-A0B1-588C7D537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7355" y="2045616"/>
            <a:ext cx="4644000" cy="38439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B804B-D2F1-4AF1-8B1B-830A363A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F7DDF-566F-42BD-8E53-4D921F9F517A}" type="datetime1">
              <a:rPr lang="fi-FI" smtClean="0"/>
              <a:t>3.10.2019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4DCF2-ECCB-4C10-BFBD-F7DBCCFE8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otsikko / Etunimi Sukunimi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EF389-B93C-411B-BF9F-9CFC687C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55B6-25B1-452C-9F25-C7185A4DD2D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D010FA-0F28-4F8C-AF9D-91CCCE228FF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48793" y="1681163"/>
            <a:ext cx="4644000" cy="364453"/>
          </a:xfrm>
        </p:spPr>
        <p:txBody>
          <a:bodyPr anchor="b"/>
          <a:lstStyle>
            <a:lvl1pPr marL="0" indent="0">
              <a:buNone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FE36B7B-EB2B-4810-8724-B772550A59E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346000" y="1681163"/>
            <a:ext cx="4644000" cy="364453"/>
          </a:xfrm>
        </p:spPr>
        <p:txBody>
          <a:bodyPr anchor="b"/>
          <a:lstStyle>
            <a:lvl1pPr marL="0" indent="0">
              <a:buNone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5DB0B4-C4A6-4F81-A4D8-AF4CF0274D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702" y="297824"/>
            <a:ext cx="1177990" cy="11766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374033-D5CF-4771-811C-9BCB71CDE1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702" y="297824"/>
            <a:ext cx="1177990" cy="117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70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1D7BC-5B4E-4BD3-9FDB-1B18BD22F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399354-B0B7-401F-87EC-B5FA63C2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EE967-426E-4D6A-B199-AC1B36446D43}" type="datetime1">
              <a:rPr lang="fi-FI" smtClean="0"/>
              <a:t>3.10.2019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DCB7F6-19AA-4826-B95F-642CF9A70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otsikko / Etunimi Sukunimi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509DBC-2906-4E97-81B2-700FE7D3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55B6-25B1-452C-9F25-C7185A4DD2DC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98401D-2E3E-4E3C-B75B-7B79E373F8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20" y="301688"/>
            <a:ext cx="1206573" cy="1206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6CE0B6-11E4-4028-9A75-D0C324739A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20" y="301688"/>
            <a:ext cx="1206573" cy="120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88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1D7BC-5B4E-4BD3-9FDB-1B18BD22F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399354-B0B7-401F-87EC-B5FA63C2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A9C74-128E-4696-9C2F-2F647B9F1CC2}" type="datetime1">
              <a:rPr lang="fi-FI" smtClean="0"/>
              <a:t>3.10.2019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DCB7F6-19AA-4826-B95F-642CF9A70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otsikko / Etunimi Sukunimi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509DBC-2906-4E97-81B2-700FE7D31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55B6-25B1-452C-9F25-C7185A4DD2D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1D6B02-D9E1-4424-AA00-C86351B5B64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702" y="297824"/>
            <a:ext cx="1177990" cy="1176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A96DB5-A054-403D-B154-0E16DC5BF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702" y="297824"/>
            <a:ext cx="1177990" cy="117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40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C88069-3040-4BE1-BBB7-3C7F02F0E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67452-490D-4402-B89D-48EE04E8588A}" type="datetime1">
              <a:rPr lang="fi-FI" smtClean="0"/>
              <a:t>3.10.2019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588D96-FF72-43AD-B15E-D0D8AF805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otsikko / Etunimi Sukunimi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63EA64-121F-4C1A-BDE9-ABAFE2D61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55B6-25B1-452C-9F25-C7185A4DD2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564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CC9A7-6E08-4837-9FDE-6B1867572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B5296-26BF-41A3-9CF8-222D8DD5D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200" y="1666800"/>
            <a:ext cx="4644000" cy="422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41A753-512E-43D6-A0B1-588C7D537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7355" y="1666800"/>
            <a:ext cx="4644000" cy="422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B804B-D2F1-4AF1-8B1B-830A363A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B22D8-2FBB-4F60-B9E3-8C138A0720AB}" type="datetime1">
              <a:rPr lang="fi-FI" smtClean="0"/>
              <a:t>3.10.2019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4DCF2-ECCB-4C10-BFBD-F7DBCCFE8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otsikko / Etunimi Sukunimi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EF389-B93C-411B-BF9F-9CFC687C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55B6-25B1-452C-9F25-C7185A4DD2D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1FD3F8-B3C5-43B7-BE9E-555CF282A5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20" y="301688"/>
            <a:ext cx="1206573" cy="120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62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CC9A7-6E08-4837-9FDE-6B1867572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B5296-26BF-41A3-9CF8-222D8DD5D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200" y="1666800"/>
            <a:ext cx="4644000" cy="422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41A753-512E-43D6-A0B1-588C7D537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7355" y="1666800"/>
            <a:ext cx="4644000" cy="422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B804B-D2F1-4AF1-8B1B-830A363A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1ABD9-A593-42DA-A942-D8305816AFB8}" type="datetime1">
              <a:rPr lang="fi-FI" smtClean="0"/>
              <a:t>3.10.2019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4DCF2-ECCB-4C10-BFBD-F7DBCCFE8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otsikko / Etunimi Sukunimi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EF389-B93C-411B-BF9F-9CFC687C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55B6-25B1-452C-9F25-C7185A4DD2D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4A6EFC-8412-48CC-9C4B-A7F42F4416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702" y="297824"/>
            <a:ext cx="1177990" cy="117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752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CC9A7-6E08-4837-9FDE-6B1867572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B5296-26BF-41A3-9CF8-222D8DD5D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200" y="2045616"/>
            <a:ext cx="4644000" cy="38439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41A753-512E-43D6-A0B1-588C7D537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7355" y="2045616"/>
            <a:ext cx="4644000" cy="38439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B804B-D2F1-4AF1-8B1B-830A363A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719DA-0163-4529-97CE-CA7C2225089C}" type="datetime1">
              <a:rPr lang="fi-FI" smtClean="0"/>
              <a:t>3.10.2019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4DCF2-ECCB-4C10-BFBD-F7DBCCFE8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otsikko / Etunimi Sukunimi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EF389-B93C-411B-BF9F-9CFC687C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55B6-25B1-452C-9F25-C7185A4DD2D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D010FA-0F28-4F8C-AF9D-91CCCE228FF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48793" y="1681163"/>
            <a:ext cx="4644000" cy="364453"/>
          </a:xfrm>
        </p:spPr>
        <p:txBody>
          <a:bodyPr anchor="b"/>
          <a:lstStyle>
            <a:lvl1pPr marL="0" indent="0">
              <a:buNone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FE36B7B-EB2B-4810-8724-B772550A59E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346000" y="1681163"/>
            <a:ext cx="4644000" cy="364453"/>
          </a:xfrm>
        </p:spPr>
        <p:txBody>
          <a:bodyPr anchor="b"/>
          <a:lstStyle>
            <a:lvl1pPr marL="0" indent="0">
              <a:buNone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6713BB-36FB-4945-9215-92191420A0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20" y="301688"/>
            <a:ext cx="1206573" cy="120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80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CC9A7-6E08-4837-9FDE-6B1867572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B5296-26BF-41A3-9CF8-222D8DD5D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200" y="2045616"/>
            <a:ext cx="4644000" cy="38439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41A753-512E-43D6-A0B1-588C7D537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7355" y="2045616"/>
            <a:ext cx="4644000" cy="38439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B804B-D2F1-4AF1-8B1B-830A363A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BBDC6-F1D5-403C-A203-04E525CC023A}" type="datetime1">
              <a:rPr lang="fi-FI" smtClean="0"/>
              <a:t>3.10.2019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4DCF2-ECCB-4C10-BFBD-F7DBCCFE8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otsikko / Etunimi Sukunimi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EF389-B93C-411B-BF9F-9CFC687C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55B6-25B1-452C-9F25-C7185A4DD2D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D010FA-0F28-4F8C-AF9D-91CCCE228FF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48793" y="1681163"/>
            <a:ext cx="4644000" cy="364453"/>
          </a:xfrm>
        </p:spPr>
        <p:txBody>
          <a:bodyPr anchor="b"/>
          <a:lstStyle>
            <a:lvl1pPr marL="0" indent="0">
              <a:buNone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FE36B7B-EB2B-4810-8724-B772550A59E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346000" y="1681163"/>
            <a:ext cx="4644000" cy="364453"/>
          </a:xfrm>
        </p:spPr>
        <p:txBody>
          <a:bodyPr anchor="b"/>
          <a:lstStyle>
            <a:lvl1pPr marL="0" indent="0">
              <a:buNone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5DB0B4-C4A6-4F81-A4D8-AF4CF0274D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702" y="297824"/>
            <a:ext cx="1177990" cy="117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63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5582" cy="6860015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8D717F8-ED42-E741-AA6D-0AFF52A6B49D}" type="datetime1">
              <a:rPr lang="fi-FI" smtClean="0"/>
              <a:t>3.10.2019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Finland University – Qualified for Life. For more information visit </a:t>
            </a:r>
            <a:r>
              <a:rPr lang="en-US" dirty="0" err="1"/>
              <a:t>www.finlanduniversity.fi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8300A4-A360-304C-8B60-0A167C70053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004" y="949630"/>
            <a:ext cx="6678364" cy="356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175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2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7382" y="657226"/>
            <a:ext cx="11137237" cy="1008064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7382" y="1844676"/>
            <a:ext cx="11137237" cy="4176713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3.10.2019</a:t>
            </a:fld>
            <a:endParaRPr lang="fi-FI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35558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>
            <a:extLst>
              <a:ext uri="{FF2B5EF4-FFF2-40B4-BE49-F238E27FC236}">
                <a16:creationId xmlns:a16="http://schemas.microsoft.com/office/drawing/2014/main" id="{504C1862-C109-4DBA-A410-5E4F500E19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" y="1165301"/>
            <a:ext cx="4598336" cy="4567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88C63-01F5-43A4-B7A5-4A1EDFE464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65130" y="329938"/>
            <a:ext cx="5703215" cy="3208306"/>
          </a:xfrm>
        </p:spPr>
        <p:txBody>
          <a:bodyPr anchor="b" anchorCtr="0"/>
          <a:lstStyle>
            <a:lvl1pPr algn="l">
              <a:defRPr sz="4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434203-68F5-462B-A213-2CCE4936B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5130" y="3962125"/>
            <a:ext cx="5703215" cy="1026522"/>
          </a:xfrm>
        </p:spPr>
        <p:txBody>
          <a:bodyPr anchor="t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5179D548-3D25-4ED7-87AD-1EE04D15C0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" y="1165301"/>
            <a:ext cx="4598336" cy="456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948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27382" y="657226"/>
            <a:ext cx="11137237" cy="1008064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27382" y="1844676"/>
            <a:ext cx="6528725" cy="4176713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3.10.2019</a:t>
            </a:fld>
            <a:endParaRPr lang="fi-FI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  <p:sp>
        <p:nvSpPr>
          <p:cNvPr id="9" name="Sisällön paikkamerkki 2"/>
          <p:cNvSpPr>
            <a:spLocks noGrp="1"/>
          </p:cNvSpPr>
          <p:nvPr>
            <p:ph idx="13"/>
          </p:nvPr>
        </p:nvSpPr>
        <p:spPr>
          <a:xfrm>
            <a:off x="7248128" y="1873627"/>
            <a:ext cx="4416491" cy="4147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237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3.10.2019</a:t>
            </a:fld>
            <a:endParaRPr lang="fi-FI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312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loitus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2"/>
          <p:cNvSpPr>
            <a:spLocks noGrp="1"/>
          </p:cNvSpPr>
          <p:nvPr>
            <p:ph type="pic" idx="13"/>
          </p:nvPr>
        </p:nvSpPr>
        <p:spPr>
          <a:xfrm>
            <a:off x="527382" y="491074"/>
            <a:ext cx="11137237" cy="2765107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pPr lvl="0"/>
            <a:endParaRPr lang="en-US" noProof="0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527382" y="3429000"/>
            <a:ext cx="11137237" cy="1555373"/>
          </a:xfrm>
        </p:spPr>
        <p:txBody>
          <a:bodyPr/>
          <a:lstStyle>
            <a:lvl1pPr>
              <a:lnSpc>
                <a:spcPts val="5040"/>
              </a:lnSpc>
              <a:defRPr sz="3960" baseline="0"/>
            </a:lvl1pPr>
          </a:lstStyle>
          <a:p>
            <a:r>
              <a:rPr lang="fi-FI" dirty="0"/>
              <a:t>Hyvällä tieteellä on tekijänsä</a:t>
            </a:r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527382" y="5070783"/>
            <a:ext cx="11137237" cy="345638"/>
          </a:xfrm>
        </p:spPr>
        <p:txBody>
          <a:bodyPr rIns="91440"/>
          <a:lstStyle>
            <a:lvl1pPr marL="0" indent="0">
              <a:buFontTx/>
              <a:buNone/>
              <a:defRPr sz="1680" i="0">
                <a:solidFill>
                  <a:schemeClr val="tx1"/>
                </a:solidFill>
              </a:defRPr>
            </a:lvl1pPr>
          </a:lstStyle>
          <a:p>
            <a:pPr eaLnBrk="1" hangingPunct="1"/>
            <a:r>
              <a:rPr lang="fi-FI" dirty="0">
                <a:latin typeface="Palatino Linotype" charset="0"/>
              </a:rPr>
              <a:t>Luentotilaisuus Mallipaikassa 30.10.2015</a:t>
            </a:r>
          </a:p>
        </p:txBody>
      </p:sp>
      <p:sp>
        <p:nvSpPr>
          <p:cNvPr id="11" name="Tekstiruutu 10"/>
          <p:cNvSpPr txBox="1"/>
          <p:nvPr userDrawn="1"/>
        </p:nvSpPr>
        <p:spPr>
          <a:xfrm>
            <a:off x="431371" y="6225814"/>
            <a:ext cx="4704523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20" b="1" dirty="0">
                <a:solidFill>
                  <a:schemeClr val="bg2">
                    <a:lumMod val="25000"/>
                  </a:schemeClr>
                </a:solidFill>
                <a:latin typeface="Myriad pro"/>
                <a:cs typeface="Myriad pro"/>
              </a:rPr>
              <a:t>UEF</a:t>
            </a:r>
            <a:r>
              <a:rPr lang="fi-FI" sz="1320" dirty="0">
                <a:solidFill>
                  <a:schemeClr val="bg2">
                    <a:lumMod val="25000"/>
                  </a:schemeClr>
                </a:solidFill>
                <a:latin typeface="Myriad pro"/>
                <a:cs typeface="Myriad pro"/>
              </a:rPr>
              <a:t> // </a:t>
            </a:r>
            <a:r>
              <a:rPr lang="fi-FI" sz="1320" dirty="0" err="1">
                <a:solidFill>
                  <a:schemeClr val="bg2">
                    <a:lumMod val="25000"/>
                  </a:schemeClr>
                </a:solidFill>
                <a:latin typeface="Myriad pro"/>
                <a:cs typeface="Myriad pro"/>
              </a:rPr>
              <a:t>University</a:t>
            </a:r>
            <a:r>
              <a:rPr lang="fi-FI" sz="1320" dirty="0">
                <a:solidFill>
                  <a:schemeClr val="bg2">
                    <a:lumMod val="25000"/>
                  </a:schemeClr>
                </a:solidFill>
                <a:latin typeface="Myriad pro"/>
                <a:cs typeface="Myriad pro"/>
              </a:rPr>
              <a:t> of Eastern Finland</a:t>
            </a:r>
          </a:p>
        </p:txBody>
      </p:sp>
      <p:sp>
        <p:nvSpPr>
          <p:cNvPr id="9" name="Suorakulmio 8"/>
          <p:cNvSpPr/>
          <p:nvPr userDrawn="1"/>
        </p:nvSpPr>
        <p:spPr>
          <a:xfrm>
            <a:off x="527382" y="6739949"/>
            <a:ext cx="11137237" cy="14543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  <p:sp>
        <p:nvSpPr>
          <p:cNvPr id="10" name="Tekstin paikkamerkki 5"/>
          <p:cNvSpPr>
            <a:spLocks noGrp="1"/>
          </p:cNvSpPr>
          <p:nvPr>
            <p:ph type="body" sz="quarter" idx="10" hasCustomPrompt="1"/>
          </p:nvPr>
        </p:nvSpPr>
        <p:spPr>
          <a:xfrm>
            <a:off x="527382" y="5416421"/>
            <a:ext cx="11137237" cy="345638"/>
          </a:xfrm>
        </p:spPr>
        <p:txBody>
          <a:bodyPr/>
          <a:lstStyle>
            <a:lvl1pPr marL="0" indent="0" algn="l">
              <a:buNone/>
              <a:defRPr sz="1680" i="1">
                <a:solidFill>
                  <a:schemeClr val="accent2"/>
                </a:solidFill>
              </a:defRPr>
            </a:lvl1pPr>
          </a:lstStyle>
          <a:p>
            <a:r>
              <a:rPr lang="fi-FI" dirty="0"/>
              <a:t>Etunimi Sukunimi </a:t>
            </a:r>
          </a:p>
        </p:txBody>
      </p:sp>
    </p:spTree>
    <p:extLst>
      <p:ext uri="{BB962C8B-B14F-4D97-AF65-F5344CB8AC3E}">
        <p14:creationId xmlns:p14="http://schemas.microsoft.com/office/powerpoint/2010/main" val="2518270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22960">
              <a:defRPr/>
            </a:pPr>
            <a:fld id="{BE0643AD-E7F6-470F-873E-F28296E4659D}" type="datetimeFigureOut">
              <a:rPr lang="fi-FI" sz="1188" smtClean="0"/>
              <a:pPr defTabSz="822960">
                <a:defRPr/>
              </a:pPr>
              <a:t>3.10.2019</a:t>
            </a:fld>
            <a:endParaRPr lang="fi-FI" sz="1188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22960">
              <a:defRPr/>
            </a:pPr>
            <a:endParaRPr lang="fi-FI" sz="1188">
              <a:solidFill>
                <a:srgbClr val="D4D4D4">
                  <a:lumMod val="2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22960">
              <a:defRPr/>
            </a:pPr>
            <a:fld id="{531D3D10-69EB-4C45-A5B2-9B5AF1E0D606}" type="slidenum">
              <a:rPr lang="fi-FI" sz="1188" smtClean="0"/>
              <a:pPr defTabSz="822960">
                <a:defRPr/>
              </a:pPr>
              <a:t>‹#›</a:t>
            </a:fld>
            <a:endParaRPr lang="fi-FI" sz="1188"/>
          </a:p>
        </p:txBody>
      </p:sp>
    </p:spTree>
    <p:extLst>
      <p:ext uri="{BB962C8B-B14F-4D97-AF65-F5344CB8AC3E}">
        <p14:creationId xmlns:p14="http://schemas.microsoft.com/office/powerpoint/2010/main" val="36898453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8E14E409-8CC7-4F53-972D-5FCC414CB7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5179" cy="68595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66C04CB1-3054-4148-AC8C-7ECE720023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0" y="112708"/>
            <a:ext cx="1800225" cy="9588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4E9636-4CEC-4191-913F-2D8881A8F36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38203" y="842208"/>
            <a:ext cx="10515600" cy="3582134"/>
          </a:xfrm>
        </p:spPr>
        <p:txBody>
          <a:bodyPr>
            <a:normAutofit/>
          </a:bodyPr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D2D14E0-57CB-4B7E-B9E6-A2BF8369CA9F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838203" y="4578263"/>
            <a:ext cx="10515600" cy="1371590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rgbClr val="6AADE4"/>
                </a:solidFill>
                <a:latin typeface="Palatino Linotype"/>
                <a:ea typeface="Palatino Linotype"/>
                <a:cs typeface="Palatino Linotype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1B18A08-2AC0-406D-A2E0-9EB2576B59E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5FE08526-AD3E-4D5B-A38E-9F83A79CEB95}" type="datetime1">
              <a:rPr lang="fi-FI"/>
              <a:pPr lvl="0"/>
              <a:t>3.10.2019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BB58973-65B6-457F-85D0-1753C1595E9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Finland University – Qualified for Life. For more information visit www.finlanduniversity.com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FB6B39B-2071-4BFE-9A9F-1550D5917FF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C9A272E0-1573-4B15-9D38-190244AF92A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2239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84971-BD38-4A91-AD3B-14E14592526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78785-BD29-4479-B5F7-E735DBE4636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701204"/>
            <a:ext cx="10515600" cy="477207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64398-C7EE-4095-BC31-8339B8D8128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5FADEA-87EE-498C-A121-3298E0B0363B}" type="datetime1">
              <a:rPr lang="fi-FI"/>
              <a:pPr lvl="0"/>
              <a:t>3.10.2019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8540C-D463-49BD-8F98-FFA0D396005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Finland University – Qualified for Life. For more information visit www.finlanduniversity.com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5A79E-3976-4725-BDC7-5F5C36F7A7E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5395E0-3E34-4F70-A90E-DF39CEFF51B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93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D67D2EF3-229B-4BFC-AE75-774402C01D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6A724248-AF74-4A0B-9374-FA520ED166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0" y="112708"/>
            <a:ext cx="1800225" cy="9588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29EA067-BF7D-419A-901E-AD62465B0A6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9ECBBAE-BF6E-4305-ACE0-D3BAC3EA09D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710632"/>
            <a:ext cx="10515600" cy="4772079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  <a:lvl2pPr>
              <a:buClr>
                <a:srgbClr val="FFFFFF"/>
              </a:buClr>
              <a:defRPr/>
            </a:lvl2pPr>
            <a:lvl3pPr>
              <a:buClr>
                <a:srgbClr val="FFFFFF"/>
              </a:buClr>
              <a:defRPr/>
            </a:lvl3pPr>
            <a:lvl4pPr>
              <a:buClr>
                <a:srgbClr val="FFFFFF"/>
              </a:buClr>
              <a:defRPr/>
            </a:lvl4pPr>
            <a:lvl5pPr>
              <a:buClr>
                <a:srgbClr val="FFFFFF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29F4C7B-E12A-4DD7-B7F9-88E723D0081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5FD2F8-FEE9-4781-98D5-EDB3ABB162AE}" type="datetime1">
              <a:rPr lang="fi-FI"/>
              <a:pPr lvl="0"/>
              <a:t>3.10.2019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1641C698-F586-472C-B3F1-E22708A2E4F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Finland University – Qualified for Life. For more information visit www.finlanduniversity.com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1757D6A-13DB-48BB-99C2-26EF8594C6F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A20EE0-0891-4B14-8148-BA2DA03731F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128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C8BD0BFF-8C39-4C05-9F5E-FC87DAED6F9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FD46C9DB-AAA9-411C-AD37-E11592A1E5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90172" y="111127"/>
            <a:ext cx="1800225" cy="96044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5499B77-E915-4B7E-A088-7C717890A40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94E999-A873-4BF9-84DB-34B028FC9F1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710632"/>
            <a:ext cx="10515600" cy="477207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C012C61-B8ED-4F56-BBF4-8B88957D04B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F395EC85-386C-493D-9360-4944EE59E2FD}" type="datetime1">
              <a:rPr lang="fi-FI"/>
              <a:pPr lvl="0"/>
              <a:t>3.10.2019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BC36D02-6BC7-404E-B0D7-22D224FD6DA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Finland University – Qualified for Life. For more information visit www.finlanduniversity.com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ECA626-FFA1-4E2D-9DF2-AE5BA65FCB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5157DD77-EFA0-4178-ACB0-3B2E63D9E6B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299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FA8C1CA8-FDA1-440B-9CBC-F57374D91D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72" y="0"/>
            <a:ext cx="12195179" cy="68595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BD836A48-AF8A-43DA-AFAD-7AD5E2DA12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0" y="112708"/>
            <a:ext cx="1800225" cy="9588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FF9A381-7192-4172-B75B-C7C9453BB6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864976"/>
            <a:ext cx="10515600" cy="3561578"/>
          </a:xfrm>
        </p:spPr>
        <p:txBody>
          <a:bodyPr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77ACF39-A632-43F9-A128-4152FF4486B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1847" y="4598005"/>
            <a:ext cx="10515600" cy="150018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DFC170C-2AB3-4D02-A2BE-0E7C92A753E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0A269EF3-8E26-4C96-B88E-B7890BCED8C4}" type="datetime1">
              <a:rPr lang="fi-FI"/>
              <a:pPr lvl="0"/>
              <a:t>3.10.2019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58C93DC-C131-4856-BB61-2700DFE98D0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Finland University – Qualified for Life. For more information visit www.finlanduniversity.com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E8B927-AED1-49AA-A034-9CFCA5780F3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25AAA27-8E95-4EFA-82C7-F031D12FD2D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781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244EB134-5510-4CB0-8791-66B59E8172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522F8C3F-FD06-4952-BD7A-5E7C280C1F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0" y="112708"/>
            <a:ext cx="1800225" cy="9588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76D22B7-62C6-455F-BE3B-CA36DDA889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864976"/>
            <a:ext cx="10515600" cy="3561578"/>
          </a:xfrm>
        </p:spPr>
        <p:txBody>
          <a:bodyPr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EF482A1-7CB9-4D36-946D-6EFECA06D92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1847" y="4587727"/>
            <a:ext cx="10515600" cy="150018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2357E4A-BDE3-45A4-8899-2E6D1C23E52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A0E3C90E-82D0-4008-BE88-563888589EAB}" type="datetime1">
              <a:rPr lang="fi-FI"/>
              <a:pPr lvl="0"/>
              <a:t>3.10.2019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B0A46CA-8776-4B62-B48C-933BA56D056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Finland University – Qualified for Life. For more information visit www.finlanduniversity.com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11D96EA-8E5F-44EC-B0EC-6175611CCCB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28E8E3C-034E-4D42-A2CD-627FBFB0F4F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16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88C63-01F5-43A4-B7A5-4A1EDFE464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65130" y="329938"/>
            <a:ext cx="5703215" cy="3208306"/>
          </a:xfrm>
        </p:spPr>
        <p:txBody>
          <a:bodyPr anchor="b" anchorCtr="0"/>
          <a:lstStyle>
            <a:lvl1pPr algn="l">
              <a:defRPr sz="4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434203-68F5-462B-A213-2CCE4936B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5130" y="3962125"/>
            <a:ext cx="5703215" cy="1026522"/>
          </a:xfrm>
        </p:spPr>
        <p:txBody>
          <a:bodyPr anchor="t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F31A8CCC-F8E6-4764-A454-3C5B83C504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00" y="1206629"/>
            <a:ext cx="4520276" cy="4482000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B1310D13-9125-4EF2-829A-FECA7B330D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00" y="1206629"/>
            <a:ext cx="4520276" cy="448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328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EA2B711F-1788-4D8F-A2FB-372DE0918C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E2D29E77-51D2-41AD-8627-331C81DAD4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0" y="112708"/>
            <a:ext cx="1800225" cy="9588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A6557FE-F289-4D30-A4ED-C96498834CC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864976"/>
            <a:ext cx="10515600" cy="3561578"/>
          </a:xfrm>
        </p:spPr>
        <p:txBody>
          <a:bodyPr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E4AF5A58-E8D2-4969-B18B-3F6BF3E3CAA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1847" y="4587727"/>
            <a:ext cx="10515600" cy="150018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14BB0A41-15CC-4919-A7EE-CB90178E81E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0F5C1616-A79E-494B-AE4D-876E50F71F14}" type="datetime1">
              <a:rPr lang="fi-FI"/>
              <a:pPr lvl="0"/>
              <a:t>3.10.2019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A7600AE-332D-4104-B39D-25080A355F7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Finland University – Qualified for Life. For more information visit www.finlanduniversity.com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6F23FE6-4EBD-410B-BB31-3A4197CCD72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545F535F-6322-487C-BFBD-300D3DFF842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039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84E51043-6E3F-4694-A59E-09B33384AD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45040B16-7AC6-41EA-87A2-B7E5DC45F9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0" y="112708"/>
            <a:ext cx="1800225" cy="9588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862E8E8-0921-4A01-8C43-7EF4FA000A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864976"/>
            <a:ext cx="10515600" cy="3561578"/>
          </a:xfrm>
        </p:spPr>
        <p:txBody>
          <a:bodyPr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D513A0E-4CCA-4DB9-BEFF-7A2CBF48604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1847" y="4587727"/>
            <a:ext cx="10515600" cy="150018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42EFE60-71A8-48D3-BAF9-1C6262D08F2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C44E6068-5776-472A-A263-20F8FC53C49E}" type="datetime1">
              <a:rPr lang="fi-FI"/>
              <a:pPr lvl="0"/>
              <a:t>3.10.2019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BB981DB-2038-46B1-88CA-B8A46A6A095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Finland University – Qualified for Life. For more information visit www.finlanduniversity.com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9DA776F-0837-4885-8829-68FF1F2C04D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99D0EB7D-C0B5-4BC2-A2E2-E39927D2976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1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3EA603A0-CBE8-4289-A7F1-A28159E569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4522546D-1F60-4BF0-AFEE-AFF5E597E8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0" y="112708"/>
            <a:ext cx="1800225" cy="9588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D993D92-D669-44FC-8720-6B5F6E192B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864976"/>
            <a:ext cx="10515600" cy="3561578"/>
          </a:xfrm>
        </p:spPr>
        <p:txBody>
          <a:bodyPr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17D3E14-DFD9-4A44-AA91-25A799D5F696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1847" y="4587727"/>
            <a:ext cx="10515600" cy="150018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E941DDA-DF71-4D70-AA01-6A7FEF021D1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F5D70CB7-6E32-4276-9937-5BF46D8B5DCD}" type="datetime1">
              <a:rPr lang="fi-FI"/>
              <a:pPr lvl="0"/>
              <a:t>3.10.2019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878BB15-CA1C-4BA3-905A-16AEB688963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Finland University – Qualified for Life. For more information visit www.finlanduniversity.com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FFC5C4EE-4186-4463-B7B3-7494ABFB0BB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E82901CA-2A53-4713-B9AC-0066BA729C2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685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59D59966-43A8-4803-9ADA-6FEFFB529E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BB8CD583-DCDB-45D9-86E2-DDE9C3C31D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0" y="112708"/>
            <a:ext cx="1800225" cy="9588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9FEF3E3-3D47-4ECD-A5EC-A2C0F14DB6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864976"/>
            <a:ext cx="10515600" cy="3561578"/>
          </a:xfrm>
        </p:spPr>
        <p:txBody>
          <a:bodyPr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794A5C0-2732-433A-AED6-8DFDDD77F6A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1847" y="4587727"/>
            <a:ext cx="10515600" cy="150018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rgbClr val="FFFFFF"/>
                </a:solidFill>
                <a:latin typeface="Palatino Linotype"/>
                <a:ea typeface="Palatino Linotype"/>
                <a:cs typeface="Palatino Linotype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6622E4C-3AC9-40D3-9E1A-441F3DD64AE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86DAD5BB-9C61-456F-9F3B-832A455AF88B}" type="datetime1">
              <a:rPr lang="fi-FI"/>
              <a:pPr lvl="0"/>
              <a:t>3.10.2019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A655C24-B5D8-4DCA-8FFD-56ED00EC8E9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Finland University – Qualified for Life. For more information visit www.finlanduniversity.com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4FDB935-C0DF-4DDB-BC1C-FCFCA106AEB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FC14E0CE-646B-4433-A90F-99D2566E381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0006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09B65B6C-B2C0-4580-B423-A073CA4114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BA2D1999-5FFD-44EF-A4AE-C83638A2C5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287000" y="112708"/>
            <a:ext cx="1800225" cy="95884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2A5A074-28DD-4D67-9DCD-D5F7401230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864976"/>
            <a:ext cx="10515600" cy="3561578"/>
          </a:xfrm>
        </p:spPr>
        <p:txBody>
          <a:bodyPr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3A067C1-7235-4FDC-B79B-002E939101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1847" y="4587727"/>
            <a:ext cx="10515600" cy="150018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rgbClr val="6AADE4"/>
                </a:solidFill>
                <a:latin typeface="Palatino Linotype"/>
                <a:ea typeface="Palatino Linotype"/>
                <a:cs typeface="Palatino Linotype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CCD7579-BD58-4065-A011-F7004AD548A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E9EFE146-D58E-40C5-921B-1F5EA2540710}" type="datetime1">
              <a:rPr lang="fi-FI"/>
              <a:pPr lvl="0"/>
              <a:t>3.10.2019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57808A1-607E-4452-956C-E6443CD9E87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Finland University – Qualified for Life. For more information visit www.finlanduniversity.com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A5A7F0D-EBF6-4E44-BE48-3843A8DAC4C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649895FF-112E-452A-BED1-9BAA554A245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951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F082D-F880-47AB-AD2E-8A23CDA927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864976"/>
            <a:ext cx="10515600" cy="3561578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FB94F-1F16-47C0-B9CF-FFC04D55B8B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1847" y="4587727"/>
            <a:ext cx="10515600" cy="1500182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rgbClr val="6AADE4"/>
                </a:solidFill>
                <a:latin typeface="Palatino Linotype"/>
                <a:ea typeface="Palatino Linotype"/>
                <a:cs typeface="Palatino Linotype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09107-97DA-49DC-802C-7DBAB51923A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5D9399FF-F510-4EA9-AF64-1114ECD375D7}" type="datetime1">
              <a:rPr lang="fi-FI"/>
              <a:pPr lvl="0"/>
              <a:t>3.10.2019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3C394-55A5-4E53-BEAE-B1491498D8F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Finland University – Qualified for Life. For more information visit www.finlanduniversity.com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9010B-F0F2-48FB-936F-C5B8A6DF49F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BBAD4D6F-5A6A-44AD-830C-DCA6C338641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8482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9F442-2B38-47EA-B7CD-8C01358E4D2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9317A-70DE-48AA-A2F3-5AAE176DF7F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8203" y="1703070"/>
            <a:ext cx="5181603" cy="47702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4C6473-1838-4CC1-AC18-40E9ADA05ACD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200" y="1703070"/>
            <a:ext cx="5181603" cy="47702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32243E-F293-47D1-868D-C3943ABD760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38F915-FE0A-45B8-B0F0-73A93E65C70D}" type="datetime1">
              <a:rPr lang="fi-FI"/>
              <a:pPr lvl="0"/>
              <a:t>3.10.2019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730D4CC-8A7B-4047-B07B-89C565C3BD8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Finland University – Qualified for Life. For more information visit www.finlanduniversity.com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DF5EEC1-8492-4F25-9C73-7553F8DE61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A4E31F1-33A8-4690-9D41-ECFCF4C617C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399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200BF-67E1-4BBE-BC23-A073E0CD62A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204862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CAD49-EB04-468C-A13F-37294B86F5B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9784" y="1700217"/>
            <a:ext cx="5157782" cy="80486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AADE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564C4D-76AE-4618-8303-D70E20F20C53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839784" y="2505071"/>
            <a:ext cx="5157782" cy="39682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15AE4-B728-4100-8AB3-897A1860EFB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172200" y="1700217"/>
            <a:ext cx="5183184" cy="804864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6AADE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0B1246-F791-45A1-B5B7-4A3FC0C927B0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172200" y="2505071"/>
            <a:ext cx="5183184" cy="396821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15DCE46-7C57-4F6D-A8BF-ADD5F798094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438033D-9E6D-4F28-8DE9-9DC950F8D1E1}" type="datetime1">
              <a:rPr lang="fi-FI"/>
              <a:pPr lvl="0"/>
              <a:t>3.10.2019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3808950-9AEC-4202-8833-EF406844C00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Finland University – Qualified for Life. For more information visit www.finlanduniversity.com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3B8E0EC-F287-4619-A4F2-4EE7C594972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F2097D-F46C-4672-BBEC-F1016BEC0F9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007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1AA84-CEE4-470B-8975-528B6DE898E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5DDFE68-ED4B-4311-98A6-17D9A6E2760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62CF9E-25A1-4530-B17A-775FF3E0531F}" type="datetime1">
              <a:rPr lang="fi-FI"/>
              <a:pPr lvl="0"/>
              <a:t>3.10.2019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19EA3EE-8F55-462F-ADF4-5EE444A3CC2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Finland University – Qualified for Life. For more information visit www.finlanduniversity.com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19634F6-96FA-43FA-A590-63E3694BA4B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301C4C9-FA06-4461-B7B5-73C46D02A5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21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5CC67EB-0247-4C0A-8DE4-A2F977A50EE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5E6A6B-5BDC-4271-9E00-7C26BB53F402}" type="datetime1">
              <a:rPr lang="fi-FI"/>
              <a:pPr lvl="0"/>
              <a:t>3.10.2019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A90B265-A09E-48AB-AF12-F4866CB80A4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Finland University – Qualified for Life. For more information visit www.finlanduniversity.com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017B45A-9A89-4C67-9781-C59620B47C6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8CD398-BC82-4248-B8B0-DC8511AF4CD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958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animated">
    <p:bg>
      <p:bgPr>
        <a:solidFill>
          <a:srgbClr val="FEF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8A0B74-C091-42B0-B94E-1D1B0C0183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90" y="933253"/>
            <a:ext cx="4996990" cy="4996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D88C63-01F5-43A4-B7A5-4A1EDFE464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65130" y="329938"/>
            <a:ext cx="5703215" cy="3208306"/>
          </a:xfrm>
        </p:spPr>
        <p:txBody>
          <a:bodyPr anchor="b" anchorCtr="0"/>
          <a:lstStyle>
            <a:lvl1pPr algn="l">
              <a:defRPr sz="4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434203-68F5-462B-A213-2CCE4936B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5130" y="3962125"/>
            <a:ext cx="5703215" cy="1026522"/>
          </a:xfrm>
        </p:spPr>
        <p:txBody>
          <a:bodyPr anchor="t" anchorCtr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096144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40E6A-3433-4773-BB5C-0403D219E9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E78883-BBE0-4EBE-94B7-0D26871E7612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5183184" y="2064468"/>
            <a:ext cx="6172200" cy="4408816"/>
          </a:xfrm>
        </p:spPr>
        <p:txBody>
          <a:bodyPr/>
          <a:lstStyle>
            <a:lvl1pPr>
              <a:defRPr sz="2200"/>
            </a:lvl1pPr>
            <a:lvl2pPr>
              <a:defRPr sz="2200"/>
            </a:lvl2pPr>
            <a:lvl3pPr>
              <a:defRPr sz="1400"/>
            </a:lvl3pPr>
            <a:lvl4pPr>
              <a:defRPr sz="1400"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782344-9484-4483-AB35-3FD3C1D9A03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9784" y="2057400"/>
            <a:ext cx="3932240" cy="44158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F787B4B-1224-4C14-B2EE-766DAFA05A5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0B0B5FE-6B28-4EFA-981F-AA59235E4526}" type="datetime1">
              <a:rPr lang="fi-FI"/>
              <a:pPr lvl="0"/>
              <a:t>3.10.2019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8B1462D-5EA9-4059-8527-3EFE976CFEF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Finland University – Qualified for Life. For more information visit www.finlanduniversity.com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2B487DC-3222-42BF-AE10-DBD8A892410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EBE150-CDB0-4AEE-A7E1-5D625E5EB9A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221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ED08D-78C9-4012-906C-2A5FD17184E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504F5A-0C2C-46B8-84CA-3A7EB99C663E}"/>
              </a:ext>
            </a:extLst>
          </p:cNvPr>
          <p:cNvSpPr txBox="1">
            <a:spLocks noGrp="1"/>
          </p:cNvSpPr>
          <p:nvPr>
            <p:ph type="pic" idx="4294967295"/>
          </p:nvPr>
        </p:nvSpPr>
        <p:spPr>
          <a:xfrm>
            <a:off x="5183184" y="1109276"/>
            <a:ext cx="6172200" cy="536401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2B0E58-6740-4DB5-BAF7-450DCDD415D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9784" y="2057400"/>
            <a:ext cx="3932240" cy="44158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655AC62-F8FB-458E-A10E-DAB0BF09934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E6EC9F1-AFCB-48AA-A160-CACB87498D96}" type="datetime1">
              <a:rPr lang="fi-FI"/>
              <a:pPr lvl="0"/>
              <a:t>3.10.2019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9ABD164-73F0-435D-B72D-56D9F85AE8F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Finland University – Qualified for Life. For more information visit www.finlanduniversity.com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07A33B6-4E23-4F54-89AB-13A45C45158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299685-E964-468E-8A08-E22E7279667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56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EBD304-867B-4A29-BAB8-FC10F3F596D1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40BD0B-F16C-4F30-9AAB-9C190497EFD5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924B6-C3B8-4986-90EE-28D3CDAC085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2A4B190-81A2-4DF8-9A1A-E9D099369B93}" type="datetime1">
              <a:rPr lang="fi-FI"/>
              <a:pPr lvl="0"/>
              <a:t>3.10.2019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ECE0F-5892-48BB-9385-97AF1CB995E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Finland University – Qualified for Life. For more information visit www.finlanduniversity.com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CF3D8-873F-4A18-9335-E88CFD641C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592B67-7095-4831-B217-8830C12DDA2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137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8CC87461-685D-461A-9729-2234B393C9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5179" cy="68595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10">
            <a:extLst>
              <a:ext uri="{FF2B5EF4-FFF2-40B4-BE49-F238E27FC236}">
                <a16:creationId xmlns:a16="http://schemas.microsoft.com/office/drawing/2014/main" id="{3596CCC3-27C9-4D02-88AD-639CB30830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730498" y="949320"/>
            <a:ext cx="6678613" cy="356234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B3523-6ADF-49C4-A51F-7DBD16CF0A9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2028F962-0343-4BFC-897B-E16BC45A4E0B}" type="datetime1">
              <a:rPr lang="fi-FI"/>
              <a:pPr lvl="0"/>
              <a:t>3.10.2019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1BFE4-4CEE-4B30-8C25-6746C5F5468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Finland University – Qualified for Life. For more information visit www.finlanduniversity.com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90527D-0D72-4508-AA4B-CCF1692262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fld id="{4549FF92-7FF1-4A1D-AA65-81E7B08156F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55574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64779" y="308588"/>
            <a:ext cx="11262443" cy="1152529"/>
          </a:xfrm>
        </p:spPr>
        <p:txBody>
          <a:bodyPr/>
          <a:lstStyle>
            <a:lvl1pPr>
              <a:defRPr sz="3200" spc="107" baseline="0"/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64779" y="1575581"/>
            <a:ext cx="5448000" cy="4550052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72277" y="1575581"/>
            <a:ext cx="5454944" cy="4550052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467"/>
            </a:lvl4pPr>
            <a:lvl5pPr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F03FB-5611-4A12-A1BF-079344B2C160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568576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russivu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uorakulmio 23"/>
          <p:cNvSpPr/>
          <p:nvPr userDrawn="1"/>
        </p:nvSpPr>
        <p:spPr>
          <a:xfrm>
            <a:off x="611724" y="1124825"/>
            <a:ext cx="493177" cy="956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i-FI" sz="2400">
              <a:solidFill>
                <a:srgbClr val="F9404B"/>
              </a:solidFill>
            </a:endParaRPr>
          </a:p>
        </p:txBody>
      </p:sp>
      <p:pic>
        <p:nvPicPr>
          <p:cNvPr id="23" name="finuni_logo_190314.png" descr="/Users/Sami/Goofy/Finland University/01_LOGO/00_LOGO/02_JPEG/finuni_logo_190314.png"/>
          <p:cNvPicPr>
            <a:picLocks noChangeAspect="1"/>
          </p:cNvPicPr>
          <p:nvPr userDrawn="1"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2" y="5279756"/>
            <a:ext cx="2184807" cy="1228953"/>
          </a:xfrm>
          <a:prstGeom prst="rect">
            <a:avLst/>
          </a:prstGeom>
        </p:spPr>
      </p:pic>
      <p:sp>
        <p:nvSpPr>
          <p:cNvPr id="16" name="Otsikko 15"/>
          <p:cNvSpPr>
            <a:spLocks noGrp="1"/>
          </p:cNvSpPr>
          <p:nvPr>
            <p:ph type="title" hasCustomPrompt="1"/>
          </p:nvPr>
        </p:nvSpPr>
        <p:spPr>
          <a:xfrm>
            <a:off x="464780" y="308587"/>
            <a:ext cx="11177152" cy="709311"/>
          </a:xfrm>
          <a:prstGeom prst="rect">
            <a:avLst/>
          </a:prstGeom>
        </p:spPr>
        <p:txBody>
          <a:bodyPr vert="horz"/>
          <a:lstStyle>
            <a:lvl1pPr algn="l">
              <a:defRPr sz="3733" kern="1200" cap="all" spc="133" baseline="0">
                <a:solidFill>
                  <a:srgbClr val="F9404B"/>
                </a:solidFill>
                <a:latin typeface="Montserrat"/>
              </a:defRPr>
            </a:lvl1pPr>
          </a:lstStyle>
          <a:p>
            <a:r>
              <a:rPr lang="fi-FI"/>
              <a:t>Lisää Otsikko</a:t>
            </a:r>
          </a:p>
        </p:txBody>
      </p:sp>
    </p:spTree>
    <p:extLst>
      <p:ext uri="{BB962C8B-B14F-4D97-AF65-F5344CB8AC3E}">
        <p14:creationId xmlns:p14="http://schemas.microsoft.com/office/powerpoint/2010/main" val="35392956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464779" y="206327"/>
            <a:ext cx="11262443" cy="1266092"/>
          </a:xfrm>
        </p:spPr>
        <p:txBody>
          <a:bodyPr anchor="b"/>
          <a:lstStyle>
            <a:lvl1pPr>
              <a:defRPr sz="3200" spc="107" baseline="0"/>
            </a:lvl1pPr>
          </a:lstStyle>
          <a:p>
            <a:r>
              <a:rPr lang="fi-FI" dirty="0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64779" y="1594339"/>
            <a:ext cx="11262443" cy="4531295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4C186-DDA5-4DB1-976A-C13E67B2E3F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85147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11A6F-356E-4B1D-A274-64BCC9F80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EC000-5EF1-4E93-BFE6-1A370618A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06BC0-D026-41FD-84FF-4E0413275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429EA-1384-4674-9625-9EC9DE4895B7}" type="datetime1">
              <a:rPr lang="fi-FI" smtClean="0"/>
              <a:t>3.10.2019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7CB89-4878-4A18-A48D-2DEED25B8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otsikko / Etunimi Sukunimi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07EE3-D0E9-4108-9678-96AED8A3A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55B6-25B1-452C-9F25-C7185A4DD2D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C79A72-F4FC-43D7-AC4C-4849A23ED5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20" y="301688"/>
            <a:ext cx="1206573" cy="1206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4B64D8-00EF-40E4-9057-DB7405ED82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20" y="301688"/>
            <a:ext cx="1206573" cy="120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834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11A6F-356E-4B1D-A274-64BCC9F80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EEC000-5EF1-4E93-BFE6-1A370618A3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06BC0-D026-41FD-84FF-4E0413275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B8502-8C11-4E66-A6A5-D54B22846E5E}" type="datetime1">
              <a:rPr lang="fi-FI" smtClean="0"/>
              <a:t>3.10.2019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7CB89-4878-4A18-A48D-2DEED25B8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otsikko / Etunimi Sukunimi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07EE3-D0E9-4108-9678-96AED8A3A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55B6-25B1-452C-9F25-C7185A4DD2D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39100C-6792-4A09-B2C6-F2E19BB220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702" y="297824"/>
            <a:ext cx="1177990" cy="1176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EDF0CB-C943-49EA-81EE-9AC04D87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702" y="297824"/>
            <a:ext cx="1177990" cy="117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840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CC9A7-6E08-4837-9FDE-6B1867572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B5296-26BF-41A3-9CF8-222D8DD5D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200" y="1666800"/>
            <a:ext cx="4644000" cy="422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41A753-512E-43D6-A0B1-588C7D537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7355" y="1666800"/>
            <a:ext cx="4644000" cy="422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B804B-D2F1-4AF1-8B1B-830A363A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9882B-5792-496B-9906-298378735D33}" type="datetime1">
              <a:rPr lang="fi-FI" smtClean="0"/>
              <a:t>3.10.2019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4DCF2-ECCB-4C10-BFBD-F7DBCCFE8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otsikko / Etunimi Sukunimi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EF389-B93C-411B-BF9F-9CFC687C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55B6-25B1-452C-9F25-C7185A4DD2DC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1FD3F8-B3C5-43B7-BE9E-555CF282A5A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20" y="301688"/>
            <a:ext cx="1206573" cy="12066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DF6115-8191-4276-9420-5B8979979C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20" y="301688"/>
            <a:ext cx="1206573" cy="120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02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CC9A7-6E08-4837-9FDE-6B1867572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B5296-26BF-41A3-9CF8-222D8DD5D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200" y="1666800"/>
            <a:ext cx="4644000" cy="422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41A753-512E-43D6-A0B1-588C7D537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7355" y="1666800"/>
            <a:ext cx="4644000" cy="4222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B804B-D2F1-4AF1-8B1B-830A363A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A03F1-327E-4F4B-8A69-49EACD75FF59}" type="datetime1">
              <a:rPr lang="fi-FI" smtClean="0"/>
              <a:t>3.10.2019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4DCF2-ECCB-4C10-BFBD-F7DBCCFE8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otsikko / Etunimi Sukunimi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EF389-B93C-411B-BF9F-9CFC687C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55B6-25B1-452C-9F25-C7185A4DD2D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F4A6EFC-8412-48CC-9C4B-A7F42F4416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702" y="297824"/>
            <a:ext cx="1177990" cy="11766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B987ED-7E1F-4E51-B1A2-275959802A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7702" y="297824"/>
            <a:ext cx="1177990" cy="117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51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CC9A7-6E08-4837-9FDE-6B1867572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B5296-26BF-41A3-9CF8-222D8DD5D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9200" y="2045616"/>
            <a:ext cx="4644000" cy="38439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41A753-512E-43D6-A0B1-588C7D5378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7355" y="2045616"/>
            <a:ext cx="4644000" cy="38439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B804B-D2F1-4AF1-8B1B-830A363A3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B6B1-D8E7-4DE3-82DC-A0B88537B4F1}" type="datetime1">
              <a:rPr lang="fi-FI" smtClean="0"/>
              <a:t>3.10.2019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24DCF2-ECCB-4C10-BFBD-F7DBCCFE8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Esityksen otsikko / Etunimi Sukunimi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EF389-B93C-411B-BF9F-9CFC687C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55B6-25B1-452C-9F25-C7185A4DD2D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AD010FA-0F28-4F8C-AF9D-91CCCE228FF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48793" y="1681163"/>
            <a:ext cx="4644000" cy="364453"/>
          </a:xfrm>
        </p:spPr>
        <p:txBody>
          <a:bodyPr anchor="b"/>
          <a:lstStyle>
            <a:lvl1pPr marL="0" indent="0">
              <a:buNone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FE36B7B-EB2B-4810-8724-B772550A59E5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5346000" y="1681163"/>
            <a:ext cx="4644000" cy="364453"/>
          </a:xfrm>
        </p:spPr>
        <p:txBody>
          <a:bodyPr anchor="b"/>
          <a:lstStyle>
            <a:lvl1pPr marL="0" indent="0">
              <a:buNone/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6713BB-36FB-4945-9215-92191420A0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20" y="301688"/>
            <a:ext cx="1206573" cy="12066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51028D-F2E3-4991-8329-A3A68F1D7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8920" y="301688"/>
            <a:ext cx="1206573" cy="120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94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image" Target="../media/image10.wmf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image" Target="../media/image9.wmf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21DA52-B31A-4E4D-85C0-C53D5631B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792" y="565608"/>
            <a:ext cx="8893820" cy="10570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FBBDE-67B4-496F-8A41-4550F8B92B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792" y="1667436"/>
            <a:ext cx="8893820" cy="422431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2B49C8-C913-48DA-ADA3-F6601BFC73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63613" y="6202837"/>
            <a:ext cx="1017310" cy="28280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defRPr sz="145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A6A9358-98F2-46A0-A99B-46107B47934A}" type="datetime1">
              <a:rPr lang="fi-FI" smtClean="0"/>
              <a:t>3.10.2019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80A60-6033-4A23-BD09-88E0782AF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8793" y="6202837"/>
            <a:ext cx="7334052" cy="28280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lnSpc>
                <a:spcPct val="90000"/>
              </a:lnSpc>
              <a:defRPr sz="1450">
                <a:solidFill>
                  <a:schemeClr val="bg2"/>
                </a:solidFill>
              </a:defRPr>
            </a:lvl1pPr>
          </a:lstStyle>
          <a:p>
            <a:r>
              <a:rPr lang="en-US"/>
              <a:t>Esityksen otsikko / Etunimi Sukunimi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2CF29C-553D-4FD2-816E-E39E0F613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36111" y="6203163"/>
            <a:ext cx="1017310" cy="28379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450" b="1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26655B6-25B1-452C-9F25-C7185A4DD2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90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8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63" r:id="rId14"/>
    <p:sldLayoutId id="2147483664" r:id="rId15"/>
    <p:sldLayoutId id="2147483652" r:id="rId16"/>
    <p:sldLayoutId id="2147483665" r:id="rId17"/>
    <p:sldLayoutId id="2147483690" r:id="rId18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1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79388" indent="-179388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Font typeface="Arial" panose="020B0604020202020204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1pPr>
      <a:lvl2pPr marL="447675" indent="-2682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627063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896938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076325" indent="-179388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382" y="657226"/>
            <a:ext cx="11088885" cy="1008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382" y="1844676"/>
            <a:ext cx="1108888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000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2" name="Tekstiruutu 1"/>
          <p:cNvSpPr txBox="1"/>
          <p:nvPr userDrawn="1"/>
        </p:nvSpPr>
        <p:spPr>
          <a:xfrm>
            <a:off x="431371" y="6225814"/>
            <a:ext cx="4704523" cy="295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320" b="1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UEF</a:t>
            </a:r>
            <a:r>
              <a:rPr lang="fi-FI" sz="132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// </a:t>
            </a:r>
            <a:r>
              <a:rPr lang="fi-FI" sz="1320" dirty="0" err="1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University</a:t>
            </a:r>
            <a:r>
              <a:rPr lang="fi-FI" sz="1320" dirty="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rPr>
              <a:t> of Eastern Finland</a:t>
            </a:r>
          </a:p>
        </p:txBody>
      </p:sp>
      <p:sp>
        <p:nvSpPr>
          <p:cNvPr id="11" name="Suorakulmio 10"/>
          <p:cNvSpPr/>
          <p:nvPr userDrawn="1"/>
        </p:nvSpPr>
        <p:spPr>
          <a:xfrm>
            <a:off x="527382" y="6739949"/>
            <a:ext cx="11137237" cy="14543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160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984317" y="6272344"/>
            <a:ext cx="11662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rgbClr val="353535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3FCBABD-41D0-47C6-BEE8-5256A0303ED7}" type="datetime1">
              <a:rPr lang="fi-FI" smtClean="0"/>
              <a:pPr>
                <a:defRPr/>
              </a:pPr>
              <a:t>3.10.2019</a:t>
            </a:fld>
            <a:endParaRPr lang="fi-FI" dirty="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70353" y="6272344"/>
            <a:ext cx="5913967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1320">
                <a:solidFill>
                  <a:schemeClr val="bg2">
                    <a:lumMod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fi-FI" dirty="0"/>
              <a:t>Esityksen nimi / Tekijä</a:t>
            </a:r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135784" y="6257521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320" b="1">
                <a:solidFill>
                  <a:srgbClr val="353535"/>
                </a:solidFill>
                <a:latin typeface="Myriad pro"/>
                <a:cs typeface="Myriad pro"/>
              </a:defRPr>
            </a:lvl1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5854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9" r:id="rId5"/>
  </p:sldLayoutIdLst>
  <p:hf hdr="0"/>
  <p:txStyles>
    <p:titleStyle>
      <a:lvl1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rgbClr val="353535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2pPr>
      <a:lvl3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3pPr>
      <a:lvl4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4pPr>
      <a:lvl5pPr algn="l" rtl="0" eaLnBrk="0" fontAlgn="base" hangingPunct="0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5pPr>
      <a:lvl6pPr marL="54864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6pPr>
      <a:lvl7pPr marL="109728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7pPr>
      <a:lvl8pPr marL="164592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8pPr>
      <a:lvl9pPr marL="2194560" algn="l" rtl="0" fontAlgn="base">
        <a:lnSpc>
          <a:spcPts val="4080"/>
        </a:lnSpc>
        <a:spcBef>
          <a:spcPct val="0"/>
        </a:spcBef>
        <a:spcAft>
          <a:spcPct val="0"/>
        </a:spcAft>
        <a:defRPr sz="3360" b="1">
          <a:solidFill>
            <a:schemeClr val="tx2"/>
          </a:solidFill>
          <a:latin typeface="Palatino Linotype" pitchFamily="18" charset="0"/>
        </a:defRPr>
      </a:lvl9pPr>
    </p:titleStyle>
    <p:bodyStyle>
      <a:lvl1pPr marL="219076" indent="-219076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•"/>
        <a:defRPr sz="2400">
          <a:solidFill>
            <a:srgbClr val="353535"/>
          </a:solidFill>
          <a:latin typeface="+mn-lt"/>
          <a:ea typeface="+mn-ea"/>
          <a:cs typeface="+mn-cs"/>
        </a:defRPr>
      </a:lvl1pPr>
      <a:lvl2pPr marL="752476" indent="-318136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–"/>
        <a:defRPr>
          <a:solidFill>
            <a:srgbClr val="353535"/>
          </a:solidFill>
          <a:latin typeface="+mn-lt"/>
        </a:defRPr>
      </a:lvl2pPr>
      <a:lvl3pPr marL="1181100" indent="-21336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•"/>
        <a:defRPr sz="1920">
          <a:solidFill>
            <a:srgbClr val="353535"/>
          </a:solidFill>
          <a:latin typeface="+mn-lt"/>
        </a:defRPr>
      </a:lvl3pPr>
      <a:lvl4pPr marL="1605916" indent="-209550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–"/>
        <a:defRPr sz="1680">
          <a:solidFill>
            <a:srgbClr val="353535"/>
          </a:solidFill>
          <a:latin typeface="+mn-lt"/>
        </a:defRPr>
      </a:lvl4pPr>
      <a:lvl5pPr marL="2047876" indent="-226696" algn="l" rtl="0" eaLnBrk="0" fontAlgn="base" hangingPunct="0">
        <a:spcBef>
          <a:spcPct val="0"/>
        </a:spcBef>
        <a:spcAft>
          <a:spcPct val="30000"/>
        </a:spcAft>
        <a:buClr>
          <a:schemeClr val="accent2"/>
        </a:buClr>
        <a:buChar char="»"/>
        <a:defRPr sz="1680">
          <a:solidFill>
            <a:srgbClr val="353535"/>
          </a:solidFill>
          <a:latin typeface="+mn-lt"/>
        </a:defRPr>
      </a:lvl5pPr>
      <a:lvl6pPr marL="259651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6pPr>
      <a:lvl7pPr marL="314515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7pPr>
      <a:lvl8pPr marL="369379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8pPr>
      <a:lvl9pPr marL="4242436" indent="-226696" algn="l" rtl="0" fontAlgn="base">
        <a:spcBef>
          <a:spcPct val="0"/>
        </a:spcBef>
        <a:spcAft>
          <a:spcPct val="30000"/>
        </a:spcAft>
        <a:buChar char="»"/>
        <a:defRPr sz="168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B85193DB-8C7E-41E6-91CA-4373E4ABDBC5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0" y="5211759"/>
            <a:ext cx="12191996" cy="165894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17F45C03-D2B9-4F74-9A12-BB37616DDC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260347"/>
            <a:ext cx="10515600" cy="12652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7BA76A5-7EDC-4A73-BE03-F8B4D29F22E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711327"/>
            <a:ext cx="10515600" cy="475932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BE17488-5DF5-48C7-BE01-18D5159EE1A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007345" y="6538910"/>
            <a:ext cx="2279654" cy="3206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000" b="0" i="0" u="none" strike="noStrike" kern="1200" cap="none" spc="0" baseline="0">
                <a:solidFill>
                  <a:srgbClr val="9B9B9B"/>
                </a:solidFill>
                <a:uFillTx/>
                <a:latin typeface="Century Gothic"/>
                <a:ea typeface="Century Gothic"/>
                <a:cs typeface="Century Gothic"/>
              </a:defRPr>
            </a:lvl1pPr>
          </a:lstStyle>
          <a:p>
            <a:pPr lvl="0"/>
            <a:fld id="{DD8F9350-6EF8-44EE-A1B7-B09B39013F22}" type="datetime1">
              <a:rPr lang="fi-FI"/>
              <a:pPr lvl="0"/>
              <a:t>3.10.2019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51F5AF-7FAE-46B2-8161-36833A4B0349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838203" y="6538910"/>
            <a:ext cx="6670676" cy="3206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9B9B9B"/>
                </a:solidFill>
                <a:uFillTx/>
                <a:latin typeface="Century Gothic"/>
                <a:ea typeface="Century Gothic"/>
                <a:cs typeface="Century Gothic"/>
              </a:defRPr>
            </a:lvl1pPr>
          </a:lstStyle>
          <a:p>
            <a:pPr lvl="0"/>
            <a:r>
              <a:rPr lang="en-US"/>
              <a:t>Finland University – Qualified for Life. For more information visit www.finlanduniversity.com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3A418A-FCEF-4E29-A64F-53E6EE68964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547347" y="6538910"/>
            <a:ext cx="806445" cy="3206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00" b="0" i="0" u="none" strike="noStrike" kern="1200" cap="none" spc="0" baseline="0">
                <a:solidFill>
                  <a:srgbClr val="9B9B9B"/>
                </a:solidFill>
                <a:uFillTx/>
                <a:latin typeface="Century Gothic"/>
                <a:ea typeface="Century Gothic"/>
                <a:cs typeface="Century Gothic"/>
              </a:defRPr>
            </a:lvl1pPr>
          </a:lstStyle>
          <a:p>
            <a:pPr lvl="0"/>
            <a:fld id="{8F871257-A098-4D6D-BE32-0B7F6217BF25}" type="slidenum">
              <a:t>‹#›</a:t>
            </a:fld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04A2C789-4376-4570-B7FB-26EABB4AB021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10290172" y="111127"/>
            <a:ext cx="1800225" cy="96044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8689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</p:sldLayoutIdLst>
  <p:txStyles>
    <p:titleStyle>
      <a:lvl1pPr marL="0" marR="0" lvl="0" indent="0" algn="l" defTabSz="914400" rtl="0" fontAlgn="auto" hangingPunct="0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000" b="1" i="0" u="none" strike="noStrike" kern="1200" cap="none" spc="0" baseline="0">
          <a:solidFill>
            <a:srgbClr val="00338D"/>
          </a:solidFill>
          <a:uFillTx/>
          <a:latin typeface="Century Gothic"/>
          <a:ea typeface="Century Gothic"/>
          <a:cs typeface="Century Gothic"/>
        </a:defRPr>
      </a:lvl1pPr>
    </p:titleStyle>
    <p:bodyStyle>
      <a:lvl1pPr marL="228600" marR="0" lvl="0" indent="-228600" algn="l" defTabSz="914400" rtl="0" fontAlgn="auto" hangingPunct="0">
        <a:lnSpc>
          <a:spcPct val="100000"/>
        </a:lnSpc>
        <a:spcBef>
          <a:spcPts val="1000"/>
        </a:spcBef>
        <a:spcAft>
          <a:spcPts val="200"/>
        </a:spcAft>
        <a:buClr>
          <a:srgbClr val="6AADE4"/>
        </a:buClr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</a:defRPr>
      </a:lvl1pPr>
      <a:lvl2pPr marL="685800" marR="0" lvl="1" indent="-228600" algn="l" defTabSz="914400" rtl="0" fontAlgn="auto" hangingPunct="0">
        <a:lnSpc>
          <a:spcPct val="100000"/>
        </a:lnSpc>
        <a:spcBef>
          <a:spcPts val="500"/>
        </a:spcBef>
        <a:spcAft>
          <a:spcPts val="200"/>
        </a:spcAft>
        <a:buClr>
          <a:srgbClr val="6AADE4"/>
        </a:buClr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500"/>
        </a:spcBef>
        <a:spcAft>
          <a:spcPts val="200"/>
        </a:spcAft>
        <a:buClr>
          <a:srgbClr val="6AADE4"/>
        </a:buClr>
        <a:buSzPct val="100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500"/>
        </a:spcBef>
        <a:spcAft>
          <a:spcPts val="200"/>
        </a:spcAft>
        <a:buClr>
          <a:srgbClr val="6AADE4"/>
        </a:buClr>
        <a:buSzPct val="100000"/>
        <a:buFont typeface="Arial" pitchFamily="34"/>
        <a:buChar char="•"/>
        <a:tabLst/>
        <a:defRPr lang="en-US" sz="1000" b="0" i="0" u="none" strike="noStrike" kern="1200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500"/>
        </a:spcBef>
        <a:spcAft>
          <a:spcPts val="200"/>
        </a:spcAft>
        <a:buClr>
          <a:srgbClr val="6AADE4"/>
        </a:buClr>
        <a:buSzPct val="100000"/>
        <a:buFont typeface="Arial" pitchFamily="34"/>
        <a:buChar char="•"/>
        <a:tabLst/>
        <a:defRPr lang="en-US" sz="1000" b="0" i="0" u="none" strike="noStrike" kern="1200" cap="none" spc="0" baseline="0">
          <a:solidFill>
            <a:srgbClr val="000000"/>
          </a:solidFill>
          <a:uFillTx/>
          <a:latin typeface="Century Gothic"/>
          <a:ea typeface="Century Gothic"/>
          <a:cs typeface="Century Gothic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0431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B8502-8C11-4E66-A6A5-D54B22846E5E}" type="datetime1">
              <a:rPr lang="fi-FI" smtClean="0"/>
              <a:t>3.10.2019</a:t>
            </a:fld>
            <a:endParaRPr lang="en-US"/>
          </a:p>
        </p:txBody>
      </p:sp>
      <p:graphicFrame>
        <p:nvGraphicFramePr>
          <p:cNvPr id="7" name="Content Placeholder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2933341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1276</a:t>
                      </a:r>
                    </a:p>
                    <a:p>
                      <a:pPr algn="ctr"/>
                      <a:r>
                        <a:rPr lang="fi-FI" sz="1800" dirty="0" err="1"/>
                        <a:t>Escola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Catedral</a:t>
                      </a:r>
                      <a:endParaRPr lang="fi-FI" sz="1800" dirty="0"/>
                    </a:p>
                    <a:p>
                      <a:pPr algn="ctr"/>
                      <a:r>
                        <a:rPr lang="fi-FI" sz="1800" dirty="0"/>
                        <a:t>Åbo</a:t>
                      </a: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1500</a:t>
                      </a:r>
                    </a:p>
                    <a:p>
                      <a:pPr algn="ctr"/>
                      <a:r>
                        <a:rPr lang="fi-FI" sz="1800" dirty="0" err="1"/>
                        <a:t>Primeiras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escolas</a:t>
                      </a:r>
                      <a:endParaRPr lang="fi-FI" sz="1800" dirty="0"/>
                    </a:p>
                    <a:p>
                      <a:pPr algn="ctr"/>
                      <a:r>
                        <a:rPr lang="fi-FI" sz="1800" dirty="0" err="1"/>
                        <a:t>Não-religiosas</a:t>
                      </a:r>
                      <a:endParaRPr lang="fi-FI" sz="1800" dirty="0"/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1640</a:t>
                      </a:r>
                    </a:p>
                    <a:p>
                      <a:pPr algn="ctr"/>
                      <a:r>
                        <a:rPr lang="fi-FI" sz="1800" dirty="0" err="1"/>
                        <a:t>Primeira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Universidade</a:t>
                      </a:r>
                      <a:endParaRPr lang="fi-FI" sz="1800" dirty="0"/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1776</a:t>
                      </a:r>
                    </a:p>
                    <a:p>
                      <a:pPr algn="ctr"/>
                      <a:r>
                        <a:rPr lang="fi-FI" sz="1800" dirty="0" err="1"/>
                        <a:t>Primeiro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jornal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em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finlandês</a:t>
                      </a:r>
                      <a:endParaRPr lang="fi-FI" sz="1800" dirty="0"/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1858</a:t>
                      </a:r>
                    </a:p>
                    <a:p>
                      <a:pPr algn="ctr"/>
                      <a:r>
                        <a:rPr lang="fi-FI" sz="1800" dirty="0" err="1"/>
                        <a:t>Subsídio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para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escolas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municipais</a:t>
                      </a:r>
                      <a:r>
                        <a:rPr lang="fi-FI" sz="1800" dirty="0"/>
                        <a:t>, </a:t>
                      </a:r>
                      <a:r>
                        <a:rPr lang="fi-FI" sz="1800" dirty="0" err="1"/>
                        <a:t>ensino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em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finlandês</a:t>
                      </a:r>
                      <a:endParaRPr lang="fi-FI" sz="1800" dirty="0"/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1861-1863</a:t>
                      </a:r>
                    </a:p>
                    <a:p>
                      <a:pPr algn="ctr"/>
                      <a:r>
                        <a:rPr lang="fi-FI" sz="1800" dirty="0"/>
                        <a:t>Uno Cygnaeus</a:t>
                      </a:r>
                    </a:p>
                    <a:p>
                      <a:pPr algn="ctr"/>
                      <a:r>
                        <a:rPr lang="fi-FI" sz="1800" dirty="0" err="1"/>
                        <a:t>Faculdade</a:t>
                      </a:r>
                      <a:r>
                        <a:rPr lang="fi-FI" sz="1800" dirty="0"/>
                        <a:t> 4 anos</a:t>
                      </a: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1917</a:t>
                      </a:r>
                    </a:p>
                    <a:p>
                      <a:pPr algn="ctr"/>
                      <a:r>
                        <a:rPr lang="fi-FI" sz="1800" dirty="0" err="1"/>
                        <a:t>Independência</a:t>
                      </a:r>
                      <a:endParaRPr lang="fi-FI" sz="1800" dirty="0"/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1921</a:t>
                      </a:r>
                    </a:p>
                    <a:p>
                      <a:pPr algn="ctr"/>
                      <a:r>
                        <a:rPr lang="fi-FI" sz="1800" dirty="0"/>
                        <a:t>Lei de </a:t>
                      </a:r>
                      <a:r>
                        <a:rPr lang="fi-FI" sz="1800" dirty="0" err="1"/>
                        <a:t>escola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obrigatória</a:t>
                      </a:r>
                      <a:endParaRPr lang="fi-FI" sz="1800" dirty="0"/>
                    </a:p>
                    <a:p>
                      <a:pPr algn="ctr"/>
                      <a:r>
                        <a:rPr lang="fi-FI" sz="1800" dirty="0"/>
                        <a:t>6 anos</a:t>
                      </a: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1945</a:t>
                      </a:r>
                    </a:p>
                    <a:p>
                      <a:pPr algn="ctr"/>
                      <a:r>
                        <a:rPr lang="fi-FI" sz="1800" dirty="0" err="1"/>
                        <a:t>Merenda</a:t>
                      </a:r>
                      <a:endParaRPr lang="fi-FI" sz="1800" dirty="0"/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1968</a:t>
                      </a:r>
                    </a:p>
                    <a:p>
                      <a:pPr algn="ctr"/>
                      <a:r>
                        <a:rPr lang="fi-FI" sz="1800" dirty="0"/>
                        <a:t>Nova lei de </a:t>
                      </a:r>
                      <a:r>
                        <a:rPr lang="fi-FI" sz="1800" dirty="0" err="1"/>
                        <a:t>educação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básica</a:t>
                      </a:r>
                      <a:endParaRPr lang="fi-FI" sz="1800" dirty="0"/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1969</a:t>
                      </a:r>
                    </a:p>
                    <a:p>
                      <a:pPr algn="ctr"/>
                      <a:r>
                        <a:rPr lang="fi-FI" sz="1800" dirty="0"/>
                        <a:t>BNCC</a:t>
                      </a: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1991</a:t>
                      </a:r>
                    </a:p>
                    <a:p>
                      <a:pPr algn="ctr"/>
                      <a:r>
                        <a:rPr lang="fi-FI" sz="1800" dirty="0" err="1"/>
                        <a:t>Crise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financeira</a:t>
                      </a:r>
                      <a:endParaRPr lang="fi-FI" sz="1800" dirty="0"/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92031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48D5E-E6BD-4406-B099-57702FB6D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620" y="5486399"/>
            <a:ext cx="9553580" cy="8890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/>
              <a:t>Uno Cygnaeus</a:t>
            </a:r>
            <a:endParaRPr lang="pt-B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108" y="0"/>
            <a:ext cx="47882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6610" y="4818062"/>
            <a:ext cx="10515600" cy="1265236"/>
          </a:xfrm>
        </p:spPr>
        <p:txBody>
          <a:bodyPr/>
          <a:lstStyle/>
          <a:p>
            <a:r>
              <a:rPr lang="fi-FI" dirty="0"/>
              <a:t>Uno Cygnaeus</a:t>
            </a:r>
            <a:br>
              <a:rPr lang="fi-FI" dirty="0"/>
            </a:br>
            <a:r>
              <a:rPr lang="fi-FI" dirty="0"/>
              <a:t>(1810-1888)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altLang="fi-FI" sz="2600" b="0" dirty="0" err="1">
                <a:solidFill>
                  <a:srgbClr val="676767"/>
                </a:solidFill>
                <a:latin typeface="Georgia"/>
              </a:rPr>
              <a:t>Inspira</a:t>
            </a:r>
            <a:r>
              <a:rPr lang="pt-BR" altLang="fi-FI" sz="2600" b="0" dirty="0" err="1">
                <a:solidFill>
                  <a:srgbClr val="676767"/>
                </a:solidFill>
                <a:latin typeface="Georgia"/>
              </a:rPr>
              <a:t>ç</a:t>
            </a:r>
            <a:r>
              <a:rPr lang="fi-FI" altLang="fi-FI" sz="2600" b="0" dirty="0" err="1">
                <a:solidFill>
                  <a:srgbClr val="676767"/>
                </a:solidFill>
                <a:latin typeface="Georgia"/>
              </a:rPr>
              <a:t>ão</a:t>
            </a:r>
            <a:r>
              <a:rPr lang="fi-FI" sz="2600" b="0" dirty="0">
                <a:solidFill>
                  <a:srgbClr val="676767"/>
                </a:solidFill>
                <a:latin typeface="Georgia"/>
              </a:rPr>
              <a:t>:								 </a:t>
            </a:r>
            <a:br>
              <a:rPr lang="fi-FI" sz="2600" b="0" dirty="0">
                <a:solidFill>
                  <a:srgbClr val="676767"/>
                </a:solidFill>
                <a:latin typeface="Georgia"/>
              </a:rPr>
            </a:br>
            <a:r>
              <a:rPr lang="fi-FI" sz="2600" b="0" dirty="0" err="1">
                <a:solidFill>
                  <a:srgbClr val="676767"/>
                </a:solidFill>
                <a:latin typeface="Georgia"/>
              </a:rPr>
              <a:t>Pestalozzi</a:t>
            </a:r>
            <a:br>
              <a:rPr lang="fi-FI" sz="2600" b="0" dirty="0">
                <a:solidFill>
                  <a:srgbClr val="676767"/>
                </a:solidFill>
                <a:latin typeface="Georgia"/>
              </a:rPr>
            </a:br>
            <a:r>
              <a:rPr lang="fi-FI" sz="2600" b="0" dirty="0" err="1">
                <a:solidFill>
                  <a:srgbClr val="676767"/>
                </a:solidFill>
                <a:latin typeface="Georgia"/>
              </a:rPr>
              <a:t>Fröbel</a:t>
            </a:r>
            <a:br>
              <a:rPr lang="fi-FI" dirty="0"/>
            </a:br>
            <a:br>
              <a:rPr lang="fi-FI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724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B8502-8C11-4E66-A6A5-D54B22846E5E}" type="datetime1">
              <a:rPr lang="fi-FI" smtClean="0"/>
              <a:t>3.10.2019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55B6-25B1-452C-9F25-C7185A4DD2DC}" type="slidenum">
              <a:rPr lang="en-US" smtClean="0"/>
              <a:t>12</a:t>
            </a:fld>
            <a:endParaRPr lang="en-US"/>
          </a:p>
        </p:txBody>
      </p:sp>
      <p:pic>
        <p:nvPicPr>
          <p:cNvPr id="8194" name="Picture 2" descr="C:\Users\um63747\Desktop\Muut\TYÖT\Esityksiä Suomen koulutusjärjestelmästä\2017 10 Feira dos Sonhos\Apresentação\04 map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4601" y="0"/>
            <a:ext cx="14456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8852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80170" y="4138297"/>
            <a:ext cx="8893820" cy="1470022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1000"/>
              </a:spcBef>
            </a:pPr>
            <a:r>
              <a:rPr lang="fi-FI" altLang="fi-FI" sz="3200" dirty="0"/>
              <a:t>Johann Heinrich</a:t>
            </a:r>
            <a:br>
              <a:rPr lang="fi-FI" altLang="fi-FI" sz="3200" dirty="0"/>
            </a:br>
            <a:r>
              <a:rPr lang="fi-FI" altLang="fi-FI" sz="3200" dirty="0" err="1"/>
              <a:t>Pestalozzi</a:t>
            </a:r>
            <a:br>
              <a:rPr lang="fi-FI" altLang="fi-FI" sz="3200" dirty="0"/>
            </a:br>
            <a:r>
              <a:rPr lang="fi-FI" altLang="fi-FI" sz="3200" dirty="0"/>
              <a:t>(1746-1827)</a:t>
            </a:r>
            <a:br>
              <a:rPr lang="fi-FI" altLang="fi-FI" sz="3200" dirty="0"/>
            </a:br>
            <a:br>
              <a:rPr lang="fi-FI" altLang="fi-FI" sz="3200" dirty="0"/>
            </a:br>
            <a:br>
              <a:rPr lang="fi-FI" altLang="fi-FI" sz="3200" dirty="0"/>
            </a:br>
            <a:r>
              <a:rPr lang="fi-FI" altLang="fi-FI" sz="2600" b="0" dirty="0" err="1">
                <a:solidFill>
                  <a:srgbClr val="676767"/>
                </a:solidFill>
                <a:latin typeface="Georgia"/>
                <a:ea typeface="+mn-ea"/>
                <a:cs typeface="+mn-cs"/>
              </a:rPr>
              <a:t>Inspira</a:t>
            </a:r>
            <a:r>
              <a:rPr lang="pt-BR" altLang="fi-FI" sz="2600" b="0" dirty="0">
                <a:solidFill>
                  <a:srgbClr val="676767"/>
                </a:solidFill>
                <a:latin typeface="Georgia"/>
                <a:ea typeface="+mn-ea"/>
                <a:cs typeface="+mn-cs"/>
              </a:rPr>
              <a:t>ç</a:t>
            </a:r>
            <a:r>
              <a:rPr lang="fi-FI" altLang="fi-FI" sz="2600" b="0" dirty="0" err="1">
                <a:solidFill>
                  <a:srgbClr val="676767"/>
                </a:solidFill>
                <a:latin typeface="Georgia"/>
                <a:ea typeface="+mn-ea"/>
                <a:cs typeface="+mn-cs"/>
              </a:rPr>
              <a:t>ão</a:t>
            </a:r>
            <a:r>
              <a:rPr lang="fi-FI" sz="2600" b="0" dirty="0">
                <a:solidFill>
                  <a:srgbClr val="676767"/>
                </a:solidFill>
                <a:latin typeface="Georgia"/>
                <a:ea typeface="+mn-ea"/>
                <a:cs typeface="+mn-cs"/>
              </a:rPr>
              <a:t>:</a:t>
            </a:r>
            <a:br>
              <a:rPr lang="fi-FI" sz="2600" b="0" dirty="0">
                <a:solidFill>
                  <a:srgbClr val="676767"/>
                </a:solidFill>
                <a:latin typeface="Georgia"/>
                <a:ea typeface="+mn-ea"/>
                <a:cs typeface="+mn-cs"/>
              </a:rPr>
            </a:br>
            <a:r>
              <a:rPr lang="fi-FI" sz="2600" b="0" dirty="0">
                <a:solidFill>
                  <a:srgbClr val="676767"/>
                </a:solidFill>
                <a:latin typeface="Georgia"/>
                <a:ea typeface="+mn-ea"/>
                <a:cs typeface="+mn-cs"/>
              </a:rPr>
              <a:t>Johan A. </a:t>
            </a:r>
            <a:r>
              <a:rPr lang="fi-FI" sz="2600" b="0" dirty="0" err="1">
                <a:solidFill>
                  <a:srgbClr val="676767"/>
                </a:solidFill>
                <a:latin typeface="Georgia"/>
                <a:ea typeface="+mn-ea"/>
                <a:cs typeface="+mn-cs"/>
              </a:rPr>
              <a:t>Comenius</a:t>
            </a:r>
            <a:br>
              <a:rPr lang="fi-FI" sz="2600" b="0" dirty="0">
                <a:solidFill>
                  <a:srgbClr val="676767"/>
                </a:solidFill>
                <a:latin typeface="Georgia"/>
                <a:ea typeface="+mn-ea"/>
                <a:cs typeface="+mn-cs"/>
              </a:rPr>
            </a:br>
            <a:r>
              <a:rPr lang="fi-FI" sz="2600" b="0" dirty="0">
                <a:solidFill>
                  <a:srgbClr val="676767"/>
                </a:solidFill>
                <a:latin typeface="Georgia"/>
                <a:ea typeface="+mn-ea"/>
                <a:cs typeface="+mn-cs"/>
              </a:rPr>
              <a:t>Jean-Jacques </a:t>
            </a:r>
            <a:r>
              <a:rPr lang="fi-FI" sz="2600" b="0" dirty="0" err="1">
                <a:solidFill>
                  <a:srgbClr val="676767"/>
                </a:solidFill>
                <a:latin typeface="Georgia"/>
                <a:ea typeface="+mn-ea"/>
                <a:cs typeface="+mn-cs"/>
              </a:rPr>
              <a:t>Rousseau</a:t>
            </a:r>
            <a:br>
              <a:rPr lang="fi-FI" sz="2400" b="0" dirty="0">
                <a:solidFill>
                  <a:srgbClr val="676767"/>
                </a:solidFill>
                <a:latin typeface="Georgia"/>
                <a:ea typeface="+mn-ea"/>
                <a:cs typeface="+mn-cs"/>
              </a:rPr>
            </a:br>
            <a:endParaRPr lang="fi-FI" altLang="fi-FI" sz="3200" dirty="0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925" y="0"/>
            <a:ext cx="4628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65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0225" y="0"/>
            <a:ext cx="462851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70180" y="1440138"/>
            <a:ext cx="592783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600" dirty="0">
                <a:solidFill>
                  <a:srgbClr val="676767"/>
                </a:solidFill>
              </a:rPr>
              <a:t>”</a:t>
            </a:r>
            <a:r>
              <a:rPr lang="fi-FI" sz="2600" dirty="0" err="1">
                <a:solidFill>
                  <a:srgbClr val="676767"/>
                </a:solidFill>
              </a:rPr>
              <a:t>Toda</a:t>
            </a:r>
            <a:r>
              <a:rPr lang="fi-FI" sz="2600" dirty="0">
                <a:solidFill>
                  <a:srgbClr val="676767"/>
                </a:solidFill>
              </a:rPr>
              <a:t> </a:t>
            </a:r>
            <a:r>
              <a:rPr lang="fi-FI" sz="2600" dirty="0" err="1">
                <a:solidFill>
                  <a:srgbClr val="676767"/>
                </a:solidFill>
              </a:rPr>
              <a:t>informa</a:t>
            </a:r>
            <a:r>
              <a:rPr lang="pt-BR" sz="2600" dirty="0">
                <a:solidFill>
                  <a:srgbClr val="676767"/>
                </a:solidFill>
              </a:rPr>
              <a:t>ç</a:t>
            </a:r>
            <a:r>
              <a:rPr lang="fi-FI" sz="2600" dirty="0" err="1">
                <a:solidFill>
                  <a:srgbClr val="676767"/>
                </a:solidFill>
              </a:rPr>
              <a:t>ão</a:t>
            </a:r>
            <a:r>
              <a:rPr lang="fi-FI" sz="2600" dirty="0">
                <a:solidFill>
                  <a:srgbClr val="676767"/>
                </a:solidFill>
              </a:rPr>
              <a:t> e </a:t>
            </a:r>
            <a:r>
              <a:rPr lang="fi-FI" sz="2600" dirty="0" err="1">
                <a:solidFill>
                  <a:srgbClr val="676767"/>
                </a:solidFill>
              </a:rPr>
              <a:t>aprendizagem</a:t>
            </a:r>
            <a:r>
              <a:rPr lang="fi-FI" sz="2600" dirty="0">
                <a:solidFill>
                  <a:srgbClr val="676767"/>
                </a:solidFill>
              </a:rPr>
              <a:t> é </a:t>
            </a:r>
            <a:r>
              <a:rPr lang="fi-FI" sz="2600" dirty="0" err="1">
                <a:solidFill>
                  <a:srgbClr val="676767"/>
                </a:solidFill>
              </a:rPr>
              <a:t>baseada</a:t>
            </a:r>
            <a:r>
              <a:rPr lang="fi-FI" sz="2600" dirty="0">
                <a:solidFill>
                  <a:srgbClr val="676767"/>
                </a:solidFill>
              </a:rPr>
              <a:t> </a:t>
            </a:r>
            <a:r>
              <a:rPr lang="fi-FI" sz="2600" dirty="0" err="1">
                <a:solidFill>
                  <a:srgbClr val="676767"/>
                </a:solidFill>
              </a:rPr>
              <a:t>na</a:t>
            </a:r>
            <a:r>
              <a:rPr lang="fi-FI" sz="2600" dirty="0">
                <a:solidFill>
                  <a:srgbClr val="676767"/>
                </a:solidFill>
              </a:rPr>
              <a:t> per</a:t>
            </a:r>
            <a:r>
              <a:rPr lang="pt-BR" sz="2600" dirty="0">
                <a:solidFill>
                  <a:srgbClr val="676767"/>
                </a:solidFill>
              </a:rPr>
              <a:t>cepç</a:t>
            </a:r>
            <a:r>
              <a:rPr lang="fi-FI" sz="2600" dirty="0" err="1">
                <a:solidFill>
                  <a:srgbClr val="676767"/>
                </a:solidFill>
              </a:rPr>
              <a:t>ão</a:t>
            </a:r>
            <a:r>
              <a:rPr lang="fi-FI" sz="2600" dirty="0">
                <a:solidFill>
                  <a:srgbClr val="676767"/>
                </a:solidFill>
              </a:rPr>
              <a:t> do </a:t>
            </a:r>
            <a:r>
              <a:rPr lang="fi-FI" sz="2600" dirty="0" err="1">
                <a:solidFill>
                  <a:srgbClr val="676767"/>
                </a:solidFill>
              </a:rPr>
              <a:t>aluno</a:t>
            </a:r>
            <a:r>
              <a:rPr lang="fi-FI" sz="2600" dirty="0">
                <a:solidFill>
                  <a:srgbClr val="676767"/>
                </a:solidFill>
              </a:rPr>
              <a:t>”</a:t>
            </a:r>
          </a:p>
          <a:p>
            <a:pPr algn="ctr"/>
            <a:r>
              <a:rPr lang="fi-FI" sz="2600" dirty="0">
                <a:solidFill>
                  <a:srgbClr val="676767"/>
                </a:solidFill>
              </a:rPr>
              <a:t>=</a:t>
            </a:r>
            <a:endParaRPr lang="en-US" sz="2600" dirty="0"/>
          </a:p>
          <a:p>
            <a:r>
              <a:rPr lang="fi-FI" sz="2600" dirty="0" err="1">
                <a:solidFill>
                  <a:srgbClr val="676767"/>
                </a:solidFill>
              </a:rPr>
              <a:t>Aprendizagem</a:t>
            </a:r>
            <a:r>
              <a:rPr lang="fi-FI" sz="2600" dirty="0">
                <a:solidFill>
                  <a:srgbClr val="676767"/>
                </a:solidFill>
              </a:rPr>
              <a:t> </a:t>
            </a:r>
            <a:r>
              <a:rPr lang="fi-FI" sz="2600" dirty="0" err="1">
                <a:solidFill>
                  <a:srgbClr val="676767"/>
                </a:solidFill>
              </a:rPr>
              <a:t>baseada</a:t>
            </a:r>
            <a:r>
              <a:rPr lang="fi-FI" sz="2600" dirty="0">
                <a:solidFill>
                  <a:srgbClr val="676767"/>
                </a:solidFill>
              </a:rPr>
              <a:t> </a:t>
            </a:r>
            <a:r>
              <a:rPr lang="fi-FI" sz="2600" dirty="0" err="1">
                <a:solidFill>
                  <a:srgbClr val="676767"/>
                </a:solidFill>
              </a:rPr>
              <a:t>em</a:t>
            </a:r>
            <a:r>
              <a:rPr lang="fi-FI" sz="2600" dirty="0">
                <a:solidFill>
                  <a:srgbClr val="676767"/>
                </a:solidFill>
              </a:rPr>
              <a:t> </a:t>
            </a:r>
            <a:r>
              <a:rPr lang="fi-FI" sz="2600" dirty="0" err="1">
                <a:solidFill>
                  <a:srgbClr val="676767"/>
                </a:solidFill>
              </a:rPr>
              <a:t>fenômeno</a:t>
            </a:r>
            <a:r>
              <a:rPr lang="fi-FI" sz="2600" dirty="0">
                <a:solidFill>
                  <a:srgbClr val="676767"/>
                </a:solidFill>
              </a:rPr>
              <a:t> (PBL)</a:t>
            </a:r>
          </a:p>
          <a:p>
            <a:endParaRPr lang="fi-FI" sz="2600" dirty="0">
              <a:solidFill>
                <a:srgbClr val="676767"/>
              </a:solidFill>
            </a:endParaRPr>
          </a:p>
          <a:p>
            <a:endParaRPr lang="fi-FI" sz="2600" dirty="0">
              <a:solidFill>
                <a:srgbClr val="676767"/>
              </a:solidFill>
            </a:endParaRPr>
          </a:p>
          <a:p>
            <a:r>
              <a:rPr lang="fi-FI" sz="2600" dirty="0">
                <a:solidFill>
                  <a:srgbClr val="676767"/>
                </a:solidFill>
              </a:rPr>
              <a:t>”</a:t>
            </a:r>
            <a:r>
              <a:rPr lang="fi-FI" sz="2600" dirty="0" err="1">
                <a:solidFill>
                  <a:srgbClr val="676767"/>
                </a:solidFill>
              </a:rPr>
              <a:t>Natureza</a:t>
            </a:r>
            <a:r>
              <a:rPr lang="fi-FI" sz="2600" dirty="0">
                <a:solidFill>
                  <a:srgbClr val="676767"/>
                </a:solidFill>
              </a:rPr>
              <a:t> (</a:t>
            </a:r>
            <a:r>
              <a:rPr lang="fi-FI" sz="2600" dirty="0" err="1">
                <a:solidFill>
                  <a:srgbClr val="676767"/>
                </a:solidFill>
              </a:rPr>
              <a:t>justi</a:t>
            </a:r>
            <a:r>
              <a:rPr lang="pt-BR" sz="2600" dirty="0">
                <a:solidFill>
                  <a:srgbClr val="676767"/>
                </a:solidFill>
              </a:rPr>
              <a:t>ça, sinceridade, verdade</a:t>
            </a:r>
            <a:r>
              <a:rPr lang="fi-FI" sz="2600" dirty="0">
                <a:solidFill>
                  <a:srgbClr val="676767"/>
                </a:solidFill>
              </a:rPr>
              <a:t>)</a:t>
            </a:r>
          </a:p>
          <a:p>
            <a:r>
              <a:rPr lang="fi-FI" sz="2600" dirty="0">
                <a:solidFill>
                  <a:srgbClr val="676767"/>
                </a:solidFill>
              </a:rPr>
              <a:t>do </a:t>
            </a:r>
            <a:r>
              <a:rPr lang="fi-FI" sz="2600" dirty="0" err="1">
                <a:solidFill>
                  <a:srgbClr val="676767"/>
                </a:solidFill>
              </a:rPr>
              <a:t>ser</a:t>
            </a:r>
            <a:r>
              <a:rPr lang="fi-FI" sz="2600" dirty="0">
                <a:solidFill>
                  <a:srgbClr val="676767"/>
                </a:solidFill>
              </a:rPr>
              <a:t> </a:t>
            </a:r>
            <a:r>
              <a:rPr lang="fi-FI" sz="2600" dirty="0" err="1">
                <a:solidFill>
                  <a:srgbClr val="676767"/>
                </a:solidFill>
              </a:rPr>
              <a:t>humado</a:t>
            </a:r>
            <a:r>
              <a:rPr lang="fi-FI" sz="2600" dirty="0">
                <a:solidFill>
                  <a:srgbClr val="676767"/>
                </a:solidFill>
              </a:rPr>
              <a:t> pode </a:t>
            </a:r>
            <a:r>
              <a:rPr lang="fi-FI" sz="2600" dirty="0" err="1">
                <a:solidFill>
                  <a:srgbClr val="676767"/>
                </a:solidFill>
              </a:rPr>
              <a:t>ser</a:t>
            </a:r>
            <a:r>
              <a:rPr lang="fi-FI" sz="2600" dirty="0">
                <a:solidFill>
                  <a:srgbClr val="676767"/>
                </a:solidFill>
              </a:rPr>
              <a:t> </a:t>
            </a:r>
            <a:r>
              <a:rPr lang="fi-FI" sz="2600" dirty="0" err="1">
                <a:solidFill>
                  <a:srgbClr val="676767"/>
                </a:solidFill>
              </a:rPr>
              <a:t>revelada</a:t>
            </a:r>
            <a:r>
              <a:rPr lang="fi-FI" sz="2600" dirty="0">
                <a:solidFill>
                  <a:srgbClr val="676767"/>
                </a:solidFill>
              </a:rPr>
              <a:t> </a:t>
            </a:r>
            <a:r>
              <a:rPr lang="fi-FI" sz="2600" dirty="0" err="1">
                <a:solidFill>
                  <a:srgbClr val="676767"/>
                </a:solidFill>
              </a:rPr>
              <a:t>com</a:t>
            </a:r>
            <a:r>
              <a:rPr lang="fi-FI" sz="2600" dirty="0">
                <a:solidFill>
                  <a:srgbClr val="676767"/>
                </a:solidFill>
              </a:rPr>
              <a:t> a </a:t>
            </a:r>
            <a:r>
              <a:rPr lang="fi-FI" sz="2600" dirty="0" err="1">
                <a:solidFill>
                  <a:srgbClr val="676767"/>
                </a:solidFill>
              </a:rPr>
              <a:t>educa</a:t>
            </a:r>
            <a:r>
              <a:rPr lang="pt-BR" sz="2600" dirty="0">
                <a:solidFill>
                  <a:srgbClr val="676767"/>
                </a:solidFill>
              </a:rPr>
              <a:t>ç</a:t>
            </a:r>
            <a:r>
              <a:rPr lang="fi-FI" sz="2600" dirty="0" err="1">
                <a:solidFill>
                  <a:srgbClr val="676767"/>
                </a:solidFill>
              </a:rPr>
              <a:t>ão</a:t>
            </a:r>
            <a:r>
              <a:rPr lang="fi-FI" sz="2600" dirty="0">
                <a:solidFill>
                  <a:srgbClr val="676767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06377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934200" y="4404030"/>
            <a:ext cx="10515600" cy="1265236"/>
          </a:xfrm>
        </p:spPr>
        <p:txBody>
          <a:bodyPr/>
          <a:lstStyle/>
          <a:p>
            <a:pPr>
              <a:spcAft>
                <a:spcPct val="0"/>
              </a:spcAft>
            </a:pPr>
            <a:r>
              <a:rPr lang="fi-FI" altLang="fi-FI" sz="3200" dirty="0"/>
              <a:t>Friedrich </a:t>
            </a:r>
            <a:r>
              <a:rPr lang="fi-FI" altLang="fi-FI" sz="3200" dirty="0" err="1"/>
              <a:t>Fröbel</a:t>
            </a:r>
            <a:br>
              <a:rPr lang="fi-FI" altLang="fi-FI" sz="3200" dirty="0"/>
            </a:br>
            <a:r>
              <a:rPr lang="fi-FI" altLang="fi-FI" sz="3200" dirty="0"/>
              <a:t>(1782-1852)</a:t>
            </a:r>
            <a:br>
              <a:rPr lang="fi-FI" altLang="fi-FI" sz="3200" dirty="0"/>
            </a:br>
            <a:br>
              <a:rPr lang="fi-FI" altLang="fi-FI" sz="3200" dirty="0"/>
            </a:br>
            <a:br>
              <a:rPr lang="fi-FI" altLang="fi-FI" sz="3200" dirty="0"/>
            </a:br>
            <a:br>
              <a:rPr lang="fi-FI" altLang="fi-FI" sz="3200" dirty="0"/>
            </a:br>
            <a:r>
              <a:rPr lang="fi-FI" altLang="fi-FI" sz="2600" b="0" dirty="0" err="1">
                <a:solidFill>
                  <a:srgbClr val="676767"/>
                </a:solidFill>
                <a:latin typeface="Georgia"/>
              </a:rPr>
              <a:t>Inspira</a:t>
            </a:r>
            <a:r>
              <a:rPr lang="pt-BR" altLang="fi-FI" sz="2600" b="0" dirty="0">
                <a:solidFill>
                  <a:srgbClr val="676767"/>
                </a:solidFill>
                <a:latin typeface="Georgia"/>
              </a:rPr>
              <a:t>ç</a:t>
            </a:r>
            <a:r>
              <a:rPr lang="fi-FI" altLang="fi-FI" sz="2600" b="0" dirty="0" err="1">
                <a:solidFill>
                  <a:srgbClr val="676767"/>
                </a:solidFill>
                <a:latin typeface="Georgia"/>
              </a:rPr>
              <a:t>ão</a:t>
            </a:r>
            <a:r>
              <a:rPr lang="fi-FI" sz="2600" b="0" dirty="0">
                <a:solidFill>
                  <a:srgbClr val="676767"/>
                </a:solidFill>
                <a:latin typeface="Georgia"/>
              </a:rPr>
              <a:t>:								 </a:t>
            </a:r>
            <a:br>
              <a:rPr lang="fi-FI" sz="2600" b="0" dirty="0">
                <a:solidFill>
                  <a:srgbClr val="676767"/>
                </a:solidFill>
                <a:latin typeface="Georgia"/>
              </a:rPr>
            </a:br>
            <a:r>
              <a:rPr lang="fi-FI" sz="2600" b="0" dirty="0" err="1">
                <a:solidFill>
                  <a:srgbClr val="676767"/>
                </a:solidFill>
                <a:latin typeface="Georgia"/>
              </a:rPr>
              <a:t>Pestalozzi</a:t>
            </a:r>
            <a:br>
              <a:rPr lang="fi-FI" sz="2400" b="0" dirty="0">
                <a:solidFill>
                  <a:srgbClr val="676767"/>
                </a:solidFill>
                <a:latin typeface="Georgia"/>
              </a:rPr>
            </a:br>
            <a:endParaRPr lang="fi-FI" altLang="fi-FI" sz="3200" dirty="0"/>
          </a:p>
        </p:txBody>
      </p:sp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05226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7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5052266" cy="6858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645834" y="1382285"/>
            <a:ext cx="583692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600" dirty="0">
                <a:solidFill>
                  <a:srgbClr val="676767"/>
                </a:solidFill>
              </a:rPr>
              <a:t>”</a:t>
            </a:r>
            <a:r>
              <a:rPr lang="fi-FI" sz="2600" dirty="0" err="1">
                <a:solidFill>
                  <a:srgbClr val="676767"/>
                </a:solidFill>
              </a:rPr>
              <a:t>Crian</a:t>
            </a:r>
            <a:r>
              <a:rPr lang="pt-BR" sz="2600" dirty="0">
                <a:solidFill>
                  <a:srgbClr val="676767"/>
                </a:solidFill>
              </a:rPr>
              <a:t>ça como ser ativo</a:t>
            </a:r>
            <a:r>
              <a:rPr lang="fi-FI" sz="2600" dirty="0">
                <a:solidFill>
                  <a:srgbClr val="676767"/>
                </a:solidFill>
              </a:rPr>
              <a:t>”</a:t>
            </a:r>
          </a:p>
          <a:p>
            <a:endParaRPr lang="fi-FI" sz="2600" dirty="0">
              <a:solidFill>
                <a:srgbClr val="676767"/>
              </a:solidFill>
            </a:endParaRPr>
          </a:p>
          <a:p>
            <a:r>
              <a:rPr lang="fi-FI" sz="2600" dirty="0">
                <a:solidFill>
                  <a:srgbClr val="676767"/>
                </a:solidFill>
              </a:rPr>
              <a:t>”Professores </a:t>
            </a:r>
            <a:r>
              <a:rPr lang="fi-FI" sz="2600" dirty="0" err="1">
                <a:solidFill>
                  <a:srgbClr val="676767"/>
                </a:solidFill>
              </a:rPr>
              <a:t>devem</a:t>
            </a:r>
            <a:r>
              <a:rPr lang="fi-FI" sz="2600" dirty="0">
                <a:solidFill>
                  <a:srgbClr val="676767"/>
                </a:solidFill>
              </a:rPr>
              <a:t> </a:t>
            </a:r>
            <a:r>
              <a:rPr lang="fi-FI" sz="2600" dirty="0" err="1">
                <a:solidFill>
                  <a:srgbClr val="676767"/>
                </a:solidFill>
              </a:rPr>
              <a:t>apoiar</a:t>
            </a:r>
            <a:r>
              <a:rPr lang="fi-FI" sz="2600" dirty="0">
                <a:solidFill>
                  <a:srgbClr val="676767"/>
                </a:solidFill>
              </a:rPr>
              <a:t> a autonomia a </a:t>
            </a:r>
            <a:r>
              <a:rPr lang="fi-FI" sz="2600" dirty="0" err="1">
                <a:solidFill>
                  <a:srgbClr val="676767"/>
                </a:solidFill>
              </a:rPr>
              <a:t>evolu</a:t>
            </a:r>
            <a:r>
              <a:rPr lang="pt-BR" sz="2600" dirty="0">
                <a:solidFill>
                  <a:srgbClr val="676767"/>
                </a:solidFill>
              </a:rPr>
              <a:t>ç</a:t>
            </a:r>
            <a:r>
              <a:rPr lang="fi-FI" sz="2600" dirty="0" err="1">
                <a:solidFill>
                  <a:srgbClr val="676767"/>
                </a:solidFill>
              </a:rPr>
              <a:t>ão</a:t>
            </a:r>
            <a:r>
              <a:rPr lang="fi-FI" sz="2600" dirty="0">
                <a:solidFill>
                  <a:srgbClr val="676767"/>
                </a:solidFill>
              </a:rPr>
              <a:t> </a:t>
            </a:r>
            <a:r>
              <a:rPr lang="fi-FI" sz="2600" dirty="0" err="1">
                <a:solidFill>
                  <a:srgbClr val="676767"/>
                </a:solidFill>
              </a:rPr>
              <a:t>natural</a:t>
            </a:r>
            <a:r>
              <a:rPr lang="fi-FI" sz="2600" dirty="0">
                <a:solidFill>
                  <a:srgbClr val="676767"/>
                </a:solidFill>
              </a:rPr>
              <a:t> </a:t>
            </a:r>
            <a:r>
              <a:rPr lang="fi-FI" sz="2600" dirty="0" err="1">
                <a:solidFill>
                  <a:srgbClr val="676767"/>
                </a:solidFill>
              </a:rPr>
              <a:t>dos</a:t>
            </a:r>
            <a:r>
              <a:rPr lang="fi-FI" sz="2600" dirty="0">
                <a:solidFill>
                  <a:srgbClr val="676767"/>
                </a:solidFill>
              </a:rPr>
              <a:t> </a:t>
            </a:r>
            <a:r>
              <a:rPr lang="fi-FI" sz="2600" dirty="0" err="1">
                <a:solidFill>
                  <a:srgbClr val="676767"/>
                </a:solidFill>
              </a:rPr>
              <a:t>alunos</a:t>
            </a:r>
            <a:r>
              <a:rPr lang="fi-FI" sz="2600" dirty="0">
                <a:solidFill>
                  <a:srgbClr val="676767"/>
                </a:solidFill>
              </a:rPr>
              <a:t>”</a:t>
            </a:r>
          </a:p>
          <a:p>
            <a:pPr algn="ctr"/>
            <a:r>
              <a:rPr lang="fi-FI" sz="2600" dirty="0">
                <a:solidFill>
                  <a:srgbClr val="676767"/>
                </a:solidFill>
              </a:rPr>
              <a:t>=</a:t>
            </a:r>
            <a:endParaRPr lang="en-US" sz="2600" dirty="0"/>
          </a:p>
          <a:p>
            <a:r>
              <a:rPr lang="fi-FI" sz="2600" dirty="0">
                <a:solidFill>
                  <a:srgbClr val="676767"/>
                </a:solidFill>
              </a:rPr>
              <a:t>Sala de aula </a:t>
            </a:r>
            <a:r>
              <a:rPr lang="fi-FI" sz="2600" dirty="0" err="1">
                <a:solidFill>
                  <a:srgbClr val="676767"/>
                </a:solidFill>
              </a:rPr>
              <a:t>invertida</a:t>
            </a:r>
            <a:r>
              <a:rPr lang="fi-FI" sz="2600" dirty="0">
                <a:solidFill>
                  <a:srgbClr val="676767"/>
                </a:solidFill>
              </a:rPr>
              <a:t> (FCR)</a:t>
            </a:r>
          </a:p>
          <a:p>
            <a:endParaRPr lang="fi-FI" sz="2600" dirty="0">
              <a:solidFill>
                <a:srgbClr val="676767"/>
              </a:solidFill>
            </a:endParaRPr>
          </a:p>
          <a:p>
            <a:r>
              <a:rPr lang="fi-FI" sz="2600" dirty="0">
                <a:solidFill>
                  <a:srgbClr val="676767"/>
                </a:solidFill>
              </a:rPr>
              <a:t>1837 ele </a:t>
            </a:r>
            <a:r>
              <a:rPr lang="fi-FI" sz="2600" dirty="0" err="1">
                <a:solidFill>
                  <a:srgbClr val="676767"/>
                </a:solidFill>
              </a:rPr>
              <a:t>criou</a:t>
            </a:r>
            <a:r>
              <a:rPr lang="fi-FI" sz="2600" dirty="0">
                <a:solidFill>
                  <a:srgbClr val="676767"/>
                </a:solidFill>
              </a:rPr>
              <a:t> </a:t>
            </a:r>
            <a:r>
              <a:rPr lang="fi-FI" sz="2600" dirty="0" err="1">
                <a:solidFill>
                  <a:srgbClr val="676767"/>
                </a:solidFill>
              </a:rPr>
              <a:t>caixa</a:t>
            </a:r>
            <a:r>
              <a:rPr lang="fi-FI" sz="2600" dirty="0">
                <a:solidFill>
                  <a:srgbClr val="676767"/>
                </a:solidFill>
              </a:rPr>
              <a:t> de ”</a:t>
            </a:r>
            <a:r>
              <a:rPr lang="fi-FI" sz="2600" dirty="0" err="1">
                <a:solidFill>
                  <a:srgbClr val="676767"/>
                </a:solidFill>
              </a:rPr>
              <a:t>presentes</a:t>
            </a:r>
            <a:r>
              <a:rPr lang="fi-FI" sz="2600" dirty="0">
                <a:solidFill>
                  <a:srgbClr val="676767"/>
                </a:solidFill>
              </a:rPr>
              <a:t> de </a:t>
            </a:r>
            <a:r>
              <a:rPr lang="fi-FI" sz="2600" dirty="0" err="1">
                <a:solidFill>
                  <a:srgbClr val="676767"/>
                </a:solidFill>
              </a:rPr>
              <a:t>Fröbel</a:t>
            </a:r>
            <a:r>
              <a:rPr lang="fi-FI" sz="2600" dirty="0">
                <a:solidFill>
                  <a:srgbClr val="676767"/>
                </a:solidFill>
              </a:rPr>
              <a:t>”, </a:t>
            </a:r>
            <a:r>
              <a:rPr lang="fi-FI" sz="2600" dirty="0" err="1">
                <a:solidFill>
                  <a:srgbClr val="676767"/>
                </a:solidFill>
              </a:rPr>
              <a:t>ferramentas</a:t>
            </a:r>
            <a:r>
              <a:rPr lang="fi-FI" sz="2600" dirty="0">
                <a:solidFill>
                  <a:srgbClr val="676767"/>
                </a:solidFill>
              </a:rPr>
              <a:t> </a:t>
            </a:r>
            <a:r>
              <a:rPr lang="fi-FI" sz="2600" dirty="0" err="1">
                <a:solidFill>
                  <a:srgbClr val="676767"/>
                </a:solidFill>
              </a:rPr>
              <a:t>para</a:t>
            </a:r>
            <a:r>
              <a:rPr lang="fi-FI" sz="2600" dirty="0">
                <a:solidFill>
                  <a:srgbClr val="676767"/>
                </a:solidFill>
              </a:rPr>
              <a:t> </a:t>
            </a:r>
            <a:r>
              <a:rPr lang="fi-FI" sz="2600" dirty="0" err="1">
                <a:solidFill>
                  <a:srgbClr val="676767"/>
                </a:solidFill>
              </a:rPr>
              <a:t>aprendizagem</a:t>
            </a:r>
            <a:r>
              <a:rPr lang="fi-FI" sz="2600" dirty="0">
                <a:solidFill>
                  <a:srgbClr val="676767"/>
                </a:solidFill>
              </a:rPr>
              <a:t> e </a:t>
            </a:r>
            <a:r>
              <a:rPr lang="fi-FI" sz="2600" dirty="0" err="1">
                <a:solidFill>
                  <a:srgbClr val="676767"/>
                </a:solidFill>
              </a:rPr>
              <a:t>brincadeira</a:t>
            </a:r>
            <a:endParaRPr lang="fi-FI" sz="2600" dirty="0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9269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48D5E-E6BD-4406-B099-57702FB6D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620" y="5486399"/>
            <a:ext cx="9553580" cy="8890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/>
              <a:t>Uno Cygnaeus</a:t>
            </a:r>
            <a:endParaRPr lang="pt-B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108" y="0"/>
            <a:ext cx="47882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5893" y="3371226"/>
            <a:ext cx="10515600" cy="1265236"/>
          </a:xfrm>
        </p:spPr>
        <p:txBody>
          <a:bodyPr/>
          <a:lstStyle/>
          <a:p>
            <a:r>
              <a:rPr lang="fi-FI" dirty="0"/>
              <a:t>Uno Cygnaeus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BC30A1-8E68-6144-9090-859394B89FBD}"/>
              </a:ext>
            </a:extLst>
          </p:cNvPr>
          <p:cNvSpPr/>
          <p:nvPr/>
        </p:nvSpPr>
        <p:spPr>
          <a:xfrm>
            <a:off x="632651" y="2264906"/>
            <a:ext cx="370840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400" dirty="0">
                <a:solidFill>
                  <a:srgbClr val="676767"/>
                </a:solidFill>
              </a:rPr>
              <a:t>Pai do </a:t>
            </a:r>
            <a:r>
              <a:rPr lang="fi-FI" sz="2400" dirty="0" err="1">
                <a:solidFill>
                  <a:srgbClr val="676767"/>
                </a:solidFill>
              </a:rPr>
              <a:t>sistema</a:t>
            </a:r>
            <a:r>
              <a:rPr lang="fi-FI" sz="2400" dirty="0">
                <a:solidFill>
                  <a:srgbClr val="676767"/>
                </a:solidFill>
              </a:rPr>
              <a:t> </a:t>
            </a:r>
            <a:r>
              <a:rPr lang="fi-FI" sz="2400" dirty="0" err="1">
                <a:solidFill>
                  <a:srgbClr val="676767"/>
                </a:solidFill>
              </a:rPr>
              <a:t>escolar</a:t>
            </a:r>
            <a:endParaRPr lang="fi-FI" sz="2400" dirty="0">
              <a:solidFill>
                <a:srgbClr val="676767"/>
              </a:solidFill>
            </a:endParaRPr>
          </a:p>
          <a:p>
            <a:endParaRPr lang="fi-FI" sz="2400" dirty="0">
              <a:solidFill>
                <a:srgbClr val="676767"/>
              </a:solidFill>
            </a:endParaRPr>
          </a:p>
          <a:p>
            <a:r>
              <a:rPr lang="fi-FI" sz="2400" dirty="0" err="1">
                <a:solidFill>
                  <a:srgbClr val="676767"/>
                </a:solidFill>
              </a:rPr>
              <a:t>Ideal</a:t>
            </a:r>
            <a:r>
              <a:rPr lang="fi-FI" sz="2400" dirty="0">
                <a:solidFill>
                  <a:srgbClr val="676767"/>
                </a:solidFill>
              </a:rPr>
              <a:t> </a:t>
            </a:r>
            <a:r>
              <a:rPr lang="fi-FI" sz="2400" dirty="0" err="1">
                <a:solidFill>
                  <a:srgbClr val="676767"/>
                </a:solidFill>
              </a:rPr>
              <a:t>do</a:t>
            </a:r>
            <a:r>
              <a:rPr lang="fi-FI" sz="2400" dirty="0">
                <a:solidFill>
                  <a:srgbClr val="676767"/>
                </a:solidFill>
              </a:rPr>
              <a:t> </a:t>
            </a:r>
            <a:r>
              <a:rPr lang="fi-FI" sz="2400" dirty="0" err="1">
                <a:solidFill>
                  <a:srgbClr val="676767"/>
                </a:solidFill>
              </a:rPr>
              <a:t>professor</a:t>
            </a:r>
            <a:endParaRPr lang="fi-FI" sz="2400" dirty="0">
              <a:solidFill>
                <a:srgbClr val="676767"/>
              </a:solidFill>
            </a:endParaRPr>
          </a:p>
          <a:p>
            <a:endParaRPr lang="fi-FI" sz="2400" dirty="0">
              <a:solidFill>
                <a:srgbClr val="676767"/>
              </a:solidFill>
            </a:endParaRPr>
          </a:p>
          <a:p>
            <a:r>
              <a:rPr lang="fi-FI" sz="2400" dirty="0" err="1">
                <a:solidFill>
                  <a:srgbClr val="676767"/>
                </a:solidFill>
              </a:rPr>
              <a:t>Projeto</a:t>
            </a:r>
            <a:r>
              <a:rPr lang="fi-FI" sz="2400" dirty="0">
                <a:solidFill>
                  <a:srgbClr val="676767"/>
                </a:solidFill>
              </a:rPr>
              <a:t> de </a:t>
            </a:r>
            <a:r>
              <a:rPr lang="fi-FI" sz="2400" dirty="0" err="1">
                <a:solidFill>
                  <a:srgbClr val="676767"/>
                </a:solidFill>
              </a:rPr>
              <a:t>país</a:t>
            </a:r>
            <a:endParaRPr lang="fi-FI" sz="2400" dirty="0">
              <a:solidFill>
                <a:srgbClr val="676767"/>
              </a:solidFill>
            </a:endParaRPr>
          </a:p>
          <a:p>
            <a:pPr algn="ctr"/>
            <a:endParaRPr lang="en-US" sz="2400" dirty="0"/>
          </a:p>
          <a:p>
            <a:r>
              <a:rPr lang="fi-FI" sz="2400" dirty="0" err="1">
                <a:solidFill>
                  <a:srgbClr val="676767"/>
                </a:solidFill>
              </a:rPr>
              <a:t>Seminário</a:t>
            </a:r>
            <a:r>
              <a:rPr lang="fi-FI" sz="2400" dirty="0">
                <a:solidFill>
                  <a:srgbClr val="676767"/>
                </a:solidFill>
              </a:rPr>
              <a:t> de </a:t>
            </a:r>
            <a:r>
              <a:rPr lang="fi-FI" sz="2400" dirty="0" err="1">
                <a:solidFill>
                  <a:srgbClr val="676767"/>
                </a:solidFill>
              </a:rPr>
              <a:t>forma</a:t>
            </a:r>
            <a:r>
              <a:rPr lang="pt-BR" sz="2400" dirty="0">
                <a:solidFill>
                  <a:srgbClr val="676767"/>
                </a:solidFill>
              </a:rPr>
              <a:t>ç</a:t>
            </a:r>
            <a:r>
              <a:rPr lang="fi-FI" sz="2400" dirty="0" err="1">
                <a:solidFill>
                  <a:srgbClr val="676767"/>
                </a:solidFill>
              </a:rPr>
              <a:t>ão</a:t>
            </a:r>
            <a:r>
              <a:rPr lang="fi-FI" sz="2400" dirty="0">
                <a:solidFill>
                  <a:srgbClr val="676767"/>
                </a:solidFill>
              </a:rPr>
              <a:t> de </a:t>
            </a:r>
            <a:r>
              <a:rPr lang="fi-FI" sz="2400" dirty="0" err="1">
                <a:solidFill>
                  <a:srgbClr val="676767"/>
                </a:solidFill>
              </a:rPr>
              <a:t>professores</a:t>
            </a:r>
            <a:r>
              <a:rPr lang="fi-FI" sz="2400" dirty="0">
                <a:solidFill>
                  <a:srgbClr val="676767"/>
                </a:solidFill>
              </a:rPr>
              <a:t> 1863</a:t>
            </a:r>
          </a:p>
          <a:p>
            <a:endParaRPr lang="fi-FI" sz="2400" dirty="0">
              <a:solidFill>
                <a:srgbClr val="676767"/>
              </a:solidFill>
            </a:endParaRPr>
          </a:p>
          <a:p>
            <a:endParaRPr lang="fi-FI" sz="2400" dirty="0">
              <a:solidFill>
                <a:srgbClr val="6767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881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2F6364A-B358-4BEE-B158-0734D2C93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38202" y="1570814"/>
            <a:ext cx="0" cy="3710227"/>
          </a:xfrm>
          <a:prstGeom prst="line">
            <a:avLst/>
          </a:prstGeom>
          <a:ln w="19050">
            <a:solidFill>
              <a:srgbClr val="AF83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C:\Users\um63747\Desktop\Muut\TYÖT\Esityksiä Suomen koulutusjärjestelmästä\2017 10 Feira dos Sonhos\Apresentação\06 Jyväskylän_seminaarin_oppilaita.jpg">
            <a:extLst>
              <a:ext uri="{FF2B5EF4-FFF2-40B4-BE49-F238E27FC236}">
                <a16:creationId xmlns:a16="http://schemas.microsoft.com/office/drawing/2014/main" id="{7489ACAA-D5DA-7E4B-A98A-CF1AA7305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1569"/>
            <a:ext cx="12192000" cy="87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2912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381D4B-65AC-1742-AAA4-2B0F73580C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904893" cy="705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4225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B9E33-7366-4161-B34D-62B4F4C0238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11029" y="227084"/>
            <a:ext cx="10515600" cy="3582134"/>
          </a:xfrm>
        </p:spPr>
        <p:txBody>
          <a:bodyPr>
            <a:normAutofit/>
          </a:bodyPr>
          <a:lstStyle/>
          <a:p>
            <a:pPr lvl="0"/>
            <a:r>
              <a:rPr lang="fi-FI" sz="3600" dirty="0"/>
              <a:t>D</a:t>
            </a:r>
            <a:r>
              <a:rPr lang="en-FI" sz="3600"/>
              <a:t>esenvolvimento</a:t>
            </a:r>
            <a:r>
              <a:rPr lang="fi-FI" sz="3600" dirty="0"/>
              <a:t> </a:t>
            </a:r>
            <a:r>
              <a:rPr lang="fi-FI" sz="3600" dirty="0" err="1"/>
              <a:t>histórico</a:t>
            </a:r>
            <a:br>
              <a:rPr lang="fi-FI" sz="3600" dirty="0"/>
            </a:br>
            <a:r>
              <a:rPr lang="fi-FI" sz="3600" dirty="0"/>
              <a:t>e </a:t>
            </a:r>
            <a:r>
              <a:rPr lang="fi-FI" sz="3600" dirty="0" err="1"/>
              <a:t>chaves</a:t>
            </a:r>
            <a:r>
              <a:rPr lang="fi-FI" sz="3600" dirty="0"/>
              <a:t> de </a:t>
            </a:r>
            <a:r>
              <a:rPr lang="fi-FI" sz="3600" dirty="0" err="1"/>
              <a:t>sucesso</a:t>
            </a:r>
            <a:r>
              <a:rPr lang="fi-FI" sz="3600" dirty="0"/>
              <a:t> </a:t>
            </a:r>
            <a:r>
              <a:rPr lang="fi-FI" sz="3600" dirty="0" err="1"/>
              <a:t>do</a:t>
            </a:r>
            <a:br>
              <a:rPr lang="fi-FI" sz="3600" dirty="0"/>
            </a:br>
            <a:br>
              <a:rPr lang="fi-FI" sz="4800" dirty="0"/>
            </a:br>
            <a:r>
              <a:rPr lang="fi-FI" sz="4800" dirty="0" err="1"/>
              <a:t>Sistema</a:t>
            </a:r>
            <a:r>
              <a:rPr lang="fi-FI" sz="4800" dirty="0"/>
              <a:t> </a:t>
            </a:r>
            <a:r>
              <a:rPr lang="fi-FI" sz="4800" dirty="0" err="1"/>
              <a:t>Educacional</a:t>
            </a:r>
            <a:r>
              <a:rPr lang="fi-FI" sz="4800" dirty="0"/>
              <a:t> da </a:t>
            </a:r>
            <a:r>
              <a:rPr lang="fi-FI" sz="4800" dirty="0" err="1"/>
              <a:t>Finlândia</a:t>
            </a:r>
            <a:endParaRPr lang="fi-FI" sz="48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B8502-8C11-4E66-A6A5-D54B22846E5E}" type="datetime1">
              <a:rPr lang="fi-FI" smtClean="0"/>
              <a:t>3.10.2019</a:t>
            </a:fld>
            <a:endParaRPr lang="en-US"/>
          </a:p>
        </p:txBody>
      </p:sp>
      <p:pic>
        <p:nvPicPr>
          <p:cNvPr id="7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5963" y="-3810000"/>
            <a:ext cx="12257963" cy="137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044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B8502-8C11-4E66-A6A5-D54B22846E5E}" type="datetime1">
              <a:rPr lang="fi-FI" smtClean="0"/>
              <a:t>3.10.2019</a:t>
            </a:fld>
            <a:endParaRPr lang="en-US"/>
          </a:p>
        </p:txBody>
      </p:sp>
      <p:pic>
        <p:nvPicPr>
          <p:cNvPr id="11266" name="Picture 2" descr="C:\Users\um63747\Desktop\Muut\TYÖT\Esityksiä Suomen koulutusjärjestelmästä\2017 10 Feira dos Sonhos\Apresentação\08 vanha-koulu_A.-Malinen-Kaipainen-as._-edith-wickhol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-838200"/>
            <a:ext cx="12261351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0572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B8502-8C11-4E66-A6A5-D54B22846E5E}" type="datetime1">
              <a:rPr lang="fi-FI" smtClean="0"/>
              <a:t>3.10.2019</a:t>
            </a:fld>
            <a:endParaRPr lang="en-US"/>
          </a:p>
        </p:txBody>
      </p:sp>
      <p:pic>
        <p:nvPicPr>
          <p:cNvPr id="12290" name="Picture 2" descr="C:\Users\um63747\Desktop\Muut\TYÖT\Esityksiä Suomen koulutusjärjestelmästä\2017 10 Feira dos Sonhos\Apresentação\09 Maaliskuun-vallankumo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0600"/>
            <a:ext cx="12192000" cy="847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421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B61A71-706C-A24D-92CA-FA646E68C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B8502-8C11-4E66-A6A5-D54B22846E5E}" type="datetime1">
              <a:rPr lang="fi-FI" smtClean="0"/>
              <a:t>3.10.2019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F1579F-E561-EA47-9EB6-E5AD19DA5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55B6-25B1-452C-9F25-C7185A4DD2DC}" type="slidenum">
              <a:rPr lang="en-US" smtClean="0"/>
              <a:t>23</a:t>
            </a:fld>
            <a:endParaRPr lang="en-US"/>
          </a:p>
        </p:txBody>
      </p:sp>
      <p:pic>
        <p:nvPicPr>
          <p:cNvPr id="7" name="Picture 6" descr="A black and white photo of a factory&#10;&#10;Description automatically generated">
            <a:extLst>
              <a:ext uri="{FF2B5EF4-FFF2-40B4-BE49-F238E27FC236}">
                <a16:creationId xmlns:a16="http://schemas.microsoft.com/office/drawing/2014/main" id="{2ACACCE4-D44C-2549-94C4-EB8BDC1C1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4663"/>
            <a:ext cx="12320729" cy="907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230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B8502-8C11-4E66-A6A5-D54B22846E5E}" type="datetime1">
              <a:rPr lang="fi-FI" smtClean="0"/>
              <a:t>3.10.2019</a:t>
            </a:fld>
            <a:endParaRPr lang="en-US"/>
          </a:p>
        </p:txBody>
      </p:sp>
      <p:pic>
        <p:nvPicPr>
          <p:cNvPr id="10242" name="Picture 2" descr="C:\Users\um63747\Desktop\Muut\TYÖT\Esityksiä Suomen koulutusjärjestelmästä\2017 10 Feira dos Sonhos\Apresentação\07 b jamaksen-kansakoulu-681x4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43896"/>
            <a:ext cx="12192000" cy="760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300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B8502-8C11-4E66-A6A5-D54B22846E5E}" type="datetime1">
              <a:rPr lang="fi-FI" smtClean="0"/>
              <a:t>3.10.2019</a:t>
            </a:fld>
            <a:endParaRPr lang="en-US"/>
          </a:p>
        </p:txBody>
      </p:sp>
      <p:graphicFrame>
        <p:nvGraphicFramePr>
          <p:cNvPr id="7" name="Content Placeholder 2"/>
          <p:cNvGraphicFramePr>
            <a:graphicFrameLocks/>
          </p:cNvGraphicFramePr>
          <p:nvPr/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86000"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1276</a:t>
                      </a:r>
                    </a:p>
                    <a:p>
                      <a:pPr algn="ctr"/>
                      <a:r>
                        <a:rPr lang="fi-FI" sz="1800" dirty="0" err="1"/>
                        <a:t>Escola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Catedral</a:t>
                      </a:r>
                      <a:endParaRPr lang="fi-FI" sz="1800" dirty="0"/>
                    </a:p>
                    <a:p>
                      <a:pPr algn="ctr"/>
                      <a:r>
                        <a:rPr lang="fi-FI" sz="1800" dirty="0"/>
                        <a:t>Åbo</a:t>
                      </a: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1500</a:t>
                      </a:r>
                    </a:p>
                    <a:p>
                      <a:pPr algn="ctr"/>
                      <a:r>
                        <a:rPr lang="fi-FI" sz="1800" dirty="0" err="1"/>
                        <a:t>Primeiras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escolas</a:t>
                      </a:r>
                      <a:endParaRPr lang="fi-FI" sz="1800" dirty="0"/>
                    </a:p>
                    <a:p>
                      <a:pPr algn="ctr"/>
                      <a:r>
                        <a:rPr lang="fi-FI" sz="1800" dirty="0" err="1"/>
                        <a:t>Não-religiosas</a:t>
                      </a:r>
                      <a:endParaRPr lang="fi-FI" sz="1800" dirty="0"/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1640</a:t>
                      </a:r>
                    </a:p>
                    <a:p>
                      <a:pPr algn="ctr"/>
                      <a:r>
                        <a:rPr lang="fi-FI" sz="1800" dirty="0" err="1"/>
                        <a:t>Primeira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Universidade</a:t>
                      </a:r>
                      <a:endParaRPr lang="fi-FI" sz="1800" dirty="0"/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1776</a:t>
                      </a:r>
                    </a:p>
                    <a:p>
                      <a:pPr algn="ctr"/>
                      <a:r>
                        <a:rPr lang="fi-FI" sz="1800" dirty="0" err="1"/>
                        <a:t>Primeiro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jornal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em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finlandês</a:t>
                      </a:r>
                      <a:endParaRPr lang="fi-FI" sz="1800" dirty="0"/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1858</a:t>
                      </a:r>
                    </a:p>
                    <a:p>
                      <a:pPr algn="ctr"/>
                      <a:r>
                        <a:rPr lang="fi-FI" sz="1800" dirty="0" err="1"/>
                        <a:t>Subsídio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para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escolas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municipais</a:t>
                      </a:r>
                      <a:r>
                        <a:rPr lang="fi-FI" sz="1800" dirty="0"/>
                        <a:t>, </a:t>
                      </a:r>
                      <a:r>
                        <a:rPr lang="fi-FI" sz="1800" dirty="0" err="1"/>
                        <a:t>ensino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em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finlandês</a:t>
                      </a:r>
                      <a:endParaRPr lang="fi-FI" sz="1800" dirty="0"/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1861-1863</a:t>
                      </a:r>
                    </a:p>
                    <a:p>
                      <a:pPr algn="ctr"/>
                      <a:r>
                        <a:rPr lang="fi-FI" sz="1800" dirty="0"/>
                        <a:t>Uno Cygnaeus</a:t>
                      </a:r>
                    </a:p>
                    <a:p>
                      <a:pPr algn="ctr"/>
                      <a:r>
                        <a:rPr lang="fi-FI" sz="1800" dirty="0" err="1"/>
                        <a:t>Faculdade</a:t>
                      </a:r>
                      <a:r>
                        <a:rPr lang="fi-FI" sz="1800" dirty="0"/>
                        <a:t> 4 anos</a:t>
                      </a: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1917</a:t>
                      </a:r>
                    </a:p>
                    <a:p>
                      <a:pPr algn="ctr"/>
                      <a:r>
                        <a:rPr lang="fi-FI" sz="1800" dirty="0" err="1"/>
                        <a:t>Independência</a:t>
                      </a:r>
                      <a:endParaRPr lang="fi-FI" sz="1800" dirty="0"/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1921</a:t>
                      </a:r>
                    </a:p>
                    <a:p>
                      <a:pPr algn="ctr"/>
                      <a:r>
                        <a:rPr lang="fi-FI" sz="1800" dirty="0"/>
                        <a:t>Lei de </a:t>
                      </a:r>
                      <a:r>
                        <a:rPr lang="fi-FI" sz="1800" dirty="0" err="1"/>
                        <a:t>escola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obrigatória</a:t>
                      </a:r>
                      <a:endParaRPr lang="fi-FI" sz="1800" dirty="0"/>
                    </a:p>
                    <a:p>
                      <a:pPr algn="ctr"/>
                      <a:r>
                        <a:rPr lang="fi-FI" sz="1800" dirty="0"/>
                        <a:t>6 anos</a:t>
                      </a:r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1945</a:t>
                      </a:r>
                    </a:p>
                    <a:p>
                      <a:pPr algn="ctr"/>
                      <a:r>
                        <a:rPr lang="fi-FI" sz="1800" dirty="0" err="1"/>
                        <a:t>Merenda</a:t>
                      </a:r>
                      <a:endParaRPr lang="fi-FI" sz="1800" dirty="0"/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1968</a:t>
                      </a:r>
                    </a:p>
                    <a:p>
                      <a:pPr algn="ctr"/>
                      <a:r>
                        <a:rPr lang="fi-FI" sz="1800" dirty="0"/>
                        <a:t>Nova lei de </a:t>
                      </a:r>
                      <a:r>
                        <a:rPr lang="fi-FI" sz="1800" dirty="0" err="1"/>
                        <a:t>educação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básica</a:t>
                      </a:r>
                      <a:endParaRPr lang="fi-FI" sz="1800" dirty="0"/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1969</a:t>
                      </a:r>
                    </a:p>
                    <a:p>
                      <a:pPr algn="ctr"/>
                      <a:r>
                        <a:rPr lang="fi-FI" sz="1800" dirty="0"/>
                        <a:t>BNCC</a:t>
                      </a:r>
                    </a:p>
                  </a:txBody>
                  <a:tcPr marT="45724" marB="4572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800" dirty="0"/>
                        <a:t>1991</a:t>
                      </a:r>
                    </a:p>
                    <a:p>
                      <a:pPr algn="ctr"/>
                      <a:r>
                        <a:rPr lang="fi-FI" sz="1800" dirty="0" err="1"/>
                        <a:t>Crise</a:t>
                      </a:r>
                      <a:r>
                        <a:rPr lang="fi-FI" sz="1800" dirty="0"/>
                        <a:t> </a:t>
                      </a:r>
                      <a:r>
                        <a:rPr lang="fi-FI" sz="1800" dirty="0" err="1"/>
                        <a:t>financeira</a:t>
                      </a:r>
                      <a:endParaRPr lang="fi-FI" sz="1800" dirty="0"/>
                    </a:p>
                  </a:txBody>
                  <a:tcPr marT="45724" marB="4572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8613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090" y="700372"/>
            <a:ext cx="8893820" cy="1057004"/>
          </a:xfrm>
        </p:spPr>
        <p:txBody>
          <a:bodyPr/>
          <a:lstStyle/>
          <a:p>
            <a:r>
              <a:rPr lang="fi-FI" dirty="0" err="1"/>
              <a:t>Reforma</a:t>
            </a:r>
            <a:r>
              <a:rPr lang="fi-FI" dirty="0"/>
              <a:t> </a:t>
            </a:r>
            <a:r>
              <a:rPr lang="fi-FI" dirty="0" err="1"/>
              <a:t>grande</a:t>
            </a:r>
            <a:r>
              <a:rPr lang="fi-FI" dirty="0"/>
              <a:t> </a:t>
            </a:r>
            <a:r>
              <a:rPr lang="fi-FI" dirty="0" err="1"/>
              <a:t>feita</a:t>
            </a:r>
            <a:r>
              <a:rPr lang="fi-FI" dirty="0"/>
              <a:t> </a:t>
            </a:r>
            <a:r>
              <a:rPr lang="fi-FI" dirty="0" err="1"/>
              <a:t>nos</a:t>
            </a:r>
            <a:r>
              <a:rPr lang="fi-FI" dirty="0"/>
              <a:t> </a:t>
            </a:r>
            <a:r>
              <a:rPr lang="fi-FI" dirty="0" err="1"/>
              <a:t>anos</a:t>
            </a:r>
            <a:r>
              <a:rPr lang="fi-FI" dirty="0"/>
              <a:t> 70</a:t>
            </a:r>
            <a:br>
              <a:rPr lang="fi-FI" dirty="0"/>
            </a:br>
            <a:endParaRPr lang="en-US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876" y="1458758"/>
            <a:ext cx="8038047" cy="417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68400" y="5716212"/>
            <a:ext cx="952500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100" b="1" dirty="0" err="1">
                <a:solidFill>
                  <a:srgbClr val="BEBEBE"/>
                </a:solidFill>
                <a:latin typeface="Arial"/>
                <a:ea typeface="+mj-ea"/>
                <a:cs typeface="+mj-cs"/>
              </a:rPr>
              <a:t>Igualdade</a:t>
            </a:r>
            <a:r>
              <a:rPr lang="fi-FI" sz="3100" b="1" dirty="0">
                <a:solidFill>
                  <a:srgbClr val="BEBEBE"/>
                </a:solidFill>
                <a:latin typeface="Arial"/>
                <a:ea typeface="+mj-ea"/>
                <a:cs typeface="+mj-cs"/>
              </a:rPr>
              <a:t> </a:t>
            </a:r>
            <a:r>
              <a:rPr lang="fi-FI" sz="3100" b="1" dirty="0" err="1">
                <a:solidFill>
                  <a:srgbClr val="BEBEBE"/>
                </a:solidFill>
                <a:latin typeface="Arial"/>
                <a:ea typeface="+mj-ea"/>
                <a:cs typeface="+mj-cs"/>
              </a:rPr>
              <a:t>como</a:t>
            </a:r>
            <a:r>
              <a:rPr lang="fi-FI" sz="3100" b="1" dirty="0">
                <a:solidFill>
                  <a:srgbClr val="BEBEBE"/>
                </a:solidFill>
                <a:latin typeface="Arial"/>
                <a:ea typeface="+mj-ea"/>
                <a:cs typeface="+mj-cs"/>
              </a:rPr>
              <a:t> </a:t>
            </a:r>
            <a:r>
              <a:rPr lang="fi-FI" sz="3100" b="1" dirty="0" err="1">
                <a:solidFill>
                  <a:srgbClr val="BEBEBE"/>
                </a:solidFill>
                <a:latin typeface="Arial"/>
                <a:ea typeface="+mj-ea"/>
                <a:cs typeface="+mj-cs"/>
              </a:rPr>
              <a:t>princípio</a:t>
            </a:r>
            <a:endParaRPr lang="fi-FI" sz="3100" b="1" dirty="0">
              <a:solidFill>
                <a:srgbClr val="BEBEBE"/>
              </a:solidFill>
              <a:latin typeface="Arial"/>
              <a:ea typeface="+mj-ea"/>
              <a:cs typeface="+mj-cs"/>
            </a:endParaRPr>
          </a:p>
          <a:p>
            <a:pPr algn="ctr"/>
            <a:r>
              <a:rPr lang="fi-FI" altLang="fi-FI" sz="2200" dirty="0">
                <a:solidFill>
                  <a:srgbClr val="676767"/>
                </a:solidFill>
                <a:ea typeface="+mj-ea"/>
                <a:cs typeface="+mj-cs"/>
              </a:rPr>
              <a:t>(</a:t>
            </a:r>
            <a:r>
              <a:rPr lang="fi-FI" altLang="fi-FI" sz="2200" dirty="0" err="1">
                <a:solidFill>
                  <a:srgbClr val="676767"/>
                </a:solidFill>
                <a:ea typeface="+mj-ea"/>
                <a:cs typeface="+mj-cs"/>
              </a:rPr>
              <a:t>Novamente</a:t>
            </a:r>
            <a:r>
              <a:rPr lang="fi-FI" altLang="fi-FI" sz="2200" dirty="0">
                <a:solidFill>
                  <a:srgbClr val="676767"/>
                </a:solidFill>
                <a:ea typeface="+mj-ea"/>
                <a:cs typeface="+mj-cs"/>
              </a:rPr>
              <a:t> </a:t>
            </a:r>
            <a:r>
              <a:rPr lang="fi-FI" altLang="fi-FI" sz="2200" dirty="0" err="1">
                <a:solidFill>
                  <a:srgbClr val="676767"/>
                </a:solidFill>
                <a:ea typeface="+mj-ea"/>
                <a:cs typeface="+mj-cs"/>
              </a:rPr>
              <a:t>inspirada</a:t>
            </a:r>
            <a:r>
              <a:rPr lang="fi-FI" altLang="fi-FI" sz="2200" dirty="0">
                <a:solidFill>
                  <a:srgbClr val="676767"/>
                </a:solidFill>
                <a:ea typeface="+mj-ea"/>
                <a:cs typeface="+mj-cs"/>
              </a:rPr>
              <a:t> </a:t>
            </a:r>
            <a:r>
              <a:rPr lang="fi-FI" altLang="fi-FI" sz="2200" dirty="0" err="1">
                <a:solidFill>
                  <a:srgbClr val="676767"/>
                </a:solidFill>
                <a:ea typeface="+mj-ea"/>
                <a:cs typeface="+mj-cs"/>
              </a:rPr>
              <a:t>em</a:t>
            </a:r>
            <a:r>
              <a:rPr lang="fi-FI" altLang="fi-FI" sz="2200" dirty="0">
                <a:solidFill>
                  <a:srgbClr val="676767"/>
                </a:solidFill>
                <a:ea typeface="+mj-ea"/>
                <a:cs typeface="+mj-cs"/>
              </a:rPr>
              <a:t> </a:t>
            </a:r>
            <a:r>
              <a:rPr lang="fi-FI" altLang="fi-FI" sz="2200" dirty="0" err="1">
                <a:solidFill>
                  <a:srgbClr val="676767"/>
                </a:solidFill>
                <a:ea typeface="+mj-ea"/>
                <a:cs typeface="+mj-cs"/>
              </a:rPr>
              <a:t>Pestalozzi</a:t>
            </a:r>
            <a:r>
              <a:rPr lang="fi-FI" altLang="fi-FI" sz="2200" dirty="0">
                <a:solidFill>
                  <a:srgbClr val="676767"/>
                </a:solidFill>
                <a:ea typeface="+mj-ea"/>
                <a:cs typeface="+mj-cs"/>
              </a:rPr>
              <a:t>)</a:t>
            </a:r>
          </a:p>
          <a:p>
            <a:pPr algn="ctr"/>
            <a:endParaRPr lang="fi-FI" sz="2200" b="1" dirty="0">
              <a:solidFill>
                <a:srgbClr val="BEBEBE"/>
              </a:solidFill>
              <a:latin typeface="Arial"/>
              <a:ea typeface="+mj-ea"/>
              <a:cs typeface="+mj-cs"/>
            </a:endParaRPr>
          </a:p>
          <a:p>
            <a:pPr algn="ctr"/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92305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7B923-F9EE-4C72-AC61-D5993B10E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743F8D3-61F4-4C22-AA42-5F95F3900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6462" y="1"/>
            <a:ext cx="12896585" cy="685668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F5260-6C38-4B7F-A943-B7AC490EF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B8502-8C11-4E66-A6A5-D54B22846E5E}" type="datetime1">
              <a:rPr lang="fi-FI" smtClean="0"/>
              <a:t>3.10.2019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A69AE0-6035-42DB-AC8D-1D2BC2EBB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55B6-25B1-452C-9F25-C7185A4DD2D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25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579" y="534493"/>
            <a:ext cx="3736427" cy="1265236"/>
          </a:xfrm>
        </p:spPr>
        <p:txBody>
          <a:bodyPr/>
          <a:lstStyle/>
          <a:p>
            <a:r>
              <a:rPr lang="fi-FI" sz="3600" dirty="0"/>
              <a:t>PISA 2000 -2009</a:t>
            </a:r>
            <a:br>
              <a:rPr lang="fi-FI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372" y="2085921"/>
            <a:ext cx="3736427" cy="4772079"/>
          </a:xfrm>
        </p:spPr>
        <p:txBody>
          <a:bodyPr/>
          <a:lstStyle/>
          <a:p>
            <a:r>
              <a:rPr lang="fi-FI" sz="2400" dirty="0"/>
              <a:t>”</a:t>
            </a:r>
            <a:r>
              <a:rPr lang="fi-FI" sz="2400" dirty="0" err="1"/>
              <a:t>Somos</a:t>
            </a:r>
            <a:r>
              <a:rPr lang="fi-FI" sz="2400" dirty="0"/>
              <a:t> </a:t>
            </a:r>
            <a:r>
              <a:rPr lang="fi-FI" sz="2400" dirty="0" err="1"/>
              <a:t>tão</a:t>
            </a:r>
            <a:r>
              <a:rPr lang="fi-FI" sz="2400" dirty="0"/>
              <a:t> </a:t>
            </a:r>
            <a:r>
              <a:rPr lang="fi-FI" sz="2400" dirty="0" err="1"/>
              <a:t>bons</a:t>
            </a:r>
            <a:r>
              <a:rPr lang="fi-FI" sz="2400" dirty="0"/>
              <a:t> </a:t>
            </a:r>
            <a:r>
              <a:rPr lang="fi-FI" sz="2400" dirty="0" err="1"/>
              <a:t>assim</a:t>
            </a:r>
            <a:r>
              <a:rPr lang="fi-FI" sz="2400" dirty="0"/>
              <a:t>?”</a:t>
            </a:r>
          </a:p>
          <a:p>
            <a:endParaRPr lang="fi-FI" sz="2400" dirty="0"/>
          </a:p>
          <a:p>
            <a:r>
              <a:rPr lang="fi-FI" sz="2400" dirty="0"/>
              <a:t>”O </a:t>
            </a:r>
            <a:r>
              <a:rPr lang="fi-FI" sz="2400" dirty="0" err="1"/>
              <a:t>que</a:t>
            </a:r>
            <a:r>
              <a:rPr lang="fi-FI" sz="2400" dirty="0"/>
              <a:t> </a:t>
            </a:r>
            <a:r>
              <a:rPr lang="fi-FI" sz="2400" dirty="0" err="1"/>
              <a:t>fizemos</a:t>
            </a:r>
            <a:r>
              <a:rPr lang="fi-FI" sz="2400" dirty="0"/>
              <a:t>?”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63613" y="6202837"/>
            <a:ext cx="1017310" cy="28280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defRPr sz="145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5B8502-8C11-4E66-A6A5-D54B22846E5E}" type="datetime1">
              <a:rPr lang="fi-FI" smtClean="0"/>
              <a:pPr/>
              <a:t>3.10.2019</a:t>
            </a:fld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006" y="124150"/>
            <a:ext cx="6149069" cy="66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1038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Ryhmä 4"/>
          <p:cNvGrpSpPr/>
          <p:nvPr/>
        </p:nvGrpSpPr>
        <p:grpSpPr>
          <a:xfrm>
            <a:off x="1343472" y="404665"/>
            <a:ext cx="9591466" cy="5798988"/>
            <a:chOff x="488504" y="586397"/>
            <a:chExt cx="9101221" cy="5433699"/>
          </a:xfrm>
        </p:grpSpPr>
        <p:pic>
          <p:nvPicPr>
            <p:cNvPr id="6" name="Picture 2" descr="C:\Users\mikkopi1\AppData\Local\Microsoft\Windows\Temporary Internet Files\Content.IE5\MBXRVKIA\HY-pääkirjasto-028_photo+Tuomas+Uusheimo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008784" y="2492896"/>
              <a:ext cx="3107099" cy="1584176"/>
            </a:xfrm>
            <a:prstGeom prst="wedgeRectCallout">
              <a:avLst>
                <a:gd name="adj1" fmla="val -27219"/>
                <a:gd name="adj2" fmla="val 65358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Ryhmä 6"/>
            <p:cNvGrpSpPr/>
            <p:nvPr/>
          </p:nvGrpSpPr>
          <p:grpSpPr>
            <a:xfrm>
              <a:off x="2420297" y="586397"/>
              <a:ext cx="2181752" cy="1090110"/>
              <a:chOff x="2720752" y="586397"/>
              <a:chExt cx="2181752" cy="1090110"/>
            </a:xfrm>
          </p:grpSpPr>
          <p:sp>
            <p:nvSpPr>
              <p:cNvPr id="35" name="Kuvaselitesuorakulmio 5"/>
              <p:cNvSpPr/>
              <p:nvPr/>
            </p:nvSpPr>
            <p:spPr bwMode="auto">
              <a:xfrm flipH="1">
                <a:off x="2720752" y="620688"/>
                <a:ext cx="2181752" cy="936104"/>
              </a:xfrm>
              <a:prstGeom prst="wedgeRectCallout">
                <a:avLst>
                  <a:gd name="adj1" fmla="val -33112"/>
                  <a:gd name="adj2" fmla="val 70513"/>
                </a:avLst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9728" tIns="54864" rIns="109728" bIns="5486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i-FI" sz="288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36" name="Tekstiruutu 35"/>
              <p:cNvSpPr txBox="1"/>
              <p:nvPr/>
            </p:nvSpPr>
            <p:spPr>
              <a:xfrm>
                <a:off x="2756755" y="586397"/>
                <a:ext cx="2109742" cy="109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i-FI" sz="168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The Best Basic Education in the World</a:t>
                </a:r>
              </a:p>
              <a:p>
                <a:pPr algn="ctr"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i-FI" sz="96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WEF, The Global Competitiveness Report 2016-17</a:t>
                </a:r>
              </a:p>
            </p:txBody>
          </p:sp>
        </p:grpSp>
        <p:grpSp>
          <p:nvGrpSpPr>
            <p:cNvPr id="8" name="Ryhmä 7"/>
            <p:cNvGrpSpPr/>
            <p:nvPr/>
          </p:nvGrpSpPr>
          <p:grpSpPr>
            <a:xfrm>
              <a:off x="1043056" y="1700806"/>
              <a:ext cx="2376264" cy="709438"/>
              <a:chOff x="1775893" y="1700807"/>
              <a:chExt cx="2376264" cy="709438"/>
            </a:xfrm>
          </p:grpSpPr>
          <p:sp>
            <p:nvSpPr>
              <p:cNvPr id="33" name="Kuvaselitesuorakulmio 2"/>
              <p:cNvSpPr/>
              <p:nvPr/>
            </p:nvSpPr>
            <p:spPr bwMode="auto">
              <a:xfrm>
                <a:off x="1775893" y="1700807"/>
                <a:ext cx="2376264" cy="646331"/>
              </a:xfrm>
              <a:prstGeom prst="wedgeRectCallout">
                <a:avLst>
                  <a:gd name="adj1" fmla="val -30739"/>
                  <a:gd name="adj2" fmla="val 84448"/>
                </a:avLst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9728" tIns="54864" rIns="109728" bIns="5486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i-FI" sz="288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34" name="Tekstiruutu 33"/>
              <p:cNvSpPr txBox="1"/>
              <p:nvPr/>
            </p:nvSpPr>
            <p:spPr>
              <a:xfrm>
                <a:off x="1797542" y="1700808"/>
                <a:ext cx="2354613" cy="709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i-FI" sz="168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Top-Ranking Country in PISA</a:t>
                </a:r>
              </a:p>
              <a:p>
                <a:pPr algn="ctr"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i-FI" sz="96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OECD PISA</a:t>
                </a:r>
              </a:p>
            </p:txBody>
          </p:sp>
        </p:grpSp>
        <p:grpSp>
          <p:nvGrpSpPr>
            <p:cNvPr id="9" name="Ryhmä 8"/>
            <p:cNvGrpSpPr/>
            <p:nvPr/>
          </p:nvGrpSpPr>
          <p:grpSpPr>
            <a:xfrm>
              <a:off x="488504" y="2639814"/>
              <a:ext cx="2354752" cy="1265939"/>
              <a:chOff x="6756026" y="3789040"/>
              <a:chExt cx="2354752" cy="1265939"/>
            </a:xfrm>
          </p:grpSpPr>
          <p:sp>
            <p:nvSpPr>
              <p:cNvPr id="31" name="Kuvaselitesuorakulmio 6"/>
              <p:cNvSpPr/>
              <p:nvPr/>
            </p:nvSpPr>
            <p:spPr bwMode="auto">
              <a:xfrm>
                <a:off x="6756026" y="3789040"/>
                <a:ext cx="2354752" cy="1008112"/>
              </a:xfrm>
              <a:prstGeom prst="wedgeRectCallout">
                <a:avLst>
                  <a:gd name="adj1" fmla="val -22738"/>
                  <a:gd name="adj2" fmla="val 84053"/>
                </a:avLst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9728" tIns="54864" rIns="109728" bIns="5486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i-FI" sz="288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32" name="Tekstiruutu 31"/>
              <p:cNvSpPr txBox="1"/>
              <p:nvPr/>
            </p:nvSpPr>
            <p:spPr>
              <a:xfrm>
                <a:off x="6764617" y="3861048"/>
                <a:ext cx="2337570" cy="1193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i-FI" sz="168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Second </a:t>
                </a:r>
                <a:r>
                  <a:rPr lang="fi-FI" sz="1680" dirty="0" err="1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best</a:t>
                </a:r>
                <a:r>
                  <a:rPr lang="fi-FI" sz="168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 </a:t>
                </a:r>
                <a:r>
                  <a:rPr lang="fi-FI" sz="1680" dirty="0" err="1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performing</a:t>
                </a:r>
                <a:r>
                  <a:rPr lang="fi-FI" sz="168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 </a:t>
                </a:r>
                <a:r>
                  <a:rPr lang="fi-FI" sz="1680" dirty="0" err="1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Higher</a:t>
                </a:r>
                <a:r>
                  <a:rPr lang="fi-FI" sz="168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 Education </a:t>
                </a:r>
                <a:r>
                  <a:rPr lang="fi-FI" sz="1680" dirty="0" err="1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graduates</a:t>
                </a:r>
                <a:endParaRPr lang="fi-FI" sz="168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endParaRPr>
              </a:p>
              <a:p>
                <a:pPr algn="ctr"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i-FI" sz="96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OECD Education at </a:t>
                </a:r>
                <a:r>
                  <a:rPr lang="fi-FI" sz="960" dirty="0" err="1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Glance</a:t>
                </a:r>
                <a:r>
                  <a:rPr lang="fi-FI" sz="96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 2016</a:t>
                </a:r>
              </a:p>
              <a:p>
                <a:pPr algn="ctr"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i-FI" sz="168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</p:grpSp>
        <p:grpSp>
          <p:nvGrpSpPr>
            <p:cNvPr id="10" name="Ryhmä 9"/>
            <p:cNvGrpSpPr/>
            <p:nvPr/>
          </p:nvGrpSpPr>
          <p:grpSpPr>
            <a:xfrm>
              <a:off x="4788009" y="642587"/>
              <a:ext cx="2181752" cy="803412"/>
              <a:chOff x="5294668" y="1473460"/>
              <a:chExt cx="2181752" cy="803412"/>
            </a:xfrm>
          </p:grpSpPr>
          <p:sp>
            <p:nvSpPr>
              <p:cNvPr id="29" name="Kuvaselitesuorakulmio 10"/>
              <p:cNvSpPr/>
              <p:nvPr/>
            </p:nvSpPr>
            <p:spPr bwMode="auto">
              <a:xfrm flipH="1">
                <a:off x="5294668" y="1473460"/>
                <a:ext cx="2181752" cy="803412"/>
              </a:xfrm>
              <a:prstGeom prst="wedgeRectCallout">
                <a:avLst>
                  <a:gd name="adj1" fmla="val 29132"/>
                  <a:gd name="adj2" fmla="val 75021"/>
                </a:avLst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9728" tIns="54864" rIns="109728" bIns="5486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i-FI" sz="288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30" name="Tekstiruutu 29"/>
              <p:cNvSpPr txBox="1"/>
              <p:nvPr/>
            </p:nvSpPr>
            <p:spPr>
              <a:xfrm>
                <a:off x="5330671" y="1556791"/>
                <a:ext cx="2109743" cy="709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i-FI" sz="1680" dirty="0" err="1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World’s</a:t>
                </a:r>
                <a:r>
                  <a:rPr lang="fi-FI" sz="168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 Best in Press </a:t>
                </a:r>
                <a:r>
                  <a:rPr lang="fi-FI" sz="1680" dirty="0" err="1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Freedom</a:t>
                </a:r>
                <a:endParaRPr lang="fi-FI" sz="168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endParaRPr>
              </a:p>
              <a:p>
                <a:pPr algn="ctr"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i-FI" sz="96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Press </a:t>
                </a:r>
                <a:r>
                  <a:rPr lang="fi-FI" sz="960" dirty="0" err="1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Freedom</a:t>
                </a:r>
                <a:r>
                  <a:rPr lang="fi-FI" sz="96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 Index 2016</a:t>
                </a:r>
              </a:p>
            </p:txBody>
          </p:sp>
        </p:grpSp>
        <p:grpSp>
          <p:nvGrpSpPr>
            <p:cNvPr id="11" name="Ryhmä 10"/>
            <p:cNvGrpSpPr/>
            <p:nvPr/>
          </p:nvGrpSpPr>
          <p:grpSpPr>
            <a:xfrm>
              <a:off x="920552" y="4150534"/>
              <a:ext cx="2354752" cy="1008759"/>
              <a:chOff x="6756026" y="3789040"/>
              <a:chExt cx="2354752" cy="1272704"/>
            </a:xfrm>
          </p:grpSpPr>
          <p:sp>
            <p:nvSpPr>
              <p:cNvPr id="27" name="Kuvaselitesuorakulmio 15"/>
              <p:cNvSpPr/>
              <p:nvPr/>
            </p:nvSpPr>
            <p:spPr bwMode="auto">
              <a:xfrm>
                <a:off x="6756026" y="3789040"/>
                <a:ext cx="2354752" cy="1008112"/>
              </a:xfrm>
              <a:prstGeom prst="wedgeRectCallout">
                <a:avLst>
                  <a:gd name="adj1" fmla="val -26967"/>
                  <a:gd name="adj2" fmla="val 73856"/>
                </a:avLst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9728" tIns="54864" rIns="109728" bIns="5486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i-FI" sz="288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28" name="Tekstiruutu 27"/>
              <p:cNvSpPr txBox="1"/>
              <p:nvPr/>
            </p:nvSpPr>
            <p:spPr>
              <a:xfrm>
                <a:off x="6764617" y="3861048"/>
                <a:ext cx="2337570" cy="1200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i-FI" sz="1680" dirty="0" err="1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Greatest</a:t>
                </a:r>
                <a:r>
                  <a:rPr lang="fi-FI" sz="168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 </a:t>
                </a:r>
                <a:r>
                  <a:rPr lang="fi-FI" sz="1680" dirty="0" err="1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amount</a:t>
                </a:r>
                <a:r>
                  <a:rPr lang="fi-FI" sz="168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 of Human Capital</a:t>
                </a:r>
              </a:p>
              <a:p>
                <a:pPr algn="ctr"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i-FI" sz="96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WEF, The Human Capital Report 2016</a:t>
                </a:r>
              </a:p>
              <a:p>
                <a:pPr algn="ctr"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i-FI" sz="168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</p:grpSp>
        <p:sp>
          <p:nvSpPr>
            <p:cNvPr id="12" name="Kuvaselitesuorakulmio 17"/>
            <p:cNvSpPr/>
            <p:nvPr/>
          </p:nvSpPr>
          <p:spPr bwMode="auto">
            <a:xfrm>
              <a:off x="4736976" y="1790000"/>
              <a:ext cx="2354752" cy="596208"/>
            </a:xfrm>
            <a:prstGeom prst="wedgeRectCallout">
              <a:avLst>
                <a:gd name="adj1" fmla="val 27629"/>
                <a:gd name="adj2" fmla="val 75641"/>
              </a:avLst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880">
                <a:solidFill>
                  <a:srgbClr val="000000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3" name="Tekstiruutu 12"/>
            <p:cNvSpPr txBox="1"/>
            <p:nvPr/>
          </p:nvSpPr>
          <p:spPr>
            <a:xfrm>
              <a:off x="4781473" y="1813467"/>
              <a:ext cx="2337570" cy="847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i-FI" sz="168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The </a:t>
              </a:r>
              <a:r>
                <a:rPr lang="fi-FI" sz="168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Safest</a:t>
              </a:r>
              <a:r>
                <a:rPr lang="fi-FI" sz="168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 State</a:t>
              </a:r>
            </a:p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i-FI" sz="96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WEF, Travel and </a:t>
              </a:r>
              <a:r>
                <a:rPr lang="fi-FI" sz="96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Tourism</a:t>
              </a:r>
              <a:r>
                <a:rPr lang="fi-FI" sz="96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 Competitiveness Report 2015</a:t>
              </a:r>
            </a:p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1680" dirty="0">
                <a:solidFill>
                  <a:srgbClr val="000000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4" name="Kuvaselitesuorakulmio 20"/>
            <p:cNvSpPr/>
            <p:nvPr/>
          </p:nvSpPr>
          <p:spPr bwMode="auto">
            <a:xfrm>
              <a:off x="7234972" y="1796786"/>
              <a:ext cx="2354753" cy="720770"/>
            </a:xfrm>
            <a:prstGeom prst="wedgeRectCallout">
              <a:avLst>
                <a:gd name="adj1" fmla="val -20431"/>
                <a:gd name="adj2" fmla="val 73856"/>
              </a:avLst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880">
                <a:solidFill>
                  <a:srgbClr val="000000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5" name="Tekstiruutu 14"/>
            <p:cNvSpPr txBox="1"/>
            <p:nvPr/>
          </p:nvSpPr>
          <p:spPr>
            <a:xfrm>
              <a:off x="7243564" y="1853860"/>
              <a:ext cx="2337570" cy="951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i-FI" sz="168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World’s</a:t>
              </a:r>
              <a:r>
                <a:rPr lang="fi-FI" sz="168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 </a:t>
              </a:r>
              <a:r>
                <a:rPr lang="fi-FI" sz="168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Least</a:t>
              </a:r>
              <a:r>
                <a:rPr lang="fi-FI" sz="168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 </a:t>
              </a:r>
              <a:r>
                <a:rPr lang="fi-FI" sz="168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Failed</a:t>
              </a:r>
              <a:r>
                <a:rPr lang="fi-FI" sz="168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 State</a:t>
              </a:r>
            </a:p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i-FI" sz="96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Fund</a:t>
              </a:r>
              <a:r>
                <a:rPr lang="fi-FI" sz="96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 for Peace </a:t>
              </a:r>
              <a:r>
                <a:rPr lang="fi-FI" sz="96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Failed</a:t>
              </a:r>
              <a:r>
                <a:rPr lang="fi-FI" sz="96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 </a:t>
              </a:r>
              <a:r>
                <a:rPr lang="fi-FI" sz="96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States</a:t>
              </a:r>
              <a:r>
                <a:rPr lang="fi-FI" sz="96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 Index, 2016</a:t>
              </a:r>
            </a:p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1680" dirty="0">
                <a:solidFill>
                  <a:srgbClr val="000000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6" name="Kuvaselitesuorakulmio 24"/>
            <p:cNvSpPr/>
            <p:nvPr/>
          </p:nvSpPr>
          <p:spPr bwMode="auto">
            <a:xfrm>
              <a:off x="6456577" y="2654748"/>
              <a:ext cx="2354752" cy="799040"/>
            </a:xfrm>
            <a:prstGeom prst="wedgeRectCallout">
              <a:avLst>
                <a:gd name="adj1" fmla="val -26967"/>
                <a:gd name="adj2" fmla="val 73856"/>
              </a:avLst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880">
                <a:solidFill>
                  <a:srgbClr val="000000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17" name="Tekstiruutu 16"/>
            <p:cNvSpPr txBox="1"/>
            <p:nvPr/>
          </p:nvSpPr>
          <p:spPr>
            <a:xfrm>
              <a:off x="6465168" y="2711822"/>
              <a:ext cx="2337570" cy="951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i-FI" sz="168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World’s</a:t>
              </a:r>
              <a:r>
                <a:rPr lang="fi-FI" sz="168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 Second </a:t>
              </a:r>
              <a:r>
                <a:rPr lang="fi-FI" sz="168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Least</a:t>
              </a:r>
              <a:r>
                <a:rPr lang="fi-FI" sz="168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 </a:t>
              </a:r>
              <a:r>
                <a:rPr lang="fi-FI" sz="168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Corrupt</a:t>
              </a:r>
              <a:r>
                <a:rPr lang="fi-FI" sz="168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 Country</a:t>
              </a:r>
            </a:p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i-FI" sz="96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Corruption</a:t>
              </a:r>
              <a:r>
                <a:rPr lang="fi-FI" sz="96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 </a:t>
              </a:r>
              <a:r>
                <a:rPr lang="fi-FI" sz="96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Perceptions</a:t>
              </a:r>
              <a:r>
                <a:rPr lang="fi-FI" sz="96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 Index, 2014</a:t>
              </a:r>
            </a:p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1680" dirty="0">
                <a:solidFill>
                  <a:srgbClr val="000000"/>
                </a:solidFill>
                <a:latin typeface="Arial" charset="0"/>
                <a:ea typeface="ＭＳ Ｐゴシック" pitchFamily="1" charset="-128"/>
              </a:endParaRPr>
            </a:p>
          </p:txBody>
        </p:sp>
        <p:grpSp>
          <p:nvGrpSpPr>
            <p:cNvPr id="18" name="Ryhmä 17"/>
            <p:cNvGrpSpPr/>
            <p:nvPr/>
          </p:nvGrpSpPr>
          <p:grpSpPr>
            <a:xfrm>
              <a:off x="5655898" y="4892888"/>
              <a:ext cx="2354752" cy="916479"/>
              <a:chOff x="5010652" y="5288148"/>
              <a:chExt cx="2354752" cy="1008112"/>
            </a:xfrm>
          </p:grpSpPr>
          <p:sp>
            <p:nvSpPr>
              <p:cNvPr id="25" name="Kuvaselitesuorakulmio 27"/>
              <p:cNvSpPr/>
              <p:nvPr/>
            </p:nvSpPr>
            <p:spPr bwMode="auto">
              <a:xfrm>
                <a:off x="5010652" y="5288148"/>
                <a:ext cx="2354752" cy="1008112"/>
              </a:xfrm>
              <a:prstGeom prst="wedgeRectCallout">
                <a:avLst>
                  <a:gd name="adj1" fmla="val -26967"/>
                  <a:gd name="adj2" fmla="val 73856"/>
                </a:avLst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bg1">
                    <a:lumMod val="8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09728" tIns="54864" rIns="109728" bIns="54864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fi-FI" sz="288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  <p:sp>
            <p:nvSpPr>
              <p:cNvPr id="26" name="Tekstiruutu 25"/>
              <p:cNvSpPr txBox="1"/>
              <p:nvPr/>
            </p:nvSpPr>
            <p:spPr>
              <a:xfrm>
                <a:off x="5027834" y="5350499"/>
                <a:ext cx="2337570" cy="932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i-FI" sz="1680" dirty="0" err="1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World’s</a:t>
                </a:r>
                <a:r>
                  <a:rPr lang="fi-FI" sz="168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 Second Best </a:t>
                </a:r>
                <a:r>
                  <a:rPr lang="fi-FI" sz="1680" dirty="0" err="1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Place</a:t>
                </a:r>
                <a:r>
                  <a:rPr lang="fi-FI" sz="168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 to </a:t>
                </a:r>
                <a:r>
                  <a:rPr lang="fi-FI" sz="1680" dirty="0" err="1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Be</a:t>
                </a:r>
                <a:r>
                  <a:rPr lang="fi-FI" sz="168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 a </a:t>
                </a:r>
                <a:r>
                  <a:rPr lang="fi-FI" sz="1680" dirty="0" err="1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Mother</a:t>
                </a:r>
                <a:r>
                  <a:rPr lang="fi-FI" sz="168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 </a:t>
                </a:r>
              </a:p>
              <a:p>
                <a:pPr algn="ctr" defTabSz="109728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fi-FI" sz="960" dirty="0" err="1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Save</a:t>
                </a:r>
                <a:r>
                  <a:rPr lang="fi-FI" sz="96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 the </a:t>
                </a:r>
                <a:r>
                  <a:rPr lang="fi-FI" sz="960" dirty="0" err="1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Children’s</a:t>
                </a:r>
                <a:r>
                  <a:rPr lang="fi-FI" sz="96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 </a:t>
                </a:r>
                <a:r>
                  <a:rPr lang="fi-FI" sz="960" dirty="0" err="1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annual</a:t>
                </a:r>
                <a:r>
                  <a:rPr lang="fi-FI" sz="96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 State of the </a:t>
                </a:r>
                <a:r>
                  <a:rPr lang="fi-FI" sz="960" dirty="0" err="1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World’s</a:t>
                </a:r>
                <a:r>
                  <a:rPr lang="fi-FI" sz="96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 </a:t>
                </a:r>
                <a:r>
                  <a:rPr lang="fi-FI" sz="960" dirty="0" err="1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Mothers</a:t>
                </a:r>
                <a:r>
                  <a:rPr lang="fi-FI" sz="96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 </a:t>
                </a:r>
                <a:r>
                  <a:rPr lang="fi-FI" sz="960" dirty="0" err="1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report</a:t>
                </a:r>
                <a:r>
                  <a:rPr lang="fi-FI" sz="960" dirty="0">
                    <a:solidFill>
                      <a:srgbClr val="000000"/>
                    </a:solidFill>
                    <a:latin typeface="Arial" charset="0"/>
                    <a:ea typeface="ＭＳ Ｐゴシック" pitchFamily="1" charset="-128"/>
                  </a:rPr>
                  <a:t> 2015</a:t>
                </a:r>
                <a:endParaRPr lang="fi-FI" sz="168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endParaRPr>
              </a:p>
            </p:txBody>
          </p:sp>
        </p:grpSp>
        <p:sp>
          <p:nvSpPr>
            <p:cNvPr id="19" name="Kuvaselitesuorakulmio 30"/>
            <p:cNvSpPr/>
            <p:nvPr/>
          </p:nvSpPr>
          <p:spPr bwMode="auto">
            <a:xfrm>
              <a:off x="4376936" y="4190770"/>
              <a:ext cx="2354752" cy="606381"/>
            </a:xfrm>
            <a:prstGeom prst="wedgeRectCallout">
              <a:avLst>
                <a:gd name="adj1" fmla="val -26967"/>
                <a:gd name="adj2" fmla="val 73856"/>
              </a:avLst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880">
                <a:solidFill>
                  <a:srgbClr val="000000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0" name="Tekstiruutu 19"/>
            <p:cNvSpPr txBox="1"/>
            <p:nvPr/>
          </p:nvSpPr>
          <p:spPr>
            <a:xfrm>
              <a:off x="4376936" y="4207606"/>
              <a:ext cx="2337570" cy="8478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i-FI" sz="168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Third Best in Innovation</a:t>
              </a:r>
            </a:p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i-FI" sz="96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WEF, The Global Competitiveness Report 2016-17</a:t>
              </a:r>
            </a:p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1680" dirty="0">
                <a:solidFill>
                  <a:srgbClr val="000000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1" name="Kuvaselitesuorakulmio 33"/>
            <p:cNvSpPr/>
            <p:nvPr/>
          </p:nvSpPr>
          <p:spPr bwMode="auto">
            <a:xfrm>
              <a:off x="3072201" y="5011338"/>
              <a:ext cx="2354752" cy="799040"/>
            </a:xfrm>
            <a:prstGeom prst="wedgeRectCallout">
              <a:avLst>
                <a:gd name="adj1" fmla="val 31473"/>
                <a:gd name="adj2" fmla="val 72723"/>
              </a:avLst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880">
                <a:solidFill>
                  <a:srgbClr val="000000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2" name="Tekstiruutu 21"/>
            <p:cNvSpPr txBox="1"/>
            <p:nvPr/>
          </p:nvSpPr>
          <p:spPr>
            <a:xfrm>
              <a:off x="3080792" y="5068412"/>
              <a:ext cx="2337570" cy="9516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i-FI" sz="168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World’s</a:t>
              </a:r>
              <a:r>
                <a:rPr lang="fi-FI" sz="168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 Third Best in </a:t>
              </a:r>
              <a:r>
                <a:rPr lang="fi-FI" sz="168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Gender</a:t>
              </a:r>
              <a:r>
                <a:rPr lang="fi-FI" sz="168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 </a:t>
              </a:r>
              <a:r>
                <a:rPr lang="fi-FI" sz="168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Equality</a:t>
              </a:r>
              <a:endParaRPr lang="fi-FI" sz="1680" dirty="0">
                <a:solidFill>
                  <a:srgbClr val="000000"/>
                </a:solidFill>
                <a:latin typeface="Arial" charset="0"/>
                <a:ea typeface="ＭＳ Ｐゴシック" pitchFamily="1" charset="-128"/>
              </a:endParaRPr>
            </a:p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i-FI" sz="96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WEF, Global </a:t>
              </a:r>
              <a:r>
                <a:rPr lang="fi-FI" sz="96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Gender</a:t>
              </a:r>
              <a:r>
                <a:rPr lang="fi-FI" sz="96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 </a:t>
              </a:r>
              <a:r>
                <a:rPr lang="fi-FI" sz="96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Gap</a:t>
              </a:r>
              <a:r>
                <a:rPr lang="fi-FI" sz="96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 Report 2015</a:t>
              </a:r>
            </a:p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1680" dirty="0">
                <a:solidFill>
                  <a:srgbClr val="000000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3" name="Kuvaselitesuorakulmio 35"/>
            <p:cNvSpPr/>
            <p:nvPr/>
          </p:nvSpPr>
          <p:spPr bwMode="auto">
            <a:xfrm>
              <a:off x="6841865" y="3694920"/>
              <a:ext cx="2354752" cy="799040"/>
            </a:xfrm>
            <a:prstGeom prst="wedgeRectCallout">
              <a:avLst>
                <a:gd name="adj1" fmla="val 33780"/>
                <a:gd name="adj2" fmla="val 74989"/>
              </a:avLst>
            </a:prstGeom>
            <a:solidFill>
              <a:schemeClr val="bg1">
                <a:lumMod val="85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2880">
                <a:solidFill>
                  <a:srgbClr val="000000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24" name="Tekstiruutu 23"/>
            <p:cNvSpPr txBox="1"/>
            <p:nvPr/>
          </p:nvSpPr>
          <p:spPr>
            <a:xfrm>
              <a:off x="6875023" y="3742940"/>
              <a:ext cx="2337570" cy="109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i-FI" sz="168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The Best Public </a:t>
              </a:r>
              <a:r>
                <a:rPr lang="fi-FI" sz="168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Administration</a:t>
              </a:r>
              <a:endParaRPr lang="fi-FI" sz="1680" dirty="0">
                <a:solidFill>
                  <a:srgbClr val="000000"/>
                </a:solidFill>
                <a:latin typeface="Arial" charset="0"/>
                <a:ea typeface="ＭＳ Ｐゴシック" pitchFamily="1" charset="-128"/>
              </a:endParaRPr>
            </a:p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i-FI" sz="96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Lagatum</a:t>
              </a:r>
              <a:r>
                <a:rPr lang="fi-FI" sz="96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 Institute, The </a:t>
              </a:r>
              <a:r>
                <a:rPr lang="fi-FI" sz="96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Lagatum</a:t>
              </a:r>
              <a:r>
                <a:rPr lang="fi-FI" sz="96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 </a:t>
              </a:r>
              <a:r>
                <a:rPr lang="fi-FI" sz="960" dirty="0" err="1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Prosperity</a:t>
              </a:r>
              <a:r>
                <a:rPr lang="fi-FI" sz="960" dirty="0">
                  <a:solidFill>
                    <a:srgbClr val="000000"/>
                  </a:solidFill>
                  <a:latin typeface="Arial" charset="0"/>
                  <a:ea typeface="ＭＳ Ｐゴシック" pitchFamily="1" charset="-128"/>
                </a:rPr>
                <a:t> Index 2016</a:t>
              </a:r>
            </a:p>
            <a:p>
              <a:pPr algn="ctr" defTabSz="109728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fi-FI" sz="1680" dirty="0">
                <a:solidFill>
                  <a:srgbClr val="000000"/>
                </a:solidFill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3" name="Suorakulmio 2"/>
          <p:cNvSpPr/>
          <p:nvPr/>
        </p:nvSpPr>
        <p:spPr>
          <a:xfrm>
            <a:off x="7483028" y="6220932"/>
            <a:ext cx="3746795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r>
              <a:rPr lang="en-US" sz="1320" i="1" dirty="0">
                <a:solidFill>
                  <a:srgbClr val="1D1D1C"/>
                </a:solidFill>
                <a:latin typeface="Palatino Linotype" pitchFamily="18" charset="0"/>
              </a:rPr>
              <a:t>Source: Ministry of Education and Culture, Finland</a:t>
            </a:r>
          </a:p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r>
              <a:rPr lang="fi-FI" sz="1320" i="1" dirty="0">
                <a:solidFill>
                  <a:srgbClr val="1D1D1C"/>
                </a:solidFill>
                <a:latin typeface="Palatino Linotype" pitchFamily="18" charset="0"/>
              </a:rPr>
              <a:t>Photo: Tuomas Uusheimo / University of Helsinki</a:t>
            </a:r>
          </a:p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endParaRPr lang="fi-FI" sz="1680" i="1" dirty="0">
              <a:solidFill>
                <a:srgbClr val="1D1D1C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889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ED022-E059-4A27-B8CC-57FDDE0EE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1" y="755575"/>
            <a:ext cx="8893820" cy="1057004"/>
          </a:xfrm>
        </p:spPr>
        <p:txBody>
          <a:bodyPr>
            <a:normAutofit fontScale="90000"/>
          </a:bodyPr>
          <a:lstStyle/>
          <a:p>
            <a:r>
              <a:rPr lang="fi-FI" sz="3600" dirty="0"/>
              <a:t>CONTEÚDO DAS PALESTRAS</a:t>
            </a:r>
            <a:br>
              <a:rPr lang="fi-FI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48D5E-E6BD-4406-B099-57702FB6D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620" y="1812579"/>
            <a:ext cx="10149450" cy="4224318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O desenvolvimento do sistema foi demorado, não tem “truques”</a:t>
            </a:r>
          </a:p>
          <a:p>
            <a:endParaRPr lang="pt-BR" dirty="0"/>
          </a:p>
          <a:p>
            <a:r>
              <a:rPr lang="pt-BR" dirty="0"/>
              <a:t>Não existe “metologia finlandesa”</a:t>
            </a:r>
          </a:p>
          <a:p>
            <a:endParaRPr lang="pt-BR" dirty="0"/>
          </a:p>
          <a:p>
            <a:r>
              <a:rPr lang="pt-BR" dirty="0"/>
              <a:t>Criado quase sem recursos disponíveis, no meio de grandes dificuldades</a:t>
            </a:r>
          </a:p>
          <a:p>
            <a:endParaRPr lang="pt-BR" dirty="0"/>
          </a:p>
          <a:p>
            <a:r>
              <a:rPr lang="pt-BR" dirty="0"/>
              <a:t>Tamanho do país e escala não é o fator principal do sucesso, é escalável sim</a:t>
            </a:r>
          </a:p>
          <a:p>
            <a:endParaRPr lang="pt-BR" dirty="0"/>
          </a:p>
          <a:p>
            <a:r>
              <a:rPr lang="pt-BR" dirty="0"/>
              <a:t>Já temos experiência que alguns elementos do sistema educacionais podem ser trazidos de um país para um outro contexto cultural</a:t>
            </a:r>
          </a:p>
          <a:p>
            <a:endParaRPr lang="pt-BR" dirty="0"/>
          </a:p>
          <a:p>
            <a:pPr marL="179387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549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B8502-8C11-4E66-A6A5-D54B22846E5E}" type="datetime1">
              <a:rPr lang="fi-FI" smtClean="0"/>
              <a:t>3.10.2019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55B6-25B1-452C-9F25-C7185A4DD2DC}" type="slidenum">
              <a:rPr lang="en-US" smtClean="0"/>
              <a:t>30</a:t>
            </a:fld>
            <a:endParaRPr lang="en-US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4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9032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4D3B25-89B3-EB4E-8A4A-17401E3D1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0803" y="643467"/>
            <a:ext cx="5990393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3423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screenshot of text&#10;&#10;Description automatically generated">
            <a:extLst>
              <a:ext uri="{FF2B5EF4-FFF2-40B4-BE49-F238E27FC236}">
                <a16:creationId xmlns:a16="http://schemas.microsoft.com/office/drawing/2014/main" id="{680029F0-E877-5849-BD3A-8B8BC3E3D8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09" y="643467"/>
            <a:ext cx="9246582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007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9B5D52FF-FFB0-B44C-BCFE-7F4A7BBCB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220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ED022-E059-4A27-B8CC-57FDDE0EE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992" y="946608"/>
            <a:ext cx="8893820" cy="1057004"/>
          </a:xfrm>
        </p:spPr>
        <p:txBody>
          <a:bodyPr/>
          <a:lstStyle/>
          <a:p>
            <a:r>
              <a:rPr lang="fi-FI" dirty="0"/>
              <a:t>CARREIRA DE PROFESSORES</a:t>
            </a:r>
            <a:br>
              <a:rPr lang="fi-FI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48D5E-E6BD-4406-B099-57702FB6D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0641" y="1981200"/>
            <a:ext cx="9578979" cy="4284296"/>
          </a:xfrm>
        </p:spPr>
        <p:txBody>
          <a:bodyPr>
            <a:noAutofit/>
          </a:bodyPr>
          <a:lstStyle/>
          <a:p>
            <a:r>
              <a:rPr lang="pt-BR" sz="2400" dirty="0"/>
              <a:t>Carreira de professor altamente respeitada</a:t>
            </a:r>
          </a:p>
          <a:p>
            <a:r>
              <a:rPr lang="pt-BR" sz="2400" dirty="0"/>
              <a:t>todos os professores tem, no mínimo, mestrado incl. amplos estudos pedagógicos e qualificação em matérias específicas</a:t>
            </a:r>
          </a:p>
          <a:p>
            <a:r>
              <a:rPr lang="pt-BR" sz="2400" dirty="0"/>
              <a:t>alta concorrência para estudar pedagogia (professor de classe: 1 vaga para cada 10 candidatos; professor de matemática: 4 vagas para cada 10 candidatos);</a:t>
            </a:r>
          </a:p>
          <a:p>
            <a:r>
              <a:rPr lang="pt-BR" sz="2400" dirty="0"/>
              <a:t>curso de pedagogia fortemente voltado a prática de ensino</a:t>
            </a:r>
          </a:p>
          <a:p>
            <a:r>
              <a:rPr lang="pt-BR" sz="2400" dirty="0"/>
              <a:t>não tem plano de carreira, salário entre 2100-3300 euros por mês (aprox. R$8400,00-13200,00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782692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 altLang="fi-FI"/>
          </a:p>
        </p:txBody>
      </p:sp>
      <p:sp>
        <p:nvSpPr>
          <p:cNvPr id="50179" name="Dian numeron paikkamerkki 2"/>
          <p:cNvSpPr>
            <a:spLocks noGrp="1"/>
          </p:cNvSpPr>
          <p:nvPr>
            <p:ph type="sldNum" sz="quarter" idx="12"/>
          </p:nvPr>
        </p:nvSpPr>
        <p:spPr bwMode="auto">
          <a:xfrm>
            <a:off x="7099300" y="62484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+mj-lt"/>
                <a:ea typeface="ＭＳ Ｐゴシック" pitchFamily="1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1" charset="-128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A96E594-3422-4F08-ACAA-63DE5BB6951C}" type="slidenum">
              <a:rPr lang="fi-FI" altLang="fi-FI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fi-FI" altLang="fi-FI" sz="1400">
              <a:latin typeface="Arial" charset="0"/>
            </a:endParaRPr>
          </a:p>
        </p:txBody>
      </p:sp>
      <p:pic>
        <p:nvPicPr>
          <p:cNvPr id="50180" name="374cf9bc-4e69-44ba-bf9e-790791f84e21" descr="image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6973" cy="776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8077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ED022-E059-4A27-B8CC-57FDDE0EE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992" y="946608"/>
            <a:ext cx="8893820" cy="1057004"/>
          </a:xfrm>
        </p:spPr>
        <p:txBody>
          <a:bodyPr/>
          <a:lstStyle/>
          <a:p>
            <a:r>
              <a:rPr lang="fi-FI" dirty="0"/>
              <a:t>OS PROFISSIONAIS</a:t>
            </a:r>
            <a:br>
              <a:rPr lang="fi-FI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48D5E-E6BD-4406-B099-57702FB6D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3992" y="2003612"/>
            <a:ext cx="9578979" cy="4284296"/>
          </a:xfrm>
        </p:spPr>
        <p:txBody>
          <a:bodyPr>
            <a:normAutofit fontScale="92500" lnSpcReduction="20000"/>
          </a:bodyPr>
          <a:lstStyle/>
          <a:p>
            <a:r>
              <a:rPr lang="pt-BR" sz="2600" dirty="0"/>
              <a:t>Escolas são administradas pelos municípios</a:t>
            </a:r>
          </a:p>
          <a:p>
            <a:endParaRPr lang="pt-BR" sz="2600" dirty="0"/>
          </a:p>
          <a:p>
            <a:r>
              <a:rPr lang="pt-BR" sz="2600" dirty="0"/>
              <a:t>Seis primeiros anos um único professor de classe ministra praticamente todas as matérias &gt; aumenta segurança e motivação</a:t>
            </a:r>
          </a:p>
          <a:p>
            <a:endParaRPr lang="pt-BR" sz="2600" dirty="0"/>
          </a:p>
          <a:p>
            <a:r>
              <a:rPr lang="pt-BR" sz="2600" dirty="0"/>
              <a:t>Os últimos três anos professores de matérias específicas</a:t>
            </a:r>
          </a:p>
          <a:p>
            <a:endParaRPr lang="pt-BR" sz="2600" dirty="0"/>
          </a:p>
          <a:p>
            <a:r>
              <a:rPr lang="pt-BR" sz="2600" dirty="0"/>
              <a:t>Os professores planejam seu trabalho de forma independente: o sistema educacional finlandês baseia-se em uma cultura de confiança, não de controle</a:t>
            </a:r>
          </a:p>
          <a:p>
            <a:pPr marL="179387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762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lautasmalli">
            <a:extLst>
              <a:ext uri="{FF2B5EF4-FFF2-40B4-BE49-F238E27FC236}">
                <a16:creationId xmlns:a16="http://schemas.microsoft.com/office/drawing/2014/main" id="{304C4243-1CCB-8B4E-B59B-DC67ED403D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4" b="5389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59378-22ED-1F4A-97F4-7FBFB86DB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fi-FI" sz="2800"/>
              <a:t>SERVI</a:t>
            </a:r>
            <a:r>
              <a:rPr lang="pt-BR" sz="2800"/>
              <a:t>ÇOS OFERECIDOS PELA ESCOLA</a:t>
            </a:r>
            <a:endParaRPr lang="en-US" sz="28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BBFD2-2CE1-994D-8678-B6078CDE5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1300"/>
              <a:t>ensino é gratuito desde ensino fundamental até o doutorado</a:t>
            </a:r>
          </a:p>
          <a:p>
            <a:pPr>
              <a:lnSpc>
                <a:spcPct val="90000"/>
              </a:lnSpc>
            </a:pPr>
            <a:r>
              <a:rPr lang="pt-BR" sz="1300"/>
              <a:t>inclui material escolar para o ensino fundamental</a:t>
            </a:r>
          </a:p>
          <a:p>
            <a:pPr>
              <a:lnSpc>
                <a:spcPct val="90000"/>
              </a:lnSpc>
            </a:pPr>
            <a:r>
              <a:rPr lang="pt-BR" sz="1300"/>
              <a:t>uma refeição quente</a:t>
            </a:r>
          </a:p>
          <a:p>
            <a:pPr>
              <a:lnSpc>
                <a:spcPct val="90000"/>
              </a:lnSpc>
            </a:pPr>
            <a:r>
              <a:rPr lang="pt-BR" sz="1300"/>
              <a:t>assistência à saúde e serviços odontológicos na escola</a:t>
            </a:r>
          </a:p>
          <a:p>
            <a:pPr>
              <a:lnSpc>
                <a:spcPct val="90000"/>
              </a:lnSpc>
            </a:pPr>
            <a:r>
              <a:rPr lang="pt-BR" sz="1300"/>
              <a:t>transporte gratuito para as crianças que moram muito longe da escola para ir a pé ou utilizar o transporte público </a:t>
            </a:r>
          </a:p>
          <a:p>
            <a:pPr>
              <a:lnSpc>
                <a:spcPct val="90000"/>
              </a:lnSpc>
            </a:pPr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24294471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ED022-E059-4A27-B8CC-57FDDE0EE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338" y="756332"/>
            <a:ext cx="9419323" cy="5345335"/>
          </a:xfrm>
        </p:spPr>
        <p:txBody>
          <a:bodyPr/>
          <a:lstStyle/>
          <a:p>
            <a:r>
              <a:rPr lang="fi-FI" dirty="0"/>
              <a:t>PROFESSORES FINLANDESES ACREDITAM QUE:</a:t>
            </a: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br>
              <a:rPr lang="fi-FI" dirty="0"/>
            </a:br>
            <a:r>
              <a:rPr lang="fi-FI" sz="2600" dirty="0"/>
              <a:t>”O SIGNIFICADO DE EDUCAR É AJUDAR CADA</a:t>
            </a:r>
            <a:br>
              <a:rPr lang="fi-FI" sz="2600" dirty="0"/>
            </a:br>
            <a:r>
              <a:rPr lang="fi-FI" sz="2600" dirty="0"/>
              <a:t>ALUNO ACHAR O SEU TALENTO”</a:t>
            </a:r>
            <a:endParaRPr lang="en-US" sz="2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48D5E-E6BD-4406-B099-57702FB6D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6338" y="2402338"/>
            <a:ext cx="9647422" cy="3233057"/>
          </a:xfrm>
        </p:spPr>
        <p:txBody>
          <a:bodyPr>
            <a:normAutofit/>
          </a:bodyPr>
          <a:lstStyle/>
          <a:p>
            <a:r>
              <a:rPr lang="pt-BR" sz="2600" dirty="0"/>
              <a:t>Todas as crianç</a:t>
            </a:r>
            <a:r>
              <a:rPr lang="fi-FI" sz="2600" dirty="0" err="1"/>
              <a:t>ãs</a:t>
            </a:r>
            <a:r>
              <a:rPr lang="fi-FI" sz="2600" dirty="0"/>
              <a:t> </a:t>
            </a:r>
            <a:r>
              <a:rPr lang="fi-FI" sz="2600" dirty="0" err="1"/>
              <a:t>são</a:t>
            </a:r>
            <a:r>
              <a:rPr lang="fi-FI" sz="2600" dirty="0"/>
              <a:t> </a:t>
            </a:r>
            <a:r>
              <a:rPr lang="fi-FI" sz="2600" dirty="0" err="1"/>
              <a:t>iguais</a:t>
            </a:r>
            <a:r>
              <a:rPr lang="fi-FI" sz="2600" dirty="0"/>
              <a:t>, </a:t>
            </a:r>
            <a:r>
              <a:rPr lang="fi-FI" sz="2600" dirty="0" err="1"/>
              <a:t>mas</a:t>
            </a:r>
            <a:r>
              <a:rPr lang="fi-FI" sz="2600" dirty="0"/>
              <a:t> </a:t>
            </a:r>
            <a:r>
              <a:rPr lang="fi-FI" sz="2600" dirty="0" err="1"/>
              <a:t>não</a:t>
            </a:r>
            <a:r>
              <a:rPr lang="fi-FI" sz="2600" dirty="0"/>
              <a:t> do </a:t>
            </a:r>
            <a:r>
              <a:rPr lang="fi-FI" sz="2600" dirty="0" err="1"/>
              <a:t>mesmo</a:t>
            </a:r>
            <a:r>
              <a:rPr lang="fi-FI" sz="2600" dirty="0"/>
              <a:t> </a:t>
            </a:r>
            <a:r>
              <a:rPr lang="fi-FI" sz="2600" dirty="0" err="1"/>
              <a:t>jeito</a:t>
            </a:r>
            <a:endParaRPr lang="pt-BR" sz="2600" dirty="0"/>
          </a:p>
          <a:p>
            <a:r>
              <a:rPr lang="pt-BR" sz="2600" dirty="0"/>
              <a:t>Nós todos temos necessidades especiais de aprendizagem</a:t>
            </a:r>
          </a:p>
          <a:p>
            <a:r>
              <a:rPr lang="pt-BR" sz="2600" dirty="0"/>
              <a:t>Cada aluno tem um talento escondido</a:t>
            </a:r>
          </a:p>
        </p:txBody>
      </p:sp>
    </p:spTree>
    <p:extLst>
      <p:ext uri="{BB962C8B-B14F-4D97-AF65-F5344CB8AC3E}">
        <p14:creationId xmlns:p14="http://schemas.microsoft.com/office/powerpoint/2010/main" val="3168130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ACE50-5FA6-AB4F-A153-870FB8DC7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0609" y="1078522"/>
            <a:ext cx="4494083" cy="5322277"/>
          </a:xfrm>
        </p:spPr>
        <p:txBody>
          <a:bodyPr anchor="t"/>
          <a:lstStyle/>
          <a:p>
            <a:r>
              <a:rPr lang="en-US" dirty="0" err="1"/>
              <a:t>Reforma</a:t>
            </a:r>
            <a:r>
              <a:rPr lang="en-US" dirty="0"/>
              <a:t> 2016</a:t>
            </a:r>
            <a:br>
              <a:rPr lang="en-US" dirty="0"/>
            </a:br>
            <a:br>
              <a:rPr lang="en-US" sz="2200" dirty="0"/>
            </a:br>
            <a:r>
              <a:rPr lang="fi-FI" sz="2200" dirty="0"/>
              <a:t>REPENSANDO COMPETÊNCIAS</a:t>
            </a:r>
            <a:br>
              <a:rPr lang="fi-FI" sz="2200" dirty="0"/>
            </a:br>
            <a:br>
              <a:rPr lang="fi-FI" sz="2200" dirty="0"/>
            </a:br>
            <a:r>
              <a:rPr lang="fi-FI" sz="2000" dirty="0" err="1"/>
              <a:t>Metas</a:t>
            </a:r>
            <a:r>
              <a:rPr lang="fi-FI" sz="2000" dirty="0"/>
              <a:t> </a:t>
            </a:r>
            <a:r>
              <a:rPr lang="fi-FI" sz="2000" dirty="0" err="1"/>
              <a:t>nacionais</a:t>
            </a:r>
            <a:r>
              <a:rPr lang="fi-FI" sz="2000" dirty="0"/>
              <a:t> </a:t>
            </a:r>
            <a:r>
              <a:rPr lang="fi-FI" sz="2000" dirty="0" err="1"/>
              <a:t>para</a:t>
            </a:r>
            <a:r>
              <a:rPr lang="fi-FI" sz="2000" dirty="0"/>
              <a:t> </a:t>
            </a:r>
            <a:r>
              <a:rPr lang="fi-FI" sz="2000" dirty="0" err="1"/>
              <a:t>educação</a:t>
            </a:r>
            <a:r>
              <a:rPr lang="fi-FI" sz="2000" dirty="0"/>
              <a:t> </a:t>
            </a:r>
            <a:r>
              <a:rPr lang="fi-FI" sz="2000" dirty="0" err="1"/>
              <a:t>básica</a:t>
            </a:r>
            <a:r>
              <a:rPr lang="fi-FI" sz="2000" dirty="0"/>
              <a:t> e </a:t>
            </a:r>
            <a:r>
              <a:rPr lang="fi-FI" sz="2000" dirty="0" err="1"/>
              <a:t>competências</a:t>
            </a:r>
            <a:r>
              <a:rPr lang="fi-FI" sz="2000" dirty="0"/>
              <a:t> </a:t>
            </a:r>
            <a:r>
              <a:rPr lang="fi-FI" sz="2000" dirty="0" err="1"/>
              <a:t>transversais</a:t>
            </a:r>
            <a:r>
              <a:rPr lang="fi-FI" sz="2000" dirty="0"/>
              <a:t>:</a:t>
            </a:r>
            <a:br>
              <a:rPr lang="fi-FI" sz="2000" dirty="0"/>
            </a:br>
            <a:br>
              <a:rPr lang="fi-FI" sz="2000" dirty="0"/>
            </a:br>
            <a:br>
              <a:rPr lang="fi-FI" sz="2000" dirty="0"/>
            </a:br>
            <a:r>
              <a:rPr lang="fi-FI" sz="2000" dirty="0"/>
              <a:t>-</a:t>
            </a:r>
            <a:r>
              <a:rPr lang="fi-FI" sz="2000" dirty="0" err="1"/>
              <a:t>Conhecimento</a:t>
            </a:r>
            <a:br>
              <a:rPr lang="fi-FI" sz="2000" dirty="0"/>
            </a:br>
            <a:r>
              <a:rPr lang="fi-FI" sz="2000" dirty="0"/>
              <a:t>-</a:t>
            </a:r>
            <a:r>
              <a:rPr lang="fi-FI" sz="2000" dirty="0" err="1"/>
              <a:t>Habilidades</a:t>
            </a:r>
            <a:br>
              <a:rPr lang="fi-FI" sz="2000" dirty="0"/>
            </a:br>
            <a:r>
              <a:rPr lang="fi-FI" sz="2000" dirty="0"/>
              <a:t>-</a:t>
            </a:r>
            <a:r>
              <a:rPr lang="fi-FI" sz="2000" dirty="0" err="1"/>
              <a:t>Valores</a:t>
            </a:r>
            <a:br>
              <a:rPr lang="fi-FI" sz="2000" dirty="0"/>
            </a:br>
            <a:r>
              <a:rPr lang="fi-FI" sz="2000" dirty="0"/>
              <a:t>-</a:t>
            </a:r>
            <a:r>
              <a:rPr lang="fi-FI" sz="2000" dirty="0" err="1"/>
              <a:t>Atitudes</a:t>
            </a:r>
            <a:br>
              <a:rPr lang="fi-FI" sz="2000" dirty="0"/>
            </a:br>
            <a:r>
              <a:rPr lang="fi-FI" sz="2000" dirty="0"/>
              <a:t>-</a:t>
            </a:r>
            <a:r>
              <a:rPr lang="fi-FI" sz="2000" dirty="0" err="1"/>
              <a:t>Determinação</a:t>
            </a:r>
            <a:br>
              <a:rPr lang="fi-FI" sz="2600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528DCD6-DEF2-7D42-848F-3B81E6A38E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" y="6491"/>
            <a:ext cx="7059130" cy="6851509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Suorakulmio 4">
            <a:extLst>
              <a:ext uri="{FF2B5EF4-FFF2-40B4-BE49-F238E27FC236}">
                <a16:creationId xmlns:a16="http://schemas.microsoft.com/office/drawing/2014/main" id="{510CE709-9CA5-7744-B9B5-A979D665201B}"/>
              </a:ext>
            </a:extLst>
          </p:cNvPr>
          <p:cNvSpPr/>
          <p:nvPr/>
        </p:nvSpPr>
        <p:spPr>
          <a:xfrm>
            <a:off x="3532909" y="1078523"/>
            <a:ext cx="1484568" cy="105767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sz="1500" b="1" dirty="0"/>
              <a:t>2.Competência </a:t>
            </a:r>
            <a:r>
              <a:rPr lang="fi-FI" sz="1500" b="1" dirty="0" err="1"/>
              <a:t>cultural</a:t>
            </a:r>
            <a:r>
              <a:rPr lang="fi-FI" sz="1500" b="1" dirty="0"/>
              <a:t>, </a:t>
            </a:r>
            <a:r>
              <a:rPr lang="fi-FI" sz="1500" b="1" dirty="0" err="1"/>
              <a:t>interação</a:t>
            </a:r>
            <a:r>
              <a:rPr lang="fi-FI" sz="1500" b="1" dirty="0"/>
              <a:t> e </a:t>
            </a:r>
            <a:r>
              <a:rPr lang="fi-FI" sz="1500" b="1" dirty="0" err="1"/>
              <a:t>expressão</a:t>
            </a:r>
            <a:endParaRPr lang="fi-FI" sz="1500" b="1" dirty="0"/>
          </a:p>
        </p:txBody>
      </p:sp>
      <p:sp>
        <p:nvSpPr>
          <p:cNvPr id="22" name="Suorakulmio 5">
            <a:extLst>
              <a:ext uri="{FF2B5EF4-FFF2-40B4-BE49-F238E27FC236}">
                <a16:creationId xmlns:a16="http://schemas.microsoft.com/office/drawing/2014/main" id="{7EE5FA40-3597-504D-A53D-38563CC5B9E5}"/>
              </a:ext>
            </a:extLst>
          </p:cNvPr>
          <p:cNvSpPr/>
          <p:nvPr/>
        </p:nvSpPr>
        <p:spPr>
          <a:xfrm>
            <a:off x="4473343" y="2636912"/>
            <a:ext cx="1787415" cy="792088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/>
              <a:t>3.Cuidar de </a:t>
            </a:r>
            <a:r>
              <a:rPr lang="fi-FI" sz="1500" b="1" dirty="0" err="1"/>
              <a:t>si</a:t>
            </a:r>
            <a:r>
              <a:rPr lang="fi-FI" sz="1500" b="1" dirty="0"/>
              <a:t> </a:t>
            </a:r>
            <a:r>
              <a:rPr lang="fi-FI" sz="1500" b="1" dirty="0" err="1"/>
              <a:t>mesmo</a:t>
            </a:r>
            <a:r>
              <a:rPr lang="fi-FI" sz="1500" b="1" dirty="0"/>
              <a:t> e </a:t>
            </a:r>
            <a:r>
              <a:rPr lang="fi-FI" sz="1500" b="1" dirty="0" err="1"/>
              <a:t>outros</a:t>
            </a:r>
            <a:r>
              <a:rPr lang="fi-FI" sz="1500" b="1" dirty="0"/>
              <a:t>, </a:t>
            </a:r>
            <a:r>
              <a:rPr lang="fi-FI" sz="1500" b="1" dirty="0" err="1"/>
              <a:t>gerenciando</a:t>
            </a:r>
            <a:r>
              <a:rPr lang="fi-FI" sz="1500" b="1" dirty="0"/>
              <a:t> </a:t>
            </a:r>
            <a:r>
              <a:rPr lang="fi-FI" sz="1500" b="1" dirty="0" err="1"/>
              <a:t>atividades</a:t>
            </a:r>
            <a:r>
              <a:rPr lang="fi-FI" sz="1500" b="1" dirty="0"/>
              <a:t> </a:t>
            </a:r>
            <a:r>
              <a:rPr lang="fi-FI" sz="1500" b="1" dirty="0" err="1"/>
              <a:t>diárias</a:t>
            </a:r>
            <a:r>
              <a:rPr lang="fi-FI" sz="1500" b="1" dirty="0"/>
              <a:t>, </a:t>
            </a:r>
            <a:r>
              <a:rPr lang="fi-FI" sz="1500" b="1" dirty="0" err="1"/>
              <a:t>segurança</a:t>
            </a:r>
            <a:endParaRPr lang="fi-FI" sz="1500" b="1" dirty="0"/>
          </a:p>
        </p:txBody>
      </p:sp>
      <p:sp>
        <p:nvSpPr>
          <p:cNvPr id="23" name="Suorakulmio 6">
            <a:extLst>
              <a:ext uri="{FF2B5EF4-FFF2-40B4-BE49-F238E27FC236}">
                <a16:creationId xmlns:a16="http://schemas.microsoft.com/office/drawing/2014/main" id="{1D0AAF68-C8EA-CD4C-A6CF-E9BC2C463A87}"/>
              </a:ext>
            </a:extLst>
          </p:cNvPr>
          <p:cNvSpPr/>
          <p:nvPr/>
        </p:nvSpPr>
        <p:spPr>
          <a:xfrm>
            <a:off x="4113747" y="4291608"/>
            <a:ext cx="1807460" cy="576064"/>
          </a:xfrm>
          <a:prstGeom prst="rect">
            <a:avLst/>
          </a:prstGeom>
          <a:solidFill>
            <a:srgbClr val="4168A9"/>
          </a:solidFill>
          <a:ln>
            <a:solidFill>
              <a:srgbClr val="3E6C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/>
              <a:t>4.Multiliteracidade</a:t>
            </a:r>
          </a:p>
        </p:txBody>
      </p:sp>
      <p:sp>
        <p:nvSpPr>
          <p:cNvPr id="24" name="Suorakulmio 7">
            <a:extLst>
              <a:ext uri="{FF2B5EF4-FFF2-40B4-BE49-F238E27FC236}">
                <a16:creationId xmlns:a16="http://schemas.microsoft.com/office/drawing/2014/main" id="{AFB356C2-87B6-8440-B44D-C9B54837E5EB}"/>
              </a:ext>
            </a:extLst>
          </p:cNvPr>
          <p:cNvSpPr/>
          <p:nvPr/>
        </p:nvSpPr>
        <p:spPr>
          <a:xfrm>
            <a:off x="2783541" y="5095747"/>
            <a:ext cx="1428780" cy="576063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sz="1500" b="1" dirty="0"/>
              <a:t>5.Competência </a:t>
            </a:r>
            <a:r>
              <a:rPr lang="fi-FI" sz="1500" b="1" dirty="0" err="1"/>
              <a:t>tecnológica</a:t>
            </a:r>
            <a:endParaRPr lang="fi-FI" sz="1500" b="1" dirty="0"/>
          </a:p>
        </p:txBody>
      </p:sp>
      <p:sp>
        <p:nvSpPr>
          <p:cNvPr id="25" name="Suorakulmio 7">
            <a:extLst>
              <a:ext uri="{FF2B5EF4-FFF2-40B4-BE49-F238E27FC236}">
                <a16:creationId xmlns:a16="http://schemas.microsoft.com/office/drawing/2014/main" id="{79605817-0A0D-7D49-B09A-1505DA9556A1}"/>
              </a:ext>
            </a:extLst>
          </p:cNvPr>
          <p:cNvSpPr/>
          <p:nvPr/>
        </p:nvSpPr>
        <p:spPr>
          <a:xfrm>
            <a:off x="2685864" y="5589249"/>
            <a:ext cx="1694089" cy="576064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i-FI" sz="1500" b="1" dirty="0"/>
              <a:t>da </a:t>
            </a:r>
            <a:r>
              <a:rPr lang="fi-FI" sz="1500" b="1" dirty="0" err="1"/>
              <a:t>informação</a:t>
            </a:r>
            <a:r>
              <a:rPr lang="fi-FI" sz="1500" b="1" dirty="0"/>
              <a:t> e </a:t>
            </a:r>
            <a:r>
              <a:rPr lang="fi-FI" sz="1500" b="1" dirty="0" err="1"/>
              <a:t>comunicacão</a:t>
            </a:r>
            <a:endParaRPr lang="fi-FI" sz="1500" b="1" dirty="0"/>
          </a:p>
        </p:txBody>
      </p:sp>
      <p:sp>
        <p:nvSpPr>
          <p:cNvPr id="26" name="Suorakulmio 8">
            <a:extLst>
              <a:ext uri="{FF2B5EF4-FFF2-40B4-BE49-F238E27FC236}">
                <a16:creationId xmlns:a16="http://schemas.microsoft.com/office/drawing/2014/main" id="{7E19445B-6B4E-0748-91FD-F033BAE11494}"/>
              </a:ext>
            </a:extLst>
          </p:cNvPr>
          <p:cNvSpPr/>
          <p:nvPr/>
        </p:nvSpPr>
        <p:spPr>
          <a:xfrm>
            <a:off x="991775" y="4148712"/>
            <a:ext cx="1791765" cy="947035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/>
              <a:t>6. </a:t>
            </a:r>
            <a:r>
              <a:rPr lang="fi-FI" sz="1500" b="1" dirty="0" err="1"/>
              <a:t>Competência</a:t>
            </a:r>
            <a:r>
              <a:rPr lang="fi-FI" sz="1500" b="1" dirty="0"/>
              <a:t> </a:t>
            </a:r>
            <a:r>
              <a:rPr lang="fi-FI" sz="1500" b="1" dirty="0" err="1"/>
              <a:t>para</a:t>
            </a:r>
            <a:r>
              <a:rPr lang="fi-FI" sz="1500" b="1" dirty="0"/>
              <a:t> o </a:t>
            </a:r>
            <a:r>
              <a:rPr lang="fi-FI" sz="1500" b="1" dirty="0" err="1"/>
              <a:t>mundo</a:t>
            </a:r>
            <a:r>
              <a:rPr lang="fi-FI" sz="1500" b="1" dirty="0"/>
              <a:t> de </a:t>
            </a:r>
            <a:r>
              <a:rPr lang="fi-FI" sz="1500" b="1" dirty="0" err="1"/>
              <a:t>trabalho</a:t>
            </a:r>
            <a:r>
              <a:rPr lang="fi-FI" sz="1500" b="1" dirty="0"/>
              <a:t>, </a:t>
            </a:r>
            <a:r>
              <a:rPr lang="fi-FI" sz="1500" b="1" dirty="0" err="1"/>
              <a:t>empreende</a:t>
            </a:r>
            <a:r>
              <a:rPr lang="fi-FI" sz="1500" b="1" dirty="0"/>
              <a:t>- </a:t>
            </a:r>
            <a:r>
              <a:rPr lang="fi-FI" sz="1500" b="1" dirty="0" err="1"/>
              <a:t>dorismo</a:t>
            </a:r>
            <a:endParaRPr lang="fi-FI" sz="1500" b="1" dirty="0"/>
          </a:p>
        </p:txBody>
      </p:sp>
      <p:sp>
        <p:nvSpPr>
          <p:cNvPr id="27" name="Suorakulmio 9">
            <a:extLst>
              <a:ext uri="{FF2B5EF4-FFF2-40B4-BE49-F238E27FC236}">
                <a16:creationId xmlns:a16="http://schemas.microsoft.com/office/drawing/2014/main" id="{04C06249-F047-384A-99C7-8CE68F4A56F8}"/>
              </a:ext>
            </a:extLst>
          </p:cNvPr>
          <p:cNvSpPr/>
          <p:nvPr/>
        </p:nvSpPr>
        <p:spPr>
          <a:xfrm>
            <a:off x="620059" y="2575112"/>
            <a:ext cx="1699560" cy="11362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600" b="1" dirty="0"/>
              <a:t>7. </a:t>
            </a:r>
            <a:r>
              <a:rPr lang="fi-FI" sz="1600" b="1" dirty="0" err="1"/>
              <a:t>Participação</a:t>
            </a:r>
            <a:r>
              <a:rPr lang="fi-FI" sz="1600" b="1" dirty="0"/>
              <a:t> e </a:t>
            </a:r>
            <a:r>
              <a:rPr lang="fi-FI" sz="1600" b="1" dirty="0" err="1"/>
              <a:t>influência</a:t>
            </a:r>
            <a:r>
              <a:rPr lang="fi-FI" sz="1600" b="1" dirty="0"/>
              <a:t>, </a:t>
            </a:r>
            <a:r>
              <a:rPr lang="fi-FI" sz="1600" b="1" dirty="0" err="1"/>
              <a:t>construir</a:t>
            </a:r>
            <a:r>
              <a:rPr lang="fi-FI" sz="1600" b="1" dirty="0"/>
              <a:t> o </a:t>
            </a:r>
            <a:r>
              <a:rPr lang="fi-FI" sz="1600" b="1" dirty="0" err="1"/>
              <a:t>futuro</a:t>
            </a:r>
            <a:r>
              <a:rPr lang="fi-FI" sz="1600" b="1" dirty="0"/>
              <a:t> </a:t>
            </a:r>
            <a:r>
              <a:rPr lang="fi-FI" sz="1600" b="1" dirty="0" err="1"/>
              <a:t>sustentável</a:t>
            </a:r>
            <a:endParaRPr lang="fi-FI" sz="1600" b="1" dirty="0"/>
          </a:p>
        </p:txBody>
      </p:sp>
      <p:sp>
        <p:nvSpPr>
          <p:cNvPr id="28" name="Suorakulmio 3">
            <a:extLst>
              <a:ext uri="{FF2B5EF4-FFF2-40B4-BE49-F238E27FC236}">
                <a16:creationId xmlns:a16="http://schemas.microsoft.com/office/drawing/2014/main" id="{8DDCFA1F-31D7-544C-A9DB-141D6C277E70}"/>
              </a:ext>
            </a:extLst>
          </p:cNvPr>
          <p:cNvSpPr/>
          <p:nvPr/>
        </p:nvSpPr>
        <p:spPr>
          <a:xfrm>
            <a:off x="1750423" y="1078524"/>
            <a:ext cx="1576250" cy="105767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/>
              <a:t>1. </a:t>
            </a:r>
            <a:r>
              <a:rPr lang="fi-FI" sz="1500" b="1" dirty="0" err="1"/>
              <a:t>Habilidades</a:t>
            </a:r>
            <a:r>
              <a:rPr lang="fi-FI" sz="1500" b="1" dirty="0"/>
              <a:t> </a:t>
            </a:r>
            <a:r>
              <a:rPr lang="fi-FI" sz="1500" b="1" dirty="0" err="1"/>
              <a:t>para</a:t>
            </a:r>
            <a:r>
              <a:rPr lang="fi-FI" sz="1500" b="1" dirty="0"/>
              <a:t> </a:t>
            </a:r>
            <a:r>
              <a:rPr lang="fi-FI" sz="1500" b="1" dirty="0" err="1"/>
              <a:t>pensar</a:t>
            </a:r>
            <a:r>
              <a:rPr lang="fi-FI" sz="1500" b="1" dirty="0"/>
              <a:t> e </a:t>
            </a:r>
            <a:r>
              <a:rPr lang="fi-FI" sz="1500" b="1" dirty="0" err="1"/>
              <a:t>aprender</a:t>
            </a:r>
            <a:r>
              <a:rPr lang="fi-FI" sz="1500" b="1" dirty="0"/>
              <a:t> a </a:t>
            </a:r>
            <a:r>
              <a:rPr lang="fi-FI" sz="1500" b="1" dirty="0" err="1"/>
              <a:t>aprender</a:t>
            </a:r>
            <a:endParaRPr lang="fi-FI" sz="1500" b="1" dirty="0"/>
          </a:p>
        </p:txBody>
      </p:sp>
      <p:sp>
        <p:nvSpPr>
          <p:cNvPr id="29" name="Suorakulmio 10">
            <a:extLst>
              <a:ext uri="{FF2B5EF4-FFF2-40B4-BE49-F238E27FC236}">
                <a16:creationId xmlns:a16="http://schemas.microsoft.com/office/drawing/2014/main" id="{61093D3D-D9CE-BC46-9DA6-AADA61889DE8}"/>
              </a:ext>
            </a:extLst>
          </p:cNvPr>
          <p:cNvSpPr/>
          <p:nvPr/>
        </p:nvSpPr>
        <p:spPr>
          <a:xfrm>
            <a:off x="2727754" y="3083626"/>
            <a:ext cx="1385993" cy="884153"/>
          </a:xfrm>
          <a:prstGeom prst="rect">
            <a:avLst/>
          </a:prstGeom>
          <a:solidFill>
            <a:srgbClr val="F59750"/>
          </a:solidFill>
          <a:ln>
            <a:solidFill>
              <a:srgbClr val="F8A1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500" b="1" dirty="0" err="1"/>
              <a:t>Desenvolvi-mento</a:t>
            </a:r>
            <a:r>
              <a:rPr lang="fi-FI" sz="1500" b="1" dirty="0"/>
              <a:t> </a:t>
            </a:r>
            <a:r>
              <a:rPr lang="fi-FI" sz="1500" b="1" dirty="0" err="1"/>
              <a:t>como</a:t>
            </a:r>
            <a:r>
              <a:rPr lang="fi-FI" sz="1500" b="1" dirty="0"/>
              <a:t> </a:t>
            </a:r>
            <a:r>
              <a:rPr lang="fi-FI" sz="1500" b="1" dirty="0" err="1"/>
              <a:t>ser</a:t>
            </a:r>
            <a:r>
              <a:rPr lang="fi-FI" sz="1500" b="1" dirty="0"/>
              <a:t> </a:t>
            </a:r>
            <a:r>
              <a:rPr lang="fi-FI" sz="1500" b="1" dirty="0" err="1"/>
              <a:t>humano</a:t>
            </a:r>
            <a:r>
              <a:rPr lang="fi-FI" sz="1500" b="1" dirty="0"/>
              <a:t> e </a:t>
            </a:r>
            <a:r>
              <a:rPr lang="fi-FI" sz="1500" b="1" dirty="0" err="1"/>
              <a:t>cidadão</a:t>
            </a:r>
            <a:endParaRPr lang="fi-FI" sz="1500" b="1" dirty="0"/>
          </a:p>
        </p:txBody>
      </p:sp>
    </p:spTree>
    <p:extLst>
      <p:ext uri="{BB962C8B-B14F-4D97-AF65-F5344CB8AC3E}">
        <p14:creationId xmlns:p14="http://schemas.microsoft.com/office/powerpoint/2010/main" val="2367216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B9E33-7366-4161-B34D-62B4F4C02383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838200" y="896527"/>
            <a:ext cx="10515600" cy="5677268"/>
          </a:xfrm>
        </p:spPr>
        <p:txBody>
          <a:bodyPr anchor="t">
            <a:normAutofit/>
          </a:bodyPr>
          <a:lstStyle/>
          <a:p>
            <a:pPr lvl="0"/>
            <a:r>
              <a:rPr lang="fi-FI" sz="3600" u="sng" dirty="0" err="1"/>
              <a:t>Chaves</a:t>
            </a:r>
            <a:r>
              <a:rPr lang="fi-FI" sz="3600" u="sng" dirty="0"/>
              <a:t> de </a:t>
            </a:r>
            <a:r>
              <a:rPr lang="fi-FI" sz="3600" u="sng" dirty="0" err="1"/>
              <a:t>sucesso</a:t>
            </a:r>
            <a:r>
              <a:rPr lang="fi-FI" sz="3600" dirty="0"/>
              <a:t>:</a:t>
            </a:r>
            <a:br>
              <a:rPr lang="fi-FI" sz="3600" dirty="0"/>
            </a:br>
            <a:br>
              <a:rPr lang="fi-FI" sz="4800" dirty="0"/>
            </a:br>
            <a:r>
              <a:rPr lang="fi-FI" sz="3600" dirty="0" err="1"/>
              <a:t>Baseado</a:t>
            </a:r>
            <a:r>
              <a:rPr lang="fi-FI" sz="3600" dirty="0"/>
              <a:t> </a:t>
            </a:r>
            <a:r>
              <a:rPr lang="fi-FI" sz="3600" dirty="0" err="1"/>
              <a:t>em</a:t>
            </a:r>
            <a:r>
              <a:rPr lang="fi-FI" sz="3600" dirty="0"/>
              <a:t> </a:t>
            </a:r>
            <a:r>
              <a:rPr lang="fi-FI" sz="3600" dirty="0" err="1"/>
              <a:t>evidências</a:t>
            </a:r>
            <a:r>
              <a:rPr lang="fi-FI" sz="3600" dirty="0"/>
              <a:t>, </a:t>
            </a:r>
            <a:r>
              <a:rPr lang="fi-FI" sz="3600" dirty="0" err="1"/>
              <a:t>na</a:t>
            </a:r>
            <a:r>
              <a:rPr lang="fi-FI" sz="3600" dirty="0"/>
              <a:t> </a:t>
            </a:r>
            <a:r>
              <a:rPr lang="fi-FI" sz="3600" dirty="0" err="1"/>
              <a:t>sala</a:t>
            </a:r>
            <a:r>
              <a:rPr lang="fi-FI" sz="3600" dirty="0"/>
              <a:t> de aula</a:t>
            </a:r>
            <a:br>
              <a:rPr lang="fi-FI" sz="3600" dirty="0"/>
            </a:br>
            <a:br>
              <a:rPr lang="fi-FI" sz="3600" dirty="0"/>
            </a:br>
            <a:r>
              <a:rPr lang="fi-FI" sz="3600" dirty="0" err="1"/>
              <a:t>Seleção</a:t>
            </a:r>
            <a:r>
              <a:rPr lang="fi-FI" sz="3600" dirty="0"/>
              <a:t> e </a:t>
            </a:r>
            <a:r>
              <a:rPr lang="fi-FI" sz="3600" dirty="0" err="1"/>
              <a:t>formação</a:t>
            </a:r>
            <a:r>
              <a:rPr lang="fi-FI" sz="3600" dirty="0"/>
              <a:t> </a:t>
            </a:r>
            <a:r>
              <a:rPr lang="fi-FI" sz="3600" dirty="0" err="1"/>
              <a:t>inicial</a:t>
            </a:r>
            <a:r>
              <a:rPr lang="fi-FI" sz="3600" dirty="0"/>
              <a:t> de </a:t>
            </a:r>
            <a:r>
              <a:rPr lang="fi-FI" sz="3600" dirty="0" err="1"/>
              <a:t>professores</a:t>
            </a:r>
            <a:br>
              <a:rPr lang="fi-FI" sz="3600" dirty="0"/>
            </a:br>
            <a:br>
              <a:rPr lang="fi-FI" sz="3600" dirty="0"/>
            </a:br>
            <a:r>
              <a:rPr lang="fi-FI" sz="3600" dirty="0"/>
              <a:t>CONEXÃO ENTRE TEORIA E PRÁTICA</a:t>
            </a:r>
            <a:br>
              <a:rPr lang="fi-FI" sz="3600" dirty="0"/>
            </a:br>
            <a:br>
              <a:rPr lang="fi-FI" sz="3600" dirty="0"/>
            </a:br>
            <a:r>
              <a:rPr lang="fi-FI" sz="3600" dirty="0" err="1"/>
              <a:t>Foco</a:t>
            </a:r>
            <a:r>
              <a:rPr lang="fi-FI" sz="3600" dirty="0"/>
              <a:t> </a:t>
            </a:r>
            <a:r>
              <a:rPr lang="fi-FI" sz="3600" dirty="0" err="1"/>
              <a:t>nas</a:t>
            </a:r>
            <a:r>
              <a:rPr lang="fi-FI" sz="3600" dirty="0"/>
              <a:t> </a:t>
            </a:r>
            <a:r>
              <a:rPr lang="fi-FI" sz="3600" dirty="0" err="1"/>
              <a:t>necessidades</a:t>
            </a:r>
            <a:r>
              <a:rPr lang="fi-FI" sz="3600" dirty="0"/>
              <a:t> </a:t>
            </a:r>
            <a:r>
              <a:rPr lang="fi-FI" sz="3600" dirty="0" err="1"/>
              <a:t>do</a:t>
            </a:r>
            <a:r>
              <a:rPr lang="fi-FI" sz="3600" dirty="0"/>
              <a:t> </a:t>
            </a:r>
            <a:r>
              <a:rPr lang="fi-FI" sz="3600" dirty="0" err="1"/>
              <a:t>aluno</a:t>
            </a:r>
            <a:endParaRPr lang="fi-FI" sz="3600" dirty="0"/>
          </a:p>
        </p:txBody>
      </p:sp>
    </p:spTree>
    <p:extLst>
      <p:ext uri="{BB962C8B-B14F-4D97-AF65-F5344CB8AC3E}">
        <p14:creationId xmlns:p14="http://schemas.microsoft.com/office/powerpoint/2010/main" val="4299563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1425" y="0"/>
            <a:ext cx="4406519" cy="4531522"/>
          </a:xfrm>
        </p:spPr>
        <p:txBody>
          <a:bodyPr/>
          <a:lstStyle/>
          <a:p>
            <a:pPr algn="ctr"/>
            <a:r>
              <a:rPr lang="fi-FI" sz="3600" b="1" dirty="0" err="1"/>
              <a:t>Desafios</a:t>
            </a:r>
            <a:r>
              <a:rPr lang="fi-FI" sz="3600" b="1" dirty="0"/>
              <a:t> </a:t>
            </a:r>
            <a:r>
              <a:rPr lang="fi-FI" sz="3600" b="1" dirty="0" err="1"/>
              <a:t>do</a:t>
            </a:r>
            <a:r>
              <a:rPr lang="fi-FI" sz="3600" b="1" dirty="0"/>
              <a:t> </a:t>
            </a:r>
            <a:r>
              <a:rPr lang="fi-FI" sz="3600" b="1" dirty="0" err="1"/>
              <a:t>professor</a:t>
            </a:r>
            <a:r>
              <a:rPr lang="fi-FI" sz="3600" b="1" dirty="0"/>
              <a:t> </a:t>
            </a:r>
            <a:br>
              <a:rPr lang="fi-FI" sz="3600" b="1" dirty="0"/>
            </a:br>
            <a:r>
              <a:rPr lang="fi-FI" sz="3600" dirty="0" err="1"/>
              <a:t>na</a:t>
            </a:r>
            <a:r>
              <a:rPr lang="fi-FI" sz="3600" dirty="0"/>
              <a:t> </a:t>
            </a:r>
            <a:r>
              <a:rPr lang="fi-FI" sz="3600" dirty="0" err="1"/>
              <a:t>sala</a:t>
            </a:r>
            <a:r>
              <a:rPr lang="fi-FI" sz="3600" dirty="0"/>
              <a:t> de aula, </a:t>
            </a:r>
            <a:r>
              <a:rPr lang="fi-FI" sz="3600" b="1" dirty="0"/>
              <a:t> </a:t>
            </a:r>
            <a:r>
              <a:rPr lang="fi-FI" sz="3600" b="1" dirty="0" err="1"/>
              <a:t>na</a:t>
            </a:r>
            <a:r>
              <a:rPr lang="fi-FI" sz="3600" b="1" dirty="0"/>
              <a:t> </a:t>
            </a:r>
            <a:r>
              <a:rPr lang="fi-FI" sz="3600" b="1" dirty="0" err="1"/>
              <a:t>vida</a:t>
            </a:r>
            <a:r>
              <a:rPr lang="fi-FI" sz="3600" b="1" dirty="0"/>
              <a:t> </a:t>
            </a:r>
            <a:r>
              <a:rPr lang="fi-FI" sz="3600" b="1" dirty="0" err="1"/>
              <a:t>real</a:t>
            </a:r>
            <a:endParaRPr lang="fi-FI" sz="3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5841"/>
            <a:ext cx="8070575" cy="686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314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08991"/>
          </a:xfrm>
          <a:prstGeom prst="rect">
            <a:avLst/>
          </a:prstGeom>
        </p:spPr>
      </p:pic>
      <p:sp>
        <p:nvSpPr>
          <p:cNvPr id="3" name="TextBox 3"/>
          <p:cNvSpPr txBox="1">
            <a:spLocks noChangeArrowheads="1"/>
          </p:cNvSpPr>
          <p:nvPr/>
        </p:nvSpPr>
        <p:spPr bwMode="auto">
          <a:xfrm>
            <a:off x="707571" y="4192142"/>
            <a:ext cx="10776857" cy="223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37931725" indent="-37474525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The aim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of mentored teaching practice is to bridge the gap between practical teaching and </a:t>
            </a:r>
            <a:r>
              <a:rPr kumimoji="0" lang="en-US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rPr>
              <a:t>theoretical studies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572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097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59740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188014" y="407786"/>
            <a:ext cx="11410228" cy="1003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defTabSz="609585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200" kern="1200" spc="107" baseline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defRPr>
            </a:lvl1pPr>
            <a:lvl2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pitchFamily="34" charset="-128"/>
              </a:defRPr>
            </a:lvl2pPr>
            <a:lvl3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pitchFamily="34" charset="-128"/>
              </a:defRPr>
            </a:lvl3pPr>
            <a:lvl4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pitchFamily="34" charset="-128"/>
              </a:defRPr>
            </a:lvl4pPr>
            <a:lvl5pPr algn="ctr" defTabSz="609585" rtl="0" eaLnBrk="0" fontAlgn="base" hangingPunct="0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MS PGothic" panose="020B0600070205080204" pitchFamily="34" charset="-128"/>
                <a:cs typeface="MS PGothic" pitchFamily="34" charset="-128"/>
              </a:defRPr>
            </a:lvl5pPr>
            <a:lvl6pPr marL="609585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1219170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828754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2438339" algn="ctr" defTabSz="609585" rtl="0" fontAlgn="base">
              <a:spcBef>
                <a:spcPct val="0"/>
              </a:spcBef>
              <a:spcAft>
                <a:spcPct val="0"/>
              </a:spcAft>
              <a:defRPr sz="5867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lvl="0" indent="0" algn="ctr" defTabSz="609585" rtl="0" eaLnBrk="0" fontAlgn="base" latinLnBrk="0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107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charset="0"/>
              </a:rPr>
              <a:t>The Building Blocks for Mentored Teaching Practice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70238" y="2451925"/>
            <a:ext cx="2816885" cy="1391150"/>
          </a:xfrm>
        </p:spPr>
        <p:txBody>
          <a:bodyPr/>
          <a:lstStyle/>
          <a:p>
            <a:pPr>
              <a:lnSpc>
                <a:spcPct val="87000"/>
              </a:lnSpc>
            </a:pPr>
            <a:endParaRPr lang="en-US" sz="2400" b="1" dirty="0">
              <a:solidFill>
                <a:schemeClr val="bg1"/>
              </a:solidFill>
            </a:endParaRPr>
          </a:p>
          <a:p>
            <a:pPr>
              <a:lnSpc>
                <a:spcPct val="87000"/>
              </a:lnSpc>
            </a:pP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lnSpc>
                <a:spcPct val="87000"/>
              </a:lnSpc>
              <a:buNone/>
            </a:pPr>
            <a:r>
              <a:rPr lang="en-US" sz="2400" b="1" dirty="0">
                <a:solidFill>
                  <a:schemeClr val="bg1"/>
                </a:solidFill>
              </a:rPr>
              <a:t>Teacher education curriculum</a:t>
            </a:r>
            <a:br>
              <a:rPr lang="en-US" sz="2400" b="1" dirty="0">
                <a:solidFill>
                  <a:schemeClr val="bg1"/>
                </a:solidFill>
              </a:rPr>
            </a:br>
            <a:br>
              <a:rPr lang="en-US" sz="2400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3007563" y="3211672"/>
            <a:ext cx="2652772" cy="708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3993" indent="-265193" algn="l" defTabSz="609585" rtl="0" eaLnBrk="0" fontAlgn="base" hangingPunct="0">
              <a:lnSpc>
                <a:spcPct val="90000"/>
              </a:lnSpc>
              <a:spcBef>
                <a:spcPts val="240"/>
              </a:spcBef>
              <a:spcAft>
                <a:spcPts val="240"/>
              </a:spcAft>
              <a:buClr>
                <a:schemeClr val="accent2"/>
              </a:buClr>
              <a:buSzPct val="110000"/>
              <a:buFont typeface="Arial" charset="0"/>
              <a:buChar char="•"/>
              <a:defRPr sz="1867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MS PGothic" pitchFamily="34" charset="-128"/>
              </a:defRPr>
            </a:lvl1pPr>
            <a:lvl2pPr marL="606585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67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91973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67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ＭＳ Ｐゴシック" pitchFamily="-65" charset="-128"/>
              </a:defRPr>
            </a:lvl3pPr>
            <a:lvl4pPr marL="1557561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23149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0" fontAlgn="base" latinLnBrk="0" hangingPunct="0">
              <a:lnSpc>
                <a:spcPct val="87000"/>
              </a:lnSpc>
              <a:spcBef>
                <a:spcPts val="240"/>
              </a:spcBef>
              <a:spcAft>
                <a:spcPts val="240"/>
              </a:spcAft>
              <a:buClr>
                <a:srgbClr val="98C6EA"/>
              </a:buClr>
              <a:buSzPct val="110000"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</a:rPr>
              <a:t>Mentoring teachers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8999633" y="2720108"/>
            <a:ext cx="2753455" cy="120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3993" indent="-265193" algn="l" defTabSz="609585" rtl="0" eaLnBrk="0" fontAlgn="base" hangingPunct="0">
              <a:lnSpc>
                <a:spcPct val="90000"/>
              </a:lnSpc>
              <a:spcBef>
                <a:spcPts val="240"/>
              </a:spcBef>
              <a:spcAft>
                <a:spcPts val="240"/>
              </a:spcAft>
              <a:buClr>
                <a:schemeClr val="accent2"/>
              </a:buClr>
              <a:buSzPct val="110000"/>
              <a:buFont typeface="Arial" charset="0"/>
              <a:buChar char="•"/>
              <a:defRPr sz="1867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MS PGothic" pitchFamily="34" charset="-128"/>
              </a:defRPr>
            </a:lvl1pPr>
            <a:lvl2pPr marL="606585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67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91973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67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ＭＳ Ｐゴシック" pitchFamily="-65" charset="-128"/>
              </a:defRPr>
            </a:lvl3pPr>
            <a:lvl4pPr marL="1557561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23149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993" marR="0" lvl="0" indent="-265193" algn="l" defTabSz="609585" rtl="0" eaLnBrk="0" fontAlgn="base" latinLnBrk="0" hangingPunct="0">
              <a:lnSpc>
                <a:spcPct val="87000"/>
              </a:lnSpc>
              <a:spcBef>
                <a:spcPts val="240"/>
              </a:spcBef>
              <a:spcAft>
                <a:spcPts val="240"/>
              </a:spcAft>
              <a:buClr>
                <a:srgbClr val="98C6EA"/>
              </a:buClr>
              <a:buSzPct val="110000"/>
              <a:buFont typeface="Arial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  <a:p>
            <a:pPr marL="263993" marR="0" lvl="0" indent="-265193" algn="l" defTabSz="609585" rtl="0" eaLnBrk="0" fontAlgn="base" latinLnBrk="0" hangingPunct="0">
              <a:lnSpc>
                <a:spcPct val="87000"/>
              </a:lnSpc>
              <a:spcBef>
                <a:spcPts val="240"/>
              </a:spcBef>
              <a:spcAft>
                <a:spcPts val="240"/>
              </a:spcAft>
              <a:buClr>
                <a:srgbClr val="98C6EA"/>
              </a:buClr>
              <a:buSzPct val="110000"/>
              <a:buFont typeface="Arial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774544" y="2769696"/>
            <a:ext cx="2873760" cy="95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3993" indent="-265193" algn="l" defTabSz="609585" rtl="0" eaLnBrk="0" fontAlgn="base" hangingPunct="0">
              <a:lnSpc>
                <a:spcPct val="90000"/>
              </a:lnSpc>
              <a:spcBef>
                <a:spcPts val="240"/>
              </a:spcBef>
              <a:spcAft>
                <a:spcPts val="240"/>
              </a:spcAft>
              <a:buClr>
                <a:schemeClr val="accent2"/>
              </a:buClr>
              <a:buSzPct val="110000"/>
              <a:buFont typeface="Arial" charset="0"/>
              <a:buChar char="•"/>
              <a:defRPr sz="1867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MS PGothic" pitchFamily="34" charset="-128"/>
              </a:defRPr>
            </a:lvl1pPr>
            <a:lvl2pPr marL="606585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67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91973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67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ＭＳ Ｐゴシック" pitchFamily="-65" charset="-128"/>
              </a:defRPr>
            </a:lvl3pPr>
            <a:lvl4pPr marL="1557561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23149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09585" rtl="0" eaLnBrk="0" fontAlgn="base" latinLnBrk="0" hangingPunct="0">
              <a:lnSpc>
                <a:spcPct val="87000"/>
              </a:lnSpc>
              <a:spcBef>
                <a:spcPts val="240"/>
              </a:spcBef>
              <a:spcAft>
                <a:spcPts val="240"/>
              </a:spcAft>
              <a:buClr>
                <a:srgbClr val="98C6EA"/>
              </a:buClr>
              <a:buSzPct val="110000"/>
              <a:buFont typeface="Arial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  <a:p>
            <a:pPr marL="0" marR="0" lvl="0" indent="0" algn="l" defTabSz="609585" rtl="0" eaLnBrk="0" fontAlgn="base" latinLnBrk="0" hangingPunct="0">
              <a:lnSpc>
                <a:spcPct val="87000"/>
              </a:lnSpc>
              <a:spcBef>
                <a:spcPts val="240"/>
              </a:spcBef>
              <a:spcAft>
                <a:spcPts val="240"/>
              </a:spcAft>
              <a:buClr>
                <a:srgbClr val="98C6EA"/>
              </a:buClr>
              <a:buSzPct val="110000"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</a:rPr>
              <a:t>Application/Training school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8962546" y="2451925"/>
            <a:ext cx="2972456" cy="1026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63993" indent="-265193" algn="l" defTabSz="609585" rtl="0" eaLnBrk="0" fontAlgn="base" hangingPunct="0">
              <a:lnSpc>
                <a:spcPct val="90000"/>
              </a:lnSpc>
              <a:spcBef>
                <a:spcPts val="240"/>
              </a:spcBef>
              <a:spcAft>
                <a:spcPts val="240"/>
              </a:spcAft>
              <a:buClr>
                <a:schemeClr val="accent2"/>
              </a:buClr>
              <a:buSzPct val="110000"/>
              <a:buFont typeface="Arial" charset="0"/>
              <a:buChar char="•"/>
              <a:defRPr sz="1867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MS PGothic" pitchFamily="34" charset="-128"/>
              </a:defRPr>
            </a:lvl1pPr>
            <a:lvl2pPr marL="606585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67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091973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67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ＭＳ Ｐゴシック" pitchFamily="-65" charset="-128"/>
              </a:defRPr>
            </a:lvl3pPr>
            <a:lvl4pPr marL="1557561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23149" indent="-263993" algn="l" defTabSz="60958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3993" marR="0" lvl="0" indent="-265193" algn="l" defTabSz="609585" rtl="0" eaLnBrk="0" fontAlgn="base" latinLnBrk="0" hangingPunct="0">
              <a:lnSpc>
                <a:spcPct val="87000"/>
              </a:lnSpc>
              <a:spcBef>
                <a:spcPts val="240"/>
              </a:spcBef>
              <a:spcAft>
                <a:spcPts val="240"/>
              </a:spcAft>
              <a:buClr>
                <a:srgbClr val="98C6EA"/>
              </a:buClr>
              <a:buSzPct val="110000"/>
              <a:buFont typeface="Arial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  <a:p>
            <a:pPr marL="263993" marR="0" lvl="0" indent="-265193" algn="l" defTabSz="609585" rtl="0" eaLnBrk="0" fontAlgn="base" latinLnBrk="0" hangingPunct="0">
              <a:lnSpc>
                <a:spcPct val="87000"/>
              </a:lnSpc>
              <a:spcBef>
                <a:spcPts val="240"/>
              </a:spcBef>
              <a:spcAft>
                <a:spcPts val="240"/>
              </a:spcAft>
              <a:buClr>
                <a:srgbClr val="98C6EA"/>
              </a:buClr>
              <a:buSzPct val="110000"/>
              <a:buFont typeface="Arial" charset="0"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MS PGothic" panose="020B0600070205080204" pitchFamily="34" charset="-128"/>
            </a:endParaRPr>
          </a:p>
          <a:p>
            <a:pPr marL="0" marR="0" lvl="0" indent="0" algn="l" defTabSz="609585" rtl="0" eaLnBrk="0" fontAlgn="base" latinLnBrk="0" hangingPunct="0">
              <a:lnSpc>
                <a:spcPct val="87000"/>
              </a:lnSpc>
              <a:spcBef>
                <a:spcPts val="240"/>
              </a:spcBef>
              <a:spcAft>
                <a:spcPts val="240"/>
              </a:spcAft>
              <a:buClr>
                <a:srgbClr val="98C6EA"/>
              </a:buClr>
              <a:buSzPct val="110000"/>
              <a:buFont typeface="Arial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MS PGothic" panose="020B0600070205080204" pitchFamily="34" charset="-128"/>
              </a:rPr>
              <a:t>Teacher  students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169414" y="2632663"/>
            <a:ext cx="11772000" cy="137034"/>
          </a:xfrm>
          <a:prstGeom prst="rightArrow">
            <a:avLst>
              <a:gd name="adj1" fmla="val 50000"/>
              <a:gd name="adj2" fmla="val 1219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80698" y="2720108"/>
            <a:ext cx="0" cy="18153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866303" y="2701180"/>
            <a:ext cx="0" cy="18153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649874" y="2769696"/>
            <a:ext cx="0" cy="18153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8830218" y="2701180"/>
            <a:ext cx="0" cy="181535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60817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/>
              <a:t>Composition of Teacher’s Pedagogical Studies</a:t>
            </a:r>
            <a:br>
              <a:rPr lang="en-US" sz="3600" b="1" dirty="0"/>
            </a:br>
            <a:r>
              <a:rPr lang="en-US" sz="3600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79" y="1712487"/>
            <a:ext cx="11262443" cy="4688313"/>
          </a:xfrm>
        </p:spPr>
        <p:txBody>
          <a:bodyPr/>
          <a:lstStyle/>
          <a:p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1/3 education theory + 1/3 subject specific pedagogy + 1/3 mentored teaching practice</a:t>
            </a:r>
          </a:p>
          <a:p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Development of </a:t>
            </a:r>
            <a:r>
              <a:rPr lang="en-US" sz="32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professional identity</a:t>
            </a:r>
          </a:p>
          <a:p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Student centered approach</a:t>
            </a:r>
          </a:p>
          <a:p>
            <a:r>
              <a:rPr lang="en-US" sz="32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Evidence-based 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teaching practices</a:t>
            </a:r>
          </a:p>
          <a:p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Subject specific pedagogy</a:t>
            </a:r>
          </a:p>
          <a:p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Addressing the </a:t>
            </a:r>
            <a:r>
              <a:rPr lang="en-US" sz="32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diversity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 in classrooms</a:t>
            </a:r>
          </a:p>
          <a:p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Supporting students` wellbeing and </a:t>
            </a:r>
            <a:r>
              <a:rPr lang="en-US" sz="32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motivation</a:t>
            </a:r>
          </a:p>
          <a:p>
            <a:r>
              <a:rPr lang="en-US" sz="32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Mentored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 teaching practice: 4 periods: 3 periods at </a:t>
            </a:r>
            <a:r>
              <a:rPr lang="en-US" sz="3200" dirty="0">
                <a:solidFill>
                  <a:srgbClr val="00B0F0"/>
                </a:solidFill>
                <a:latin typeface="Calibri" charset="0"/>
                <a:ea typeface="Calibri" charset="0"/>
                <a:cs typeface="Calibri" charset="0"/>
              </a:rPr>
              <a:t>teacher training school</a:t>
            </a:r>
            <a:r>
              <a:rPr lang="en-US" sz="3200" dirty="0">
                <a:latin typeface="Calibri" charset="0"/>
                <a:ea typeface="Calibri" charset="0"/>
                <a:cs typeface="Calibri" charset="0"/>
              </a:rPr>
              <a:t> and 1 at the partner school</a:t>
            </a:r>
          </a:p>
          <a:p>
            <a:pPr marL="342592" lvl="1" indent="0">
              <a:buNone/>
            </a:pP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503" y="1189973"/>
            <a:ext cx="12192000" cy="850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60958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898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74679" cy="905703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272930" y="246540"/>
            <a:ext cx="11797149" cy="795189"/>
          </a:xfrm>
        </p:spPr>
        <p:txBody>
          <a:bodyPr/>
          <a:lstStyle/>
          <a:p>
            <a:pPr lvl="0"/>
            <a:r>
              <a:rPr lang="en-US" sz="3600" b="1" dirty="0"/>
              <a:t>Teachers at the Teacher Training School</a:t>
            </a:r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272930" y="1409703"/>
            <a:ext cx="6344438" cy="5129637"/>
          </a:xfrm>
          <a:solidFill>
            <a:srgbClr val="FFFFFF"/>
          </a:solidFill>
        </p:spPr>
        <p:txBody>
          <a:bodyPr>
            <a:noAutofit/>
          </a:bodyPr>
          <a:lstStyle/>
          <a:p>
            <a:pPr lvl="0"/>
            <a:r>
              <a:rPr lang="en-US" sz="2800" dirty="0"/>
              <a:t>High-quality education background</a:t>
            </a:r>
          </a:p>
          <a:p>
            <a:pPr lvl="0"/>
            <a:r>
              <a:rPr lang="en-US" sz="2800" dirty="0"/>
              <a:t>Maintain a strong link between high-quality research and educational practices</a:t>
            </a:r>
          </a:p>
          <a:p>
            <a:pPr lvl="0"/>
            <a:r>
              <a:rPr lang="en-US" sz="2800" dirty="0"/>
              <a:t>Many have a post-graduate degree or are working on a doctoral thesis</a:t>
            </a:r>
          </a:p>
          <a:p>
            <a:pPr lvl="0"/>
            <a:r>
              <a:rPr lang="en-US" sz="2800" dirty="0"/>
              <a:t>Nationally well-known textbook authors</a:t>
            </a:r>
          </a:p>
          <a:p>
            <a:pPr lvl="0"/>
            <a:r>
              <a:rPr lang="en-US" sz="2800" dirty="0"/>
              <a:t>Experts and lecturers in </a:t>
            </a:r>
            <a:r>
              <a:rPr lang="en-US" sz="2800"/>
              <a:t>their field</a:t>
            </a:r>
            <a:endParaRPr lang="en-US" sz="2800" dirty="0"/>
          </a:p>
          <a:p>
            <a:pPr lvl="0"/>
            <a:r>
              <a:rPr lang="en-US" sz="2800" dirty="0"/>
              <a:t>Double role: teacher for children and mentoring teachers/teacher trainer for teacher students</a:t>
            </a:r>
          </a:p>
        </p:txBody>
      </p:sp>
      <p:sp>
        <p:nvSpPr>
          <p:cNvPr id="5" name="Date Placeholder 3"/>
          <p:cNvSpPr txBox="1"/>
          <p:nvPr/>
        </p:nvSpPr>
        <p:spPr>
          <a:xfrm>
            <a:off x="8007922" y="6539340"/>
            <a:ext cx="2279068" cy="3206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A774F5C-10B8-45AC-B6BC-4A4A05C09C77}" type="datetime1">
              <a:rPr kumimoji="0" lang="fi-FI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3.10.2019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6" name="Footer Placeholder 4"/>
          <p:cNvSpPr txBox="1"/>
          <p:nvPr/>
        </p:nvSpPr>
        <p:spPr>
          <a:xfrm>
            <a:off x="838203" y="6539340"/>
            <a:ext cx="6670959" cy="3206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</a:rPr>
              <a:t>Finland University – Qualified for Life. For more information visit www.finlanduniversity.com</a:t>
            </a:r>
          </a:p>
        </p:txBody>
      </p:sp>
      <p:sp>
        <p:nvSpPr>
          <p:cNvPr id="7" name="Slide Number Placeholder 5"/>
          <p:cNvSpPr txBox="1"/>
          <p:nvPr/>
        </p:nvSpPr>
        <p:spPr>
          <a:xfrm>
            <a:off x="10547924" y="6539340"/>
            <a:ext cx="805869" cy="32067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D798B41-C8F2-4059-BEA3-6BE7970D36FA}" type="slidenum">
              <a: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44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6772365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7207135" y="16989"/>
            <a:ext cx="5047201" cy="6857999"/>
            <a:chOff x="4437063" y="215106"/>
            <a:chExt cx="4701379" cy="6408737"/>
          </a:xfrm>
        </p:grpSpPr>
        <p:pic>
          <p:nvPicPr>
            <p:cNvPr id="4" name="Picture 4" descr="suomen_kartta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93" b="8331"/>
            <a:stretch>
              <a:fillRect/>
            </a:stretch>
          </p:blipFill>
          <p:spPr bwMode="auto">
            <a:xfrm>
              <a:off x="4671988" y="215106"/>
              <a:ext cx="4394200" cy="6408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6788150" y="3068638"/>
              <a:ext cx="715963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alt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rPr>
                <a:t>Oulu</a:t>
              </a:r>
            </a:p>
          </p:txBody>
        </p:sp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7005638" y="2133600"/>
              <a:ext cx="138271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alt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rPr>
                <a:t>Rovaniemi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6300788" y="5949950"/>
              <a:ext cx="1081087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alt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rPr>
                <a:t>Helsinki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4437063" y="5360988"/>
              <a:ext cx="1008188" cy="34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altLang="fi-FI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rPr>
                <a:t>Rauma</a:t>
              </a:r>
            </a:p>
          </p:txBody>
        </p:sp>
        <p:sp>
          <p:nvSpPr>
            <p:cNvPr id="10" name="Text Box 13"/>
            <p:cNvSpPr txBox="1">
              <a:spLocks noChangeArrowheads="1"/>
            </p:cNvSpPr>
            <p:nvPr/>
          </p:nvSpPr>
          <p:spPr bwMode="auto">
            <a:xfrm>
              <a:off x="4629150" y="4425950"/>
              <a:ext cx="893214" cy="34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altLang="fi-FI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rPr>
                <a:t>Vaasa</a:t>
              </a: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5419725" y="5145088"/>
              <a:ext cx="1233657" cy="34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altLang="fi-FI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rPr>
                <a:t>Tampere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6191250" y="4724400"/>
              <a:ext cx="12827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altLang="fi-FI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rPr>
                <a:t>Jyväskylä</a:t>
              </a: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7967499" y="4648200"/>
              <a:ext cx="1170943" cy="34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altLang="fi-FI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rPr>
                <a:t>Joensuu</a:t>
              </a:r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6284913" y="6308725"/>
              <a:ext cx="211137" cy="206375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rgbClr val="E9830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fi-F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6623050" y="5092700"/>
              <a:ext cx="211138" cy="206375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rgbClr val="E9830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fi-F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6645275" y="3213100"/>
              <a:ext cx="211138" cy="206375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rgbClr val="E9830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fi-F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7794363" y="4648200"/>
              <a:ext cx="212725" cy="206375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rgbClr val="E9830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fi-F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6859588" y="2276475"/>
              <a:ext cx="211137" cy="206375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rgbClr val="E9830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fi-FI" sz="18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7842386" y="4831556"/>
              <a:ext cx="212725" cy="20637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rgbClr val="E9830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fi-F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491163" y="4508500"/>
              <a:ext cx="212725" cy="206375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rgbClr val="E9830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fi-F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Text Box 27"/>
            <p:cNvSpPr txBox="1">
              <a:spLocks noChangeArrowheads="1"/>
            </p:cNvSpPr>
            <p:nvPr/>
          </p:nvSpPr>
          <p:spPr bwMode="auto">
            <a:xfrm>
              <a:off x="5284295" y="5813015"/>
              <a:ext cx="878283" cy="345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i-FI" altLang="fi-FI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Verdana" panose="020B0604030504040204" pitchFamily="34" charset="0"/>
                  <a:ea typeface="+mn-ea"/>
                  <a:cs typeface="Arial" panose="020B0604020202020204" pitchFamily="34" charset="0"/>
                </a:rPr>
                <a:t>Turku</a:t>
              </a:r>
            </a:p>
          </p:txBody>
        </p:sp>
        <p:sp>
          <p:nvSpPr>
            <p:cNvPr id="24" name="Oval 29"/>
            <p:cNvSpPr>
              <a:spLocks noChangeArrowheads="1"/>
            </p:cNvSpPr>
            <p:nvPr/>
          </p:nvSpPr>
          <p:spPr bwMode="auto">
            <a:xfrm>
              <a:off x="6075363" y="5462588"/>
              <a:ext cx="209550" cy="206375"/>
            </a:xfrm>
            <a:prstGeom prst="ellipse">
              <a:avLst/>
            </a:prstGeom>
            <a:solidFill>
              <a:srgbClr val="FFC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>
              <a:outerShdw dist="35921" dir="2700000" algn="ctr" rotWithShape="0">
                <a:srgbClr val="E98300"/>
              </a:outerShdw>
            </a:effectLst>
          </p:spPr>
          <p:txBody>
            <a:bodyPr wrap="none" anchor="ctr"/>
            <a:lstStyle>
              <a:lvl1pPr>
                <a:spcBef>
                  <a:spcPct val="20000"/>
                </a:spcBef>
                <a:defRPr sz="2400" b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i-FI" altLang="fi-FI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5" name="Rectangle 3"/>
          <p:cNvSpPr txBox="1">
            <a:spLocks noChangeArrowheads="1"/>
          </p:cNvSpPr>
          <p:nvPr/>
        </p:nvSpPr>
        <p:spPr bwMode="auto">
          <a:xfrm>
            <a:off x="2245485" y="1590391"/>
            <a:ext cx="4623419" cy="435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400" b="1">
                <a:solidFill>
                  <a:schemeClr val="tx2">
                    <a:lumMod val="50000"/>
                  </a:schemeClr>
                </a:solidFill>
                <a:latin typeface="+mn-lt"/>
                <a:ea typeface="Arial" pitchFamily="-112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2">
                    <a:lumMod val="50000"/>
                  </a:schemeClr>
                </a:solidFill>
                <a:latin typeface="+mn-lt"/>
                <a:ea typeface="Arial" pitchFamily="-112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>
                    <a:lumMod val="50000"/>
                  </a:schemeClr>
                </a:solidFill>
                <a:latin typeface="+mn-lt"/>
                <a:ea typeface="Arial" pitchFamily="-112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2">
                    <a:lumMod val="50000"/>
                  </a:schemeClr>
                </a:solidFill>
                <a:latin typeface="+mn-lt"/>
                <a:ea typeface="Arial" pitchFamily="-112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2">
                    <a:lumMod val="50000"/>
                  </a:schemeClr>
                </a:solidFill>
                <a:latin typeface="+mn-lt"/>
                <a:ea typeface="Arial" pitchFamily="-112" charset="0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2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2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2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bg2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University of Turku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University of Tampere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Åbo</a:t>
            </a: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 </a:t>
            </a:r>
            <a:r>
              <a:rPr kumimoji="0" lang="en-GB" sz="1600" b="1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Akademi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 panose="020B050202020202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University of Eastern Finland (Joensuu)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University of </a:t>
            </a:r>
            <a:r>
              <a:rPr kumimoji="0" lang="en-GB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Jyväskylä</a:t>
            </a:r>
            <a:endParaRPr kumimoji="0" lang="en-GB" sz="1600" b="0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entury Gothic" panose="020B0502020202020204" pitchFamily="34" charset="0"/>
              <a:cs typeface="Arial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University of Helsinki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University of Oulu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sz="1600" b="0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</a:rPr>
              <a:t>University of Lapland (Rovaniemi)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177" y="4882356"/>
            <a:ext cx="255587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182" y="5782469"/>
            <a:ext cx="255587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65608" y="403992"/>
            <a:ext cx="6960486" cy="87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 cap="all">
                <a:solidFill>
                  <a:schemeClr val="tx2"/>
                </a:solidFill>
                <a:latin typeface="+mj-lt"/>
                <a:ea typeface="Arial" pitchFamily="-112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Arial" pitchFamily="-112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Arial" pitchFamily="-112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Arial" pitchFamily="-112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Arial" charset="0"/>
                <a:ea typeface="Arial" pitchFamily="-112" charset="0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646464"/>
                </a:solidFill>
                <a:latin typeface="Arial" charset="0"/>
                <a:cs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646464"/>
                </a:solidFill>
                <a:latin typeface="Arial" charset="0"/>
                <a:cs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646464"/>
                </a:solidFill>
                <a:latin typeface="Arial" charset="0"/>
                <a:cs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646464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FACULDADES DE </a:t>
            </a:r>
            <a:r>
              <a:rPr kumimoji="0" lang="en-US" sz="2400" b="1" i="0" u="none" strike="noStrike" kern="0" cap="all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FORMAçÃO</a:t>
            </a:r>
            <a:r>
              <a:rPr kumimoji="0" lang="en-US" sz="2400" b="1" i="0" u="none" strike="noStrike" kern="0" cap="all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DE PROFESSORES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EDUCAÇÃO BÁSICA</a:t>
            </a:r>
            <a:endParaRPr kumimoji="0" lang="en-US" sz="2400" b="1" i="0" u="none" strike="noStrike" kern="0" cap="all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710409" y="4809357"/>
            <a:ext cx="1670885" cy="145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Department of Teacher Education &amp; Teacher Training School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1" i="0" u="none" strike="noStrike" kern="0" cap="none" spc="0" normalizeH="0" baseline="0" noProof="0" dirty="0">
              <a:ln>
                <a:noFill/>
              </a:ln>
              <a:solidFill>
                <a:srgbClr val="595959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</a:rPr>
              <a:t>Teacher Training School</a:t>
            </a: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0034" y="5330425"/>
            <a:ext cx="255587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2784" y="4620150"/>
            <a:ext cx="255587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541" y="2391196"/>
            <a:ext cx="255587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049" y="3426016"/>
            <a:ext cx="255587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118" y="4622397"/>
            <a:ext cx="255587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876" y="6297036"/>
            <a:ext cx="255587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105" y="6543886"/>
            <a:ext cx="255587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312" y="6539308"/>
            <a:ext cx="255587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237" y="5685631"/>
            <a:ext cx="255587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896" y="5731798"/>
            <a:ext cx="255587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489" y="6315362"/>
            <a:ext cx="255587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333" y="5762373"/>
            <a:ext cx="255587" cy="24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99FB8DE-4844-4638-A9FB-F7ED56639C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0990" y="4381034"/>
            <a:ext cx="1049127" cy="5213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2AC3E47-DB47-470D-8B42-6FD786E8CC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8195" y="5363205"/>
            <a:ext cx="1049127" cy="52136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09F4891-59CF-4EB6-AECD-D9C85B899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0429" y="5139995"/>
            <a:ext cx="1049127" cy="52136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5C92B73-5181-440B-929C-A6F329AA4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6957" y="5787285"/>
            <a:ext cx="1049127" cy="52136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4D4071A-AA2A-43CD-AD73-F1FD4E8AAD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2872" y="4660899"/>
            <a:ext cx="1049127" cy="521365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EE32B7E-9307-4E9D-BA74-B71FB56027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87" y="1756131"/>
            <a:ext cx="1802485" cy="895747"/>
          </a:xfrm>
          <a:prstGeom prst="rect">
            <a:avLst/>
          </a:prstGeom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B03B482E-8ED4-4710-8553-614D0A357B81}"/>
              </a:ext>
            </a:extLst>
          </p:cNvPr>
          <p:cNvSpPr/>
          <p:nvPr/>
        </p:nvSpPr>
        <p:spPr>
          <a:xfrm>
            <a:off x="2108941" y="1756131"/>
            <a:ext cx="155448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762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B8502-8C11-4E66-A6A5-D54B22846E5E}" type="datetime1">
              <a:rPr lang="fi-FI" smtClean="0"/>
              <a:t>3.10.2019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55B6-25B1-452C-9F25-C7185A4DD2DC}" type="slidenum">
              <a:rPr lang="en-US" smtClean="0"/>
              <a:t>46</a:t>
            </a:fld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06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9920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B8502-8C11-4E66-A6A5-D54B22846E5E}" type="datetime1">
              <a:rPr lang="fi-FI" smtClean="0"/>
              <a:t>3.10.2019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55B6-25B1-452C-9F25-C7185A4DD2DC}" type="slidenum">
              <a:rPr lang="en-US" smtClean="0"/>
              <a:t>47</a:t>
            </a:fld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485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623139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B8502-8C11-4E66-A6A5-D54B22846E5E}" type="datetime1">
              <a:rPr lang="fi-FI" smtClean="0"/>
              <a:t>3.10.2019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55B6-25B1-452C-9F25-C7185A4DD2DC}" type="slidenum">
              <a:rPr lang="en-US" smtClean="0"/>
              <a:t>48</a:t>
            </a:fld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527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81591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B8502-8C11-4E66-A6A5-D54B22846E5E}" type="datetime1">
              <a:rPr lang="fi-FI" smtClean="0"/>
              <a:t>3.10.2019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655B6-25B1-452C-9F25-C7185A4DD2DC}" type="slidenum">
              <a:rPr lang="en-US" smtClean="0"/>
              <a:t>49</a:t>
            </a:fld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8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951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63613" y="6202837"/>
            <a:ext cx="1017310" cy="28280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90000"/>
              </a:lnSpc>
              <a:defRPr sz="1450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15B8502-8C11-4E66-A6A5-D54B22846E5E}" type="datetime1">
              <a:rPr lang="fi-FI" smtClean="0"/>
              <a:pPr/>
              <a:t>3.10.2019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36111" y="6203163"/>
            <a:ext cx="1017310" cy="28379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450" b="1" kern="1200">
                <a:solidFill>
                  <a:schemeClr val="bg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6655B6-25B1-452C-9F25-C7185A4DD2DC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2499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073AE0BB-5927-0B4A-A853-B4A5C8BA9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80" y="643466"/>
            <a:ext cx="4735406" cy="55710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85A2A1-6133-B34C-BA7C-BB86B8D122FC}"/>
              </a:ext>
            </a:extLst>
          </p:cNvPr>
          <p:cNvSpPr/>
          <p:nvPr/>
        </p:nvSpPr>
        <p:spPr>
          <a:xfrm>
            <a:off x="7460974" y="3429000"/>
            <a:ext cx="4585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/>
              <a:t>FOLHA DE SAO PAULO 2018</a:t>
            </a:r>
          </a:p>
        </p:txBody>
      </p:sp>
    </p:spTree>
    <p:extLst>
      <p:ext uri="{BB962C8B-B14F-4D97-AF65-F5344CB8AC3E}">
        <p14:creationId xmlns:p14="http://schemas.microsoft.com/office/powerpoint/2010/main" val="20649980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ED022-E059-4A27-B8CC-57FDDE0EE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992" y="946608"/>
            <a:ext cx="8893820" cy="1057004"/>
          </a:xfrm>
        </p:spPr>
        <p:txBody>
          <a:bodyPr/>
          <a:lstStyle/>
          <a:p>
            <a:r>
              <a:rPr lang="fi-FI" dirty="0"/>
              <a:t>RESUMO DA PALESTRA</a:t>
            </a:r>
            <a:br>
              <a:rPr lang="fi-FI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48D5E-E6BD-4406-B099-57702FB6D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620" y="1812579"/>
            <a:ext cx="10173340" cy="422431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O desenvolvimento do sistema foi demorado, não tem “truques”</a:t>
            </a:r>
          </a:p>
          <a:p>
            <a:r>
              <a:rPr lang="pt-BR" dirty="0"/>
              <a:t>Não existe “metologia finlandesa”, e sim aplicação de amplo conhecimento</a:t>
            </a:r>
          </a:p>
          <a:p>
            <a:r>
              <a:rPr lang="pt-BR" dirty="0"/>
              <a:t>A chave de sucesso e a garantia de qualidade igual é </a:t>
            </a:r>
            <a:r>
              <a:rPr lang="pt-BR" dirty="0" err="1"/>
              <a:t>formaç</a:t>
            </a:r>
            <a:r>
              <a:rPr lang="fi-FI" dirty="0" err="1"/>
              <a:t>ão</a:t>
            </a:r>
            <a:r>
              <a:rPr lang="fi-FI" dirty="0"/>
              <a:t> de </a:t>
            </a:r>
            <a:r>
              <a:rPr lang="fi-FI" dirty="0" err="1"/>
              <a:t>professores</a:t>
            </a:r>
            <a:r>
              <a:rPr lang="fi-FI" dirty="0"/>
              <a:t> e </a:t>
            </a:r>
            <a:r>
              <a:rPr lang="fi-FI" dirty="0" err="1"/>
              <a:t>planejamento</a:t>
            </a:r>
            <a:r>
              <a:rPr lang="fi-FI" dirty="0"/>
              <a:t> </a:t>
            </a:r>
            <a:r>
              <a:rPr lang="fi-FI" dirty="0" err="1"/>
              <a:t>local</a:t>
            </a:r>
            <a:endParaRPr lang="fi-FI" dirty="0"/>
          </a:p>
          <a:p>
            <a:r>
              <a:rPr lang="fi-FI" dirty="0"/>
              <a:t>1/3 </a:t>
            </a:r>
            <a:r>
              <a:rPr lang="fi-FI" dirty="0" err="1"/>
              <a:t>do</a:t>
            </a:r>
            <a:r>
              <a:rPr lang="fi-FI" dirty="0"/>
              <a:t> </a:t>
            </a:r>
            <a:r>
              <a:rPr lang="fi-FI" dirty="0" err="1"/>
              <a:t>conteúdo</a:t>
            </a:r>
            <a:r>
              <a:rPr lang="fi-FI" dirty="0"/>
              <a:t> de </a:t>
            </a:r>
            <a:r>
              <a:rPr lang="fi-FI" dirty="0" err="1"/>
              <a:t>formação</a:t>
            </a:r>
            <a:r>
              <a:rPr lang="fi-FI" dirty="0"/>
              <a:t> de </a:t>
            </a:r>
            <a:r>
              <a:rPr lang="fi-FI" dirty="0" err="1"/>
              <a:t>professores</a:t>
            </a:r>
            <a:r>
              <a:rPr lang="fi-FI" dirty="0"/>
              <a:t> </a:t>
            </a:r>
            <a:r>
              <a:rPr lang="fi-FI" dirty="0" err="1"/>
              <a:t>é</a:t>
            </a:r>
            <a:r>
              <a:rPr lang="fi-FI" dirty="0"/>
              <a:t> </a:t>
            </a:r>
            <a:r>
              <a:rPr lang="fi-FI" dirty="0" err="1"/>
              <a:t>prática</a:t>
            </a:r>
            <a:endParaRPr lang="pt-BR" dirty="0"/>
          </a:p>
          <a:p>
            <a:r>
              <a:rPr lang="pt-BR" dirty="0"/>
              <a:t>Criado quase sem recursos disponíveis, no meio de grandes dificuldades</a:t>
            </a:r>
          </a:p>
          <a:p>
            <a:r>
              <a:rPr lang="pt-BR" dirty="0"/>
              <a:t>Tamanho do país e escala não é o fator principal do sucesso, é escalável sim</a:t>
            </a:r>
          </a:p>
          <a:p>
            <a:r>
              <a:rPr lang="pt-BR" dirty="0"/>
              <a:t>Tecnologia mais desenvolvida para educação é o professor, o fator mais importante na qualidade de educação é o preparo dos professores</a:t>
            </a:r>
          </a:p>
          <a:p>
            <a:r>
              <a:rPr lang="pt-BR" dirty="0"/>
              <a:t>Sistema em constante mudança, mudança pautada na pesquisa</a:t>
            </a:r>
          </a:p>
          <a:p>
            <a:endParaRPr lang="pt-BR" dirty="0"/>
          </a:p>
          <a:p>
            <a:pPr marL="179387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94456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 shot of a person&#10;&#10;Description automatically generated">
            <a:extLst>
              <a:ext uri="{FF2B5EF4-FFF2-40B4-BE49-F238E27FC236}">
                <a16:creationId xmlns:a16="http://schemas.microsoft.com/office/drawing/2014/main" id="{0E4EA513-BBB3-6E4D-B0F7-91C844C4D2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718" y="643466"/>
            <a:ext cx="451256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9228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27658-4067-3D4E-A1A3-1F76E1970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 que </a:t>
            </a:r>
            <a:r>
              <a:rPr lang="en-US" dirty="0" err="1"/>
              <a:t>podemos</a:t>
            </a:r>
            <a:r>
              <a:rPr lang="en-US" dirty="0"/>
              <a:t> </a:t>
            </a:r>
            <a:r>
              <a:rPr lang="en-US" dirty="0" err="1"/>
              <a:t>fazer</a:t>
            </a:r>
            <a:r>
              <a:rPr lang="en-US" dirty="0"/>
              <a:t>, </a:t>
            </a:r>
            <a:r>
              <a:rPr lang="en-US" dirty="0" err="1"/>
              <a:t>juntos</a:t>
            </a:r>
            <a:r>
              <a:rPr lang="en-US" dirty="0"/>
              <a:t>?</a:t>
            </a:r>
          </a:p>
        </p:txBody>
      </p:sp>
      <p:pic>
        <p:nvPicPr>
          <p:cNvPr id="5" name="Content Placeholder 4" descr="A close up of an umbrella&#10;&#10;Description automatically generated">
            <a:extLst>
              <a:ext uri="{FF2B5EF4-FFF2-40B4-BE49-F238E27FC236}">
                <a16:creationId xmlns:a16="http://schemas.microsoft.com/office/drawing/2014/main" id="{50FB343E-AA6F-8945-A92A-78EA5B9619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876" y="2082302"/>
            <a:ext cx="5258440" cy="3478239"/>
          </a:xfrm>
        </p:spPr>
      </p:pic>
    </p:spTree>
    <p:extLst>
      <p:ext uri="{BB962C8B-B14F-4D97-AF65-F5344CB8AC3E}">
        <p14:creationId xmlns:p14="http://schemas.microsoft.com/office/powerpoint/2010/main" val="25770167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55C1F1-D5B7-4A24-B313-EAF8CE6C026B}"/>
              </a:ext>
            </a:extLst>
          </p:cNvPr>
          <p:cNvSpPr txBox="1"/>
          <p:nvPr/>
        </p:nvSpPr>
        <p:spPr>
          <a:xfrm>
            <a:off x="457309" y="4682165"/>
            <a:ext cx="1005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>
                <a:solidFill>
                  <a:schemeClr val="bg1"/>
                </a:solidFill>
              </a:rPr>
              <a:t>OBRIGADO!</a:t>
            </a:r>
          </a:p>
          <a:p>
            <a:r>
              <a:rPr lang="fi-FI" sz="2400" b="1" dirty="0" err="1">
                <a:solidFill>
                  <a:schemeClr val="bg1"/>
                </a:solidFill>
              </a:rPr>
              <a:t>Perguntas</a:t>
            </a:r>
            <a:r>
              <a:rPr lang="fi-FI" sz="2400" b="1" dirty="0">
                <a:solidFill>
                  <a:schemeClr val="bg1"/>
                </a:solidFill>
              </a:rPr>
              <a:t> e </a:t>
            </a:r>
            <a:r>
              <a:rPr lang="fi-FI" sz="2400" b="1" dirty="0" err="1">
                <a:solidFill>
                  <a:schemeClr val="bg1"/>
                </a:solidFill>
              </a:rPr>
              <a:t>comentários</a:t>
            </a:r>
            <a:r>
              <a:rPr lang="fi-FI" sz="2400" b="1" dirty="0">
                <a:solidFill>
                  <a:schemeClr val="bg1"/>
                </a:solidFill>
              </a:rPr>
              <a:t> </a:t>
            </a:r>
            <a:r>
              <a:rPr lang="fi-FI" sz="2400" b="1" dirty="0" err="1">
                <a:solidFill>
                  <a:schemeClr val="bg1"/>
                </a:solidFill>
              </a:rPr>
              <a:t>por</a:t>
            </a:r>
            <a:r>
              <a:rPr lang="fi-FI" sz="2400" b="1" dirty="0">
                <a:solidFill>
                  <a:schemeClr val="bg1"/>
                </a:solidFill>
              </a:rPr>
              <a:t> e-mail:</a:t>
            </a:r>
            <a:endParaRPr lang="pt-BR" sz="2400" b="1" dirty="0">
              <a:solidFill>
                <a:schemeClr val="bg1"/>
              </a:solidFill>
            </a:endParaRPr>
          </a:p>
          <a:p>
            <a:r>
              <a:rPr lang="fi-FI" sz="2400" b="1" dirty="0">
                <a:solidFill>
                  <a:schemeClr val="bg1"/>
                </a:solidFill>
              </a:rPr>
              <a:t>jarkko.wickstrom@finuni.fi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035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ED022-E059-4A27-B8CC-57FDDE0EE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992" y="946608"/>
            <a:ext cx="8893820" cy="1057004"/>
          </a:xfrm>
        </p:spPr>
        <p:txBody>
          <a:bodyPr/>
          <a:lstStyle/>
          <a:p>
            <a:r>
              <a:rPr lang="fi-FI" dirty="0"/>
              <a:t>FINLÂNDIA – O PAÍS</a:t>
            </a:r>
            <a:br>
              <a:rPr lang="fi-FI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48D5E-E6BD-4406-B099-57702FB6D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621" y="1812579"/>
            <a:ext cx="4375608" cy="422431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338 000 km2</a:t>
            </a:r>
          </a:p>
          <a:p>
            <a:r>
              <a:rPr lang="en-US" dirty="0"/>
              <a:t>5,5 </a:t>
            </a:r>
            <a:r>
              <a:rPr lang="en-US" dirty="0" err="1"/>
              <a:t>milhões</a:t>
            </a:r>
            <a:r>
              <a:rPr lang="en-US" dirty="0"/>
              <a:t> de </a:t>
            </a:r>
            <a:r>
              <a:rPr lang="en-US" dirty="0" err="1"/>
              <a:t>habitantes</a:t>
            </a:r>
            <a:endParaRPr lang="en-US" dirty="0"/>
          </a:p>
          <a:p>
            <a:r>
              <a:rPr lang="en-US" dirty="0"/>
              <a:t>Capital. Helsinki</a:t>
            </a:r>
          </a:p>
          <a:p>
            <a:r>
              <a:rPr lang="en-US" dirty="0"/>
              <a:t>2 </a:t>
            </a:r>
            <a:r>
              <a:rPr lang="en-US" dirty="0" err="1"/>
              <a:t>idiomas</a:t>
            </a:r>
            <a:r>
              <a:rPr lang="en-US" dirty="0"/>
              <a:t> </a:t>
            </a:r>
            <a:r>
              <a:rPr lang="en-US" dirty="0" err="1"/>
              <a:t>oficiais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finlandês</a:t>
            </a:r>
            <a:endParaRPr lang="en-US" dirty="0"/>
          </a:p>
          <a:p>
            <a:pPr lvl="1"/>
            <a:r>
              <a:rPr lang="en-US" dirty="0" err="1"/>
              <a:t>sueco</a:t>
            </a:r>
            <a:endParaRPr lang="en-US" dirty="0"/>
          </a:p>
          <a:p>
            <a:pPr marL="179387" lvl="1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87" y="819150"/>
            <a:ext cx="4389437" cy="537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9249897"/>
              </p:ext>
            </p:extLst>
          </p:nvPr>
        </p:nvGraphicFramePr>
        <p:xfrm>
          <a:off x="8361974" y="4129308"/>
          <a:ext cx="160232" cy="238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" name="ClipArt" r:id="rId4" imgW="3105130" imgH="6257870" progId="MS_ClipArt_Gallery.2">
                  <p:embed/>
                </p:oleObj>
              </mc:Choice>
              <mc:Fallback>
                <p:oleObj name="ClipArt" r:id="rId4" imgW="3105130" imgH="625787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1974" y="4129308"/>
                        <a:ext cx="160232" cy="2381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17"/>
          <p:cNvSpPr>
            <a:spLocks noChangeShapeType="1"/>
          </p:cNvSpPr>
          <p:nvPr/>
        </p:nvSpPr>
        <p:spPr bwMode="auto">
          <a:xfrm flipV="1">
            <a:off x="8441210" y="2966872"/>
            <a:ext cx="1017688" cy="1237478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074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DED022-E059-4A27-B8CC-57FDDE0EE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992" y="946608"/>
            <a:ext cx="8893820" cy="1057004"/>
          </a:xfrm>
        </p:spPr>
        <p:txBody>
          <a:bodyPr/>
          <a:lstStyle/>
          <a:p>
            <a:r>
              <a:rPr lang="fi-FI" dirty="0"/>
              <a:t>FINLÂNDIA – O PAÍS</a:t>
            </a:r>
            <a:br>
              <a:rPr lang="fi-FI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48D5E-E6BD-4406-B099-57702FB6D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620" y="1812579"/>
            <a:ext cx="5108579" cy="4224318"/>
          </a:xfrm>
        </p:spPr>
        <p:txBody>
          <a:bodyPr>
            <a:normAutofit/>
          </a:bodyPr>
          <a:lstStyle/>
          <a:p>
            <a:r>
              <a:rPr lang="fi-FI" dirty="0"/>
              <a:t>PIB (</a:t>
            </a:r>
            <a:r>
              <a:rPr lang="fi-FI" dirty="0" err="1"/>
              <a:t>nominal</a:t>
            </a:r>
            <a:r>
              <a:rPr lang="fi-FI" dirty="0"/>
              <a:t>) per </a:t>
            </a:r>
            <a:r>
              <a:rPr lang="fi-FI" dirty="0" err="1"/>
              <a:t>capita</a:t>
            </a:r>
            <a:r>
              <a:rPr lang="fi-FI" dirty="0"/>
              <a:t> 2017</a:t>
            </a:r>
          </a:p>
          <a:p>
            <a:r>
              <a:rPr lang="en-US" dirty="0"/>
              <a:t>45 800 USD</a:t>
            </a:r>
          </a:p>
          <a:p>
            <a:r>
              <a:rPr lang="pt-BR" dirty="0"/>
              <a:t>Membro da União Europeia</a:t>
            </a:r>
          </a:p>
          <a:p>
            <a:r>
              <a:rPr lang="pt-BR" dirty="0"/>
              <a:t>74,6 % da população (entre 25 e 64 anos) completaram ensino médio ou superior</a:t>
            </a:r>
          </a:p>
          <a:p>
            <a:r>
              <a:rPr lang="pt-BR" dirty="0"/>
              <a:t>33,2 % completaram o terceiro grau de ensino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291" y="898970"/>
            <a:ext cx="4389437" cy="537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Objec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517954"/>
              </p:ext>
            </p:extLst>
          </p:nvPr>
        </p:nvGraphicFramePr>
        <p:xfrm>
          <a:off x="8649644" y="4204350"/>
          <a:ext cx="160232" cy="238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9" name="ClipArt" r:id="rId4" imgW="3105130" imgH="6257870" progId="MS_ClipArt_Gallery.2">
                  <p:embed/>
                </p:oleObj>
              </mc:Choice>
              <mc:Fallback>
                <p:oleObj name="ClipArt" r:id="rId4" imgW="3105130" imgH="625787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49644" y="4204350"/>
                        <a:ext cx="160232" cy="2381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ine 17"/>
          <p:cNvSpPr>
            <a:spLocks noChangeShapeType="1"/>
          </p:cNvSpPr>
          <p:nvPr/>
        </p:nvSpPr>
        <p:spPr bwMode="auto">
          <a:xfrm flipV="1">
            <a:off x="8738537" y="3163614"/>
            <a:ext cx="983532" cy="119778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24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4D3B25-89B3-EB4E-8A4A-17401E3D1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4445" y="643467"/>
            <a:ext cx="5990393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F4DDDA8-C81A-574F-BA22-7082B56885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0645" y="972156"/>
            <a:ext cx="4446910" cy="5260975"/>
          </a:xfrm>
        </p:spPr>
        <p:txBody>
          <a:bodyPr/>
          <a:lstStyle/>
          <a:p>
            <a:r>
              <a:rPr lang="fi-FI" dirty="0"/>
              <a:t>50% </a:t>
            </a:r>
            <a:r>
              <a:rPr lang="fi-FI" dirty="0" err="1"/>
              <a:t>continua</a:t>
            </a:r>
            <a:r>
              <a:rPr lang="fi-FI" dirty="0"/>
              <a:t> </a:t>
            </a:r>
            <a:r>
              <a:rPr lang="fi-FI" dirty="0" err="1"/>
              <a:t>para</a:t>
            </a:r>
            <a:r>
              <a:rPr lang="fi-FI" dirty="0"/>
              <a:t> </a:t>
            </a:r>
            <a:r>
              <a:rPr lang="fi-FI" dirty="0" err="1"/>
              <a:t>colégio</a:t>
            </a:r>
            <a:endParaRPr lang="fi-FI" dirty="0"/>
          </a:p>
          <a:p>
            <a:endParaRPr lang="fi-FI" dirty="0"/>
          </a:p>
          <a:p>
            <a:r>
              <a:rPr lang="fi-FI" dirty="0"/>
              <a:t>42% </a:t>
            </a:r>
            <a:r>
              <a:rPr lang="fi-FI" dirty="0" err="1"/>
              <a:t>continua</a:t>
            </a:r>
            <a:r>
              <a:rPr lang="fi-FI" dirty="0"/>
              <a:t> </a:t>
            </a:r>
            <a:r>
              <a:rPr lang="fi-FI" dirty="0" err="1"/>
              <a:t>para</a:t>
            </a:r>
            <a:r>
              <a:rPr lang="fi-FI" dirty="0"/>
              <a:t> </a:t>
            </a:r>
            <a:r>
              <a:rPr lang="fi-FI" dirty="0" err="1"/>
              <a:t>ensino</a:t>
            </a:r>
            <a:r>
              <a:rPr lang="fi-FI" dirty="0"/>
              <a:t> </a:t>
            </a:r>
            <a:r>
              <a:rPr lang="fi-FI" dirty="0" err="1"/>
              <a:t>técnico</a:t>
            </a:r>
            <a:endParaRPr lang="fi-FI" dirty="0"/>
          </a:p>
          <a:p>
            <a:endParaRPr lang="fi-FI" dirty="0"/>
          </a:p>
          <a:p>
            <a:r>
              <a:rPr lang="fi-FI" dirty="0"/>
              <a:t>5% </a:t>
            </a:r>
            <a:r>
              <a:rPr lang="fi-FI" dirty="0" err="1"/>
              <a:t>outros</a:t>
            </a:r>
            <a:r>
              <a:rPr lang="fi-FI" dirty="0"/>
              <a:t> </a:t>
            </a:r>
            <a:r>
              <a:rPr lang="fi-FI" dirty="0" err="1"/>
              <a:t>cursos</a:t>
            </a:r>
            <a:endParaRPr lang="fi-FI" dirty="0"/>
          </a:p>
          <a:p>
            <a:endParaRPr lang="fi-FI" dirty="0"/>
          </a:p>
          <a:p>
            <a:r>
              <a:rPr lang="fi-FI" dirty="0"/>
              <a:t>60% vai </a:t>
            </a:r>
            <a:r>
              <a:rPr lang="fi-FI" dirty="0" err="1"/>
              <a:t>continuar</a:t>
            </a:r>
            <a:r>
              <a:rPr lang="fi-FI" dirty="0"/>
              <a:t> </a:t>
            </a:r>
            <a:r>
              <a:rPr lang="fi-FI" dirty="0" err="1"/>
              <a:t>seus</a:t>
            </a:r>
            <a:r>
              <a:rPr lang="fi-FI" dirty="0"/>
              <a:t> </a:t>
            </a:r>
            <a:r>
              <a:rPr lang="fi-FI" dirty="0" err="1"/>
              <a:t>estudos</a:t>
            </a:r>
            <a:r>
              <a:rPr lang="fi-FI" dirty="0"/>
              <a:t> no </a:t>
            </a:r>
            <a:r>
              <a:rPr lang="fi-FI" dirty="0" err="1"/>
              <a:t>curso</a:t>
            </a:r>
            <a:r>
              <a:rPr lang="fi-FI" dirty="0"/>
              <a:t> </a:t>
            </a:r>
            <a:r>
              <a:rPr lang="fi-FI" dirty="0" err="1"/>
              <a:t>superior</a:t>
            </a:r>
            <a:endParaRPr lang="fi-FI" dirty="0"/>
          </a:p>
          <a:p>
            <a:pPr algn="ctr"/>
            <a:r>
              <a:rPr lang="fi-FI" dirty="0" err="1"/>
              <a:t>Aprendizagem</a:t>
            </a:r>
            <a:r>
              <a:rPr lang="fi-FI" dirty="0"/>
              <a:t> de </a:t>
            </a:r>
            <a:r>
              <a:rPr lang="fi-FI" dirty="0" err="1"/>
              <a:t>vida</a:t>
            </a:r>
            <a:r>
              <a:rPr lang="fi-FI" dirty="0"/>
              <a:t> </a:t>
            </a:r>
            <a:r>
              <a:rPr lang="fi-FI" dirty="0" err="1"/>
              <a:t>toda</a:t>
            </a:r>
            <a:endParaRPr lang="fi-FI" dirty="0"/>
          </a:p>
          <a:p>
            <a:pPr algn="ctr"/>
            <a:r>
              <a:rPr lang="fi-FI" dirty="0"/>
              <a:t>(</a:t>
            </a:r>
            <a:r>
              <a:rPr lang="fi-FI" dirty="0" err="1"/>
              <a:t>sistema</a:t>
            </a:r>
            <a:r>
              <a:rPr lang="fi-FI" dirty="0"/>
              <a:t> </a:t>
            </a:r>
            <a:r>
              <a:rPr lang="fi-FI" dirty="0" err="1"/>
              <a:t>flexível</a:t>
            </a:r>
            <a:r>
              <a:rPr lang="fi-FI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481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B8502-8C11-4E66-A6A5-D54B22846E5E}" type="datetime1">
              <a:rPr lang="fi-FI" smtClean="0"/>
              <a:t>3.10.2019</a:t>
            </a:fld>
            <a:endParaRPr lang="en-US"/>
          </a:p>
        </p:txBody>
      </p:sp>
      <p:pic>
        <p:nvPicPr>
          <p:cNvPr id="3074" name="Picture 2" descr="C:\Users\um63747\Desktop\Muut\TYÖT\Esityksiä Suomen koulutusjärjestelmästä\2017 10 Feira dos Sonhos\Apresentação\02c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3" y="25400"/>
            <a:ext cx="12230101" cy="815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667259"/>
      </p:ext>
    </p:extLst>
  </p:cSld>
  <p:clrMapOvr>
    <a:masterClrMapping/>
  </p:clrMapOvr>
</p:sld>
</file>

<file path=ppt/theme/theme1.xml><?xml version="1.0" encoding="utf-8"?>
<a:theme xmlns:a="http://schemas.openxmlformats.org/drawingml/2006/main" name="UM_presentation_template_animated_logo_v2018-01-14">
  <a:themeElements>
    <a:clrScheme name="UM">
      <a:dk1>
        <a:sysClr val="windowText" lastClr="000000"/>
      </a:dk1>
      <a:lt1>
        <a:sysClr val="window" lastClr="FFFFFF"/>
      </a:lt1>
      <a:dk2>
        <a:srgbClr val="676767"/>
      </a:dk2>
      <a:lt2>
        <a:srgbClr val="BEBEBE"/>
      </a:lt2>
      <a:accent1>
        <a:srgbClr val="003773"/>
      </a:accent1>
      <a:accent2>
        <a:srgbClr val="91C8EB"/>
      </a:accent2>
      <a:accent3>
        <a:srgbClr val="BEBEBE"/>
      </a:accent3>
      <a:accent4>
        <a:srgbClr val="776E64"/>
      </a:accent4>
      <a:accent5>
        <a:srgbClr val="A3B2A4"/>
      </a:accent5>
      <a:accent6>
        <a:srgbClr val="BFA5B8"/>
      </a:accent6>
      <a:hlink>
        <a:srgbClr val="0563C1"/>
      </a:hlink>
      <a:folHlink>
        <a:srgbClr val="954F72"/>
      </a:folHlink>
    </a:clrScheme>
    <a:fontScheme name="UM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M_presentation_template_v2018-01-14.potx" id="{5EACCA99-A3E9-4FF0-990F-889687B31B3C}" vid="{B6B99D7D-8723-4BF5-BA41-2B3E16E76A10}"/>
    </a:ext>
  </a:extLst>
</a:theme>
</file>

<file path=ppt/theme/theme2.xml><?xml version="1.0" encoding="utf-8"?>
<a:theme xmlns:a="http://schemas.openxmlformats.org/drawingml/2006/main" name="UEF Basic">
  <a:themeElements>
    <a:clrScheme name="UEF">
      <a:dk1>
        <a:srgbClr val="1D1D1C"/>
      </a:dk1>
      <a:lt1>
        <a:srgbClr val="FFFFFF"/>
      </a:lt1>
      <a:dk2>
        <a:srgbClr val="1D1D1C"/>
      </a:dk2>
      <a:lt2>
        <a:srgbClr val="D4D4D4"/>
      </a:lt2>
      <a:accent1>
        <a:srgbClr val="D4D800"/>
      </a:accent1>
      <a:accent2>
        <a:srgbClr val="008C99"/>
      </a:accent2>
      <a:accent3>
        <a:srgbClr val="FFFFFF"/>
      </a:accent3>
      <a:accent4>
        <a:srgbClr val="000000"/>
      </a:accent4>
      <a:accent5>
        <a:srgbClr val="E6E9AA"/>
      </a:accent5>
      <a:accent6>
        <a:srgbClr val="005D7B"/>
      </a:accent6>
      <a:hlink>
        <a:srgbClr val="009FB8"/>
      </a:hlink>
      <a:folHlink>
        <a:srgbClr val="F9B700"/>
      </a:folHlink>
    </a:clrScheme>
    <a:fontScheme name="uef_basic_laajamalli-3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uef_basic_laajamalli-3 1">
        <a:dk1>
          <a:srgbClr val="000000"/>
        </a:dk1>
        <a:lt1>
          <a:srgbClr val="FFFFFF"/>
        </a:lt1>
        <a:dk2>
          <a:srgbClr val="000000"/>
        </a:dk2>
        <a:lt2>
          <a:srgbClr val="D4D4D4"/>
        </a:lt2>
        <a:accent1>
          <a:srgbClr val="D4D800"/>
        </a:accent1>
        <a:accent2>
          <a:srgbClr val="006788"/>
        </a:accent2>
        <a:accent3>
          <a:srgbClr val="FFFFFF"/>
        </a:accent3>
        <a:accent4>
          <a:srgbClr val="000000"/>
        </a:accent4>
        <a:accent5>
          <a:srgbClr val="E6E9AA"/>
        </a:accent5>
        <a:accent6>
          <a:srgbClr val="005D7B"/>
        </a:accent6>
        <a:hlink>
          <a:srgbClr val="009FB8"/>
        </a:hlink>
        <a:folHlink>
          <a:srgbClr val="F9B7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1792</Words>
  <Application>Microsoft Macintosh PowerPoint</Application>
  <PresentationFormat>Widescreen</PresentationFormat>
  <Paragraphs>363</Paragraphs>
  <Slides>54</Slides>
  <Notes>6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Arial</vt:lpstr>
      <vt:lpstr>Calibri</vt:lpstr>
      <vt:lpstr>Calibri Light</vt:lpstr>
      <vt:lpstr>Century Gothic</vt:lpstr>
      <vt:lpstr>Georgia</vt:lpstr>
      <vt:lpstr>Montserrat</vt:lpstr>
      <vt:lpstr>Myriad pro</vt:lpstr>
      <vt:lpstr>Palatino Linotype</vt:lpstr>
      <vt:lpstr>Verdana</vt:lpstr>
      <vt:lpstr>UM_presentation_template_animated_logo_v2018-01-14</vt:lpstr>
      <vt:lpstr>UEF Basic</vt:lpstr>
      <vt:lpstr>1_Office Theme</vt:lpstr>
      <vt:lpstr>ClipArt</vt:lpstr>
      <vt:lpstr>PowerPoint Presentation</vt:lpstr>
      <vt:lpstr>Desenvolvimento histórico e chaves de sucesso do  Sistema Educacional da Finlândia</vt:lpstr>
      <vt:lpstr>CONTEÚDO DAS PALESTRAS </vt:lpstr>
      <vt:lpstr>Chaves de sucesso:  Baseado em evidências, na sala de aula  Seleção e formação inicial de professores  CONEXÃO ENTRE TEORIA E PRÁTICA  Foco nas necessidades do aluno</vt:lpstr>
      <vt:lpstr>PowerPoint Presentation</vt:lpstr>
      <vt:lpstr>FINLÂNDIA – O PAÍS </vt:lpstr>
      <vt:lpstr>FINLÂNDIA – O PAÍS </vt:lpstr>
      <vt:lpstr>PowerPoint Presentation</vt:lpstr>
      <vt:lpstr>PowerPoint Presentation</vt:lpstr>
      <vt:lpstr>PowerPoint Presentation</vt:lpstr>
      <vt:lpstr>Uno Cygnaeus (1810-1888)   Inspiração:          Pestalozzi Fröbel  </vt:lpstr>
      <vt:lpstr>PowerPoint Presentation</vt:lpstr>
      <vt:lpstr>Johann Heinrich Pestalozzi (1746-1827)   Inspiração: Johan A. Comenius Jean-Jacques Rousseau </vt:lpstr>
      <vt:lpstr>PowerPoint Presentation</vt:lpstr>
      <vt:lpstr>Friedrich Fröbel (1782-1852)    Inspiração:          Pestalozzi </vt:lpstr>
      <vt:lpstr>PowerPoint Presentation</vt:lpstr>
      <vt:lpstr>Uno Cygnaeus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Reforma grande feita nos anos 70 </vt:lpstr>
      <vt:lpstr>PowerPoint Presentation</vt:lpstr>
      <vt:lpstr>PISA 2000 -2009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CARREIRA DE PROFESSORES </vt:lpstr>
      <vt:lpstr>PowerPoint Presentation</vt:lpstr>
      <vt:lpstr>OS PROFISSIONAIS </vt:lpstr>
      <vt:lpstr>SERVIÇOS OFERECIDOS PELA ESCOLA</vt:lpstr>
      <vt:lpstr>PROFESSORES FINLANDESES ACREDITAM QUE:       ”O SIGNIFICADO DE EDUCAR É AJUDAR CADA ALUNO ACHAR O SEU TALENTO”</vt:lpstr>
      <vt:lpstr>Reforma 2016  REPENSANDO COMPETÊNCIAS  Metas nacionais para educação básica e competências transversais:   -Conhecimento -Habilidades -Valores -Atitudes -Determinação    </vt:lpstr>
      <vt:lpstr>Desafios do professor  na sala de aula,  na vida real</vt:lpstr>
      <vt:lpstr>PowerPoint Presentation</vt:lpstr>
      <vt:lpstr>PowerPoint Presentation</vt:lpstr>
      <vt:lpstr>Composition of Teacher’s Pedagogical Studies  </vt:lpstr>
      <vt:lpstr>Teachers at the Teacher Training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RESUMO DA PALESTRA </vt:lpstr>
      <vt:lpstr>PowerPoint Presentation</vt:lpstr>
      <vt:lpstr>O que podemos fazer, juntos?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Jarkko Wickström</dc:creator>
  <cp:lastModifiedBy>Jarkko Wickström</cp:lastModifiedBy>
  <cp:revision>2</cp:revision>
  <dcterms:created xsi:type="dcterms:W3CDTF">2019-10-03T16:54:57Z</dcterms:created>
  <dcterms:modified xsi:type="dcterms:W3CDTF">2019-10-03T17:01:28Z</dcterms:modified>
</cp:coreProperties>
</file>