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087" r:id="rId2"/>
    <p:sldId id="2134" r:id="rId3"/>
    <p:sldId id="1982" r:id="rId4"/>
    <p:sldId id="1987" r:id="rId5"/>
    <p:sldId id="2118" r:id="rId6"/>
    <p:sldId id="2111" r:id="rId7"/>
    <p:sldId id="2115" r:id="rId8"/>
    <p:sldId id="2125" r:id="rId9"/>
    <p:sldId id="1972" r:id="rId10"/>
    <p:sldId id="2135" r:id="rId11"/>
    <p:sldId id="2083" r:id="rId12"/>
    <p:sldId id="1975" r:id="rId13"/>
    <p:sldId id="1978" r:id="rId14"/>
    <p:sldId id="2090" r:id="rId15"/>
    <p:sldId id="2088" r:id="rId16"/>
    <p:sldId id="2113" r:id="rId17"/>
    <p:sldId id="2095" r:id="rId18"/>
    <p:sldId id="2124" r:id="rId19"/>
    <p:sldId id="2136" r:id="rId20"/>
    <p:sldId id="2127" r:id="rId21"/>
    <p:sldId id="2129" r:id="rId22"/>
    <p:sldId id="2132" r:id="rId23"/>
    <p:sldId id="2085" r:id="rId24"/>
    <p:sldId id="2104" r:id="rId25"/>
    <p:sldId id="2122" r:id="rId26"/>
    <p:sldId id="2123" r:id="rId27"/>
    <p:sldId id="2112" r:id="rId28"/>
    <p:sldId id="2098" r:id="rId29"/>
    <p:sldId id="2121" r:id="rId30"/>
    <p:sldId id="2128" r:id="rId31"/>
    <p:sldId id="2131" r:id="rId32"/>
    <p:sldId id="2106" r:id="rId33"/>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B00"/>
    <a:srgbClr val="FFB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91" autoAdjust="0"/>
  </p:normalViewPr>
  <p:slideViewPr>
    <p:cSldViewPr snapToGrid="0">
      <p:cViewPr varScale="1">
        <p:scale>
          <a:sx n="66" d="100"/>
          <a:sy n="66" d="100"/>
        </p:scale>
        <p:origin x="48" y="156"/>
      </p:cViewPr>
      <p:guideLst/>
    </p:cSldViewPr>
  </p:slideViewPr>
  <p:notesTextViewPr>
    <p:cViewPr>
      <p:scale>
        <a:sx n="1" d="1"/>
        <a:sy n="1" d="1"/>
      </p:scale>
      <p:origin x="0" y="0"/>
    </p:cViewPr>
  </p:notesTextViewPr>
  <p:sorterViewPr>
    <p:cViewPr varScale="1">
      <p:scale>
        <a:sx n="100" d="100"/>
        <a:sy n="100" d="100"/>
      </p:scale>
      <p:origin x="0" y="-122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8971B-1AFE-467C-A595-26E50319674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39A47CD3-257A-465A-B1F4-73ABD798E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20372FB6-992F-45E4-A629-2DB7DE4F8DCE}"/>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C24796AE-F200-46E7-9405-26A5DDBAFE1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210EC16-ED70-458A-B4CC-41EC53CFDC28}"/>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3226423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3BA327-8442-47A2-9ECA-1E3C5EDF1E0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D7AC185C-2E92-4B68-8990-028753CA5F4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4C18107A-CBE4-4757-9889-D47B8A867081}"/>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F7AA1A8A-FAB0-41FB-8684-8ED6D55B947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59193CF-6EE3-4D8F-A07C-0B6ED5A53968}"/>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3588871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D5FB8CC-BF2F-4ED9-96C4-D37175A8134B}"/>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81C0046B-ED34-429D-8088-97C8B34A080B}"/>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0C53D3-7A05-4A78-B0C3-4C615636CC44}"/>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4E2B6A45-D095-4A09-9480-B0CB9BFEA8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84DE418-9C03-434B-8432-64A73F7416A4}"/>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2000418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523875" y="365126"/>
            <a:ext cx="9265354" cy="699746"/>
          </a:xfrm>
          <a:prstGeom prst="rect">
            <a:avLst/>
          </a:prstGeom>
        </p:spPr>
        <p:txBody>
          <a:bodyPr lIns="0" rIns="0"/>
          <a:lstStyle>
            <a:lvl1pPr>
              <a:defRPr sz="4800" b="1">
                <a:solidFill>
                  <a:srgbClr val="FFB400"/>
                </a:solidFill>
                <a:latin typeface="Arial" charset="0"/>
                <a:ea typeface="Arial" charset="0"/>
                <a:cs typeface="Arial" charset="0"/>
              </a:defRPr>
            </a:lvl1pPr>
          </a:lstStyle>
          <a:p>
            <a:r>
              <a:rPr lang="pt-BR" dirty="0"/>
              <a:t>Clique para editar o </a:t>
            </a:r>
            <a:r>
              <a:rPr lang="pt-BR" dirty="0" err="1"/>
              <a:t>T</a:t>
            </a:r>
            <a:r>
              <a:rPr lang="en-US" dirty="0" err="1"/>
              <a:t>ítulo</a:t>
            </a:r>
            <a:endParaRPr lang="pt-BR" dirty="0"/>
          </a:p>
        </p:txBody>
      </p:sp>
      <p:sp>
        <p:nvSpPr>
          <p:cNvPr id="3" name="Espaço Reservado para Conteúdo 2"/>
          <p:cNvSpPr>
            <a:spLocks noGrp="1"/>
          </p:cNvSpPr>
          <p:nvPr>
            <p:ph idx="1"/>
          </p:nvPr>
        </p:nvSpPr>
        <p:spPr>
          <a:xfrm>
            <a:off x="523875" y="2141315"/>
            <a:ext cx="9265354" cy="4035646"/>
          </a:xfrm>
          <a:prstGeom prst="rect">
            <a:avLst/>
          </a:prstGeom>
        </p:spPr>
        <p:txBody>
          <a:bodyPr lIns="0" tIns="72000" rIns="0" bIns="72000"/>
          <a:lstStyle>
            <a:lvl1pPr marL="0" indent="0">
              <a:buNone/>
              <a:defRPr sz="2000" b="0" i="0">
                <a:latin typeface="Arial" charset="0"/>
                <a:ea typeface="Arial" charset="0"/>
                <a:cs typeface="Arial" charset="0"/>
              </a:defRPr>
            </a:lvl1pPr>
            <a:lvl2pPr marL="457200" indent="0">
              <a:buNone/>
              <a:defRPr b="0" i="0">
                <a:latin typeface="Arial" charset="0"/>
                <a:ea typeface="Arial" charset="0"/>
                <a:cs typeface="Arial" charset="0"/>
              </a:defRPr>
            </a:lvl2pPr>
            <a:lvl3pPr marL="914400" indent="0">
              <a:buNone/>
              <a:defRPr b="0" i="0">
                <a:latin typeface="Arial" charset="0"/>
                <a:ea typeface="Arial" charset="0"/>
                <a:cs typeface="Arial" charset="0"/>
              </a:defRPr>
            </a:lvl3pPr>
            <a:lvl4pPr marL="1371600" indent="0">
              <a:buNone/>
              <a:defRPr b="0" i="0">
                <a:latin typeface="Arial" charset="0"/>
                <a:ea typeface="Arial" charset="0"/>
                <a:cs typeface="Arial" charset="0"/>
              </a:defRPr>
            </a:lvl4pPr>
            <a:lvl5pPr marL="1828800" indent="0">
              <a:buNone/>
              <a:defRPr b="0" i="0">
                <a:latin typeface="Arial" charset="0"/>
                <a:ea typeface="Arial" charset="0"/>
                <a:cs typeface="Arial" charset="0"/>
              </a:defRPr>
            </a:lvl5pPr>
          </a:lstStyle>
          <a:p>
            <a:pPr lvl="0"/>
            <a:r>
              <a:rPr lang="pt-BR" dirty="0"/>
              <a:t>Clique para editar os estilos de texto mestres</a:t>
            </a:r>
          </a:p>
        </p:txBody>
      </p:sp>
      <p:sp>
        <p:nvSpPr>
          <p:cNvPr id="10" name="Espaço Reservado para Conteúdo 9"/>
          <p:cNvSpPr>
            <a:spLocks noGrp="1"/>
          </p:cNvSpPr>
          <p:nvPr>
            <p:ph sz="quarter" idx="13" hasCustomPrompt="1"/>
          </p:nvPr>
        </p:nvSpPr>
        <p:spPr>
          <a:xfrm>
            <a:off x="523875" y="1209536"/>
            <a:ext cx="9265584" cy="792163"/>
          </a:xfrm>
          <a:prstGeom prst="rect">
            <a:avLst/>
          </a:prstGeom>
        </p:spPr>
        <p:txBody>
          <a:bodyPr lIns="0" rIns="0"/>
          <a:lstStyle>
            <a:lvl1pPr marL="0" indent="0">
              <a:buNone/>
              <a:defRPr sz="3400" b="1" i="0">
                <a:solidFill>
                  <a:schemeClr val="tx1">
                    <a:lumMod val="85000"/>
                    <a:lumOff val="15000"/>
                  </a:schemeClr>
                </a:solidFill>
                <a:latin typeface="Arial" charset="0"/>
                <a:ea typeface="Arial" charset="0"/>
                <a:cs typeface="Arial" charset="0"/>
              </a:defRPr>
            </a:lvl1pPr>
          </a:lstStyle>
          <a:p>
            <a:pPr lvl="0"/>
            <a:r>
              <a:rPr lang="pt-BR" dirty="0"/>
              <a:t>Clique para editar o  </a:t>
            </a:r>
            <a:r>
              <a:rPr lang="pt-BR" dirty="0" err="1"/>
              <a:t>Subt</a:t>
            </a:r>
            <a:r>
              <a:rPr lang="en-US" dirty="0" err="1"/>
              <a:t>ítulo</a:t>
            </a:r>
            <a:endParaRPr lang="pt-BR" dirty="0"/>
          </a:p>
        </p:txBody>
      </p:sp>
      <p:cxnSp>
        <p:nvCxnSpPr>
          <p:cNvPr id="15" name="Conector Reto 14"/>
          <p:cNvCxnSpPr/>
          <p:nvPr userDrawn="1"/>
        </p:nvCxnSpPr>
        <p:spPr>
          <a:xfrm>
            <a:off x="523875" y="6493706"/>
            <a:ext cx="9265354" cy="0"/>
          </a:xfrm>
          <a:prstGeom prst="line">
            <a:avLst/>
          </a:prstGeom>
          <a:ln w="15875">
            <a:solidFill>
              <a:srgbClr val="FFB400"/>
            </a:solidFill>
          </a:ln>
        </p:spPr>
        <p:style>
          <a:lnRef idx="1">
            <a:schemeClr val="dk1"/>
          </a:lnRef>
          <a:fillRef idx="0">
            <a:schemeClr val="dk1"/>
          </a:fillRef>
          <a:effectRef idx="0">
            <a:schemeClr val="dk1"/>
          </a:effectRef>
          <a:fontRef idx="minor">
            <a:schemeClr val="tx1"/>
          </a:fontRef>
        </p:style>
      </p:cxnSp>
      <p:pic>
        <p:nvPicPr>
          <p:cNvPr id="19" name="Imagem 18"/>
          <p:cNvPicPr>
            <a:picLocks noChangeAspect="1"/>
          </p:cNvPicPr>
          <p:nvPr userDrawn="1"/>
        </p:nvPicPr>
        <p:blipFill>
          <a:blip r:embed="rId2"/>
          <a:stretch>
            <a:fillRect/>
          </a:stretch>
        </p:blipFill>
        <p:spPr>
          <a:xfrm>
            <a:off x="10179423" y="-261257"/>
            <a:ext cx="7829044" cy="7407474"/>
          </a:xfrm>
          <a:prstGeom prst="rect">
            <a:avLst/>
          </a:prstGeom>
        </p:spPr>
      </p:pic>
      <p:pic>
        <p:nvPicPr>
          <p:cNvPr id="21" name="Anprotec_Logo_PNG_Transparente.png" descr="Anprotec_Logo_PNG_Transparente.png"/>
          <p:cNvPicPr>
            <a:picLocks noChangeAspect="1"/>
          </p:cNvPicPr>
          <p:nvPr userDrawn="1"/>
        </p:nvPicPr>
        <p:blipFill>
          <a:blip r:embed="rId3"/>
          <a:stretch>
            <a:fillRect/>
          </a:stretch>
        </p:blipFill>
        <p:spPr>
          <a:xfrm>
            <a:off x="10185721" y="6359060"/>
            <a:ext cx="1482181" cy="269292"/>
          </a:xfrm>
          <a:prstGeom prst="rect">
            <a:avLst/>
          </a:prstGeom>
          <a:ln w="12700">
            <a:miter lim="400000"/>
          </a:ln>
        </p:spPr>
      </p:pic>
    </p:spTree>
    <p:extLst>
      <p:ext uri="{BB962C8B-B14F-4D97-AF65-F5344CB8AC3E}">
        <p14:creationId xmlns:p14="http://schemas.microsoft.com/office/powerpoint/2010/main" val="376292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26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0E259A-481C-4ABB-A689-D0122760A3CA}"/>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460B15-2F6B-4B71-BCD4-33E332E6A0E4}"/>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342CE8F-DF23-44C4-B26E-CE747393AE64}"/>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50655100-065E-4B5E-B504-3116019E800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3826AB3-D2AC-4ECE-A1CB-ED5EB305A7D5}"/>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196683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EAD57-77F2-48C6-96D7-CB6EC18B2A2F}"/>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3AF7AF2-5CBB-4FD3-87A5-3EB12521E0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DA2C8BBD-77B6-4B5A-8F1D-BF0167F7F8B8}"/>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64A2AE03-20A2-4373-9392-FBEE90B29E8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51B529-617D-49BB-A97E-27D99F459583}"/>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101370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FA3FE7-CA96-4991-A3F3-2AA4190A3E2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0EBA7C4-695D-4390-A5F8-83D04F2D1EB3}"/>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45D10A05-9047-4600-BAC2-1C281939ACFA}"/>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3D596902-5B25-4408-A2DA-DBD73B2AD85A}"/>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6" name="Espaço Reservado para Rodapé 5">
            <a:extLst>
              <a:ext uri="{FF2B5EF4-FFF2-40B4-BE49-F238E27FC236}">
                <a16:creationId xmlns:a16="http://schemas.microsoft.com/office/drawing/2014/main" id="{6D28DEF8-F720-4F03-A93E-DE8752786DD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FAE73A7-5690-4B75-B320-210067CDC941}"/>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3761750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400D2-4BFE-4ADF-B395-644A0D60FC0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81E8B5B-97D3-42FA-A890-F8CBD0E61C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999EC810-9303-46CF-8CC8-680FFC9E01C6}"/>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99F1D766-BBF2-4CC1-BC3D-46EB36D89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DAB984ED-FFCD-46C1-86E4-C92CB911BB7A}"/>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1B800BE-1F9C-42B7-84E1-564B13FDD146}"/>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8" name="Espaço Reservado para Rodapé 7">
            <a:extLst>
              <a:ext uri="{FF2B5EF4-FFF2-40B4-BE49-F238E27FC236}">
                <a16:creationId xmlns:a16="http://schemas.microsoft.com/office/drawing/2014/main" id="{43C50BDC-2474-48EB-A6A7-035D8BE298E1}"/>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7C85854-C05F-4EBF-AA98-7D3F9330F8A6}"/>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103633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F95664-5F99-4E06-8C0B-D8B8EF75450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40AA3EA2-0244-42BA-ADF6-07206FB62C51}"/>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4" name="Espaço Reservado para Rodapé 3">
            <a:extLst>
              <a:ext uri="{FF2B5EF4-FFF2-40B4-BE49-F238E27FC236}">
                <a16:creationId xmlns:a16="http://schemas.microsoft.com/office/drawing/2014/main" id="{66F326C9-1A1E-49A5-865A-7F55FFC6936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F3F6A433-EFBC-4918-A0EB-9013EDDF96AE}"/>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178903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4A731D31-2DB8-42C5-84B6-7C898FF9B982}"/>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3" name="Espaço Reservado para Rodapé 2">
            <a:extLst>
              <a:ext uri="{FF2B5EF4-FFF2-40B4-BE49-F238E27FC236}">
                <a16:creationId xmlns:a16="http://schemas.microsoft.com/office/drawing/2014/main" id="{47B2A2B2-14BC-41D8-AF67-E3CDEA916EE6}"/>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2824DD1-4605-4BF2-82A8-696025A94C1E}"/>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292691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5002F2-2D39-4ED2-932C-5167B6EEF3A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1FA189AE-8AF3-4312-A551-2B838B0609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B6EC0A73-32FD-4FD9-9A69-483E07EB65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3E185C74-B8BA-402C-B1BA-E7FC1FE96910}"/>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6" name="Espaço Reservado para Rodapé 5">
            <a:extLst>
              <a:ext uri="{FF2B5EF4-FFF2-40B4-BE49-F238E27FC236}">
                <a16:creationId xmlns:a16="http://schemas.microsoft.com/office/drawing/2014/main" id="{6374CE7D-0718-468A-8F03-EA5D11F7A55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9D4846A-3F10-4FB2-B7E1-2721DAA62246}"/>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3783207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3DFC2C-0412-42B9-8984-EBDDABFBFE3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81AD466-2B5F-445B-8508-BF22132270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D35F975D-4EB9-4037-AFB1-06D3784D6B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DBDF16AC-BD04-4942-BFB3-E3A13E5534A2}"/>
              </a:ext>
            </a:extLst>
          </p:cNvPr>
          <p:cNvSpPr>
            <a:spLocks noGrp="1"/>
          </p:cNvSpPr>
          <p:nvPr>
            <p:ph type="dt" sz="half" idx="10"/>
          </p:nvPr>
        </p:nvSpPr>
        <p:spPr/>
        <p:txBody>
          <a:bodyPr/>
          <a:lstStyle/>
          <a:p>
            <a:fld id="{6020488A-8D0D-4F3E-B408-65756336B09E}" type="datetimeFigureOut">
              <a:rPr lang="pt-BR" smtClean="0"/>
              <a:t>02/10/2019</a:t>
            </a:fld>
            <a:endParaRPr lang="pt-BR"/>
          </a:p>
        </p:txBody>
      </p:sp>
      <p:sp>
        <p:nvSpPr>
          <p:cNvPr id="6" name="Espaço Reservado para Rodapé 5">
            <a:extLst>
              <a:ext uri="{FF2B5EF4-FFF2-40B4-BE49-F238E27FC236}">
                <a16:creationId xmlns:a16="http://schemas.microsoft.com/office/drawing/2014/main" id="{5861CDA6-E1BF-42D2-972C-E5DDCFDE00B3}"/>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46FDF3FD-D3B3-4681-BC4A-F478FA838405}"/>
              </a:ext>
            </a:extLst>
          </p:cNvPr>
          <p:cNvSpPr>
            <a:spLocks noGrp="1"/>
          </p:cNvSpPr>
          <p:nvPr>
            <p:ph type="sldNum" sz="quarter" idx="12"/>
          </p:nvPr>
        </p:nvSpPr>
        <p:spPr/>
        <p:txBody>
          <a:bodyPr/>
          <a:lstStyle/>
          <a:p>
            <a:fld id="{EC9E2369-7815-4ECC-B2A1-7D7E1FDC332E}" type="slidenum">
              <a:rPr lang="pt-BR" smtClean="0"/>
              <a:t>‹nº›</a:t>
            </a:fld>
            <a:endParaRPr lang="pt-BR"/>
          </a:p>
        </p:txBody>
      </p:sp>
    </p:spTree>
    <p:extLst>
      <p:ext uri="{BB962C8B-B14F-4D97-AF65-F5344CB8AC3E}">
        <p14:creationId xmlns:p14="http://schemas.microsoft.com/office/powerpoint/2010/main" val="122695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75C3CE5-A6DB-4E50-9481-5B6DCEF96D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840DD12-38C8-4957-8B08-CED9859BE4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6CD7272-E978-404C-B18E-5504AA03AB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0488A-8D0D-4F3E-B408-65756336B09E}" type="datetimeFigureOut">
              <a:rPr lang="pt-BR" smtClean="0"/>
              <a:t>02/10/2019</a:t>
            </a:fld>
            <a:endParaRPr lang="pt-BR"/>
          </a:p>
        </p:txBody>
      </p:sp>
      <p:sp>
        <p:nvSpPr>
          <p:cNvPr id="5" name="Espaço Reservado para Rodapé 4">
            <a:extLst>
              <a:ext uri="{FF2B5EF4-FFF2-40B4-BE49-F238E27FC236}">
                <a16:creationId xmlns:a16="http://schemas.microsoft.com/office/drawing/2014/main" id="{EB4050BE-A24A-4587-B672-5D97E5362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2C47316A-CB3E-4E38-8B34-CFF491E88F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E2369-7815-4ECC-B2A1-7D7E1FDC332E}" type="slidenum">
              <a:rPr lang="pt-BR" smtClean="0"/>
              <a:t>‹nº›</a:t>
            </a:fld>
            <a:endParaRPr lang="pt-BR"/>
          </a:p>
        </p:txBody>
      </p:sp>
    </p:spTree>
    <p:extLst>
      <p:ext uri="{BB962C8B-B14F-4D97-AF65-F5344CB8AC3E}">
        <p14:creationId xmlns:p14="http://schemas.microsoft.com/office/powerpoint/2010/main" val="200165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7.emf"/><Relationship Id="rId5" Type="http://schemas.openxmlformats.org/officeDocument/2006/relationships/package" Target="../embeddings/Microsoft_Word_Document1.docx"/><Relationship Id="rId4" Type="http://schemas.openxmlformats.org/officeDocument/2006/relationships/image" Target="../media/image26.emf"/></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eforum.org/agenda/2019/05/these-are-the-most-innovative-cities-in-the-world/"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ckinsey.com/industries/public-sector/our-insights/how-state-and-local-governments-win-at-attracting-companies" TargetMode="External"/><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7consorcios.com.br/blog/melhores-cidades-brasil-para-morar/" TargetMode="External"/><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hyperlink" Target="http://macroplan.com.br/100-melhores-cidades-do-brasi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hyperlink" Target="https://www.mckinsey.com/industries/public-sector/our-insights/how-state-and-local-governments-win-at-attracting-companies"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hyperlink" Target="https://exame.abril.com.br/brasil/campinas-e-a-cidade-mais-inteligente-e-conectada-do-brasil-veja-lista/" TargetMode="Externa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hyperlink" Target="https://exame.abril.com.br/brasil/campinas-e-a-cidade-mais-inteligente-e-conectada-do-brasil-veja-lista/"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folhavideira.com/2017/02/25/centros-de-inovacao-saudavel-competicao-entre-as-cidades-de-sc/" TargetMode="External"/><Relationship Id="rId1" Type="http://schemas.openxmlformats.org/officeDocument/2006/relationships/slideLayout" Target="../slideLayouts/slideLayout12.xml"/><Relationship Id="rId4" Type="http://schemas.openxmlformats.org/officeDocument/2006/relationships/hyperlink" Target="http://www.sc.gov.br/index.php?subid=379&amp;option=com_acymailing&amp;no_html=1&amp;ctrl=url&amp;urlid=14473&amp;mailid=16231"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6" Type="http://schemas.openxmlformats.org/officeDocument/2006/relationships/hyperlink" Target="http://www.pmf.sc.gov.br/arquivos/arquivos/pdf/14_02_2017_16.44.26.b87d62d6056c8338a43b479ab6012002.pdf" TargetMode="External"/><Relationship Id="rId5" Type="http://schemas.openxmlformats.org/officeDocument/2006/relationships/image" Target="../media/image52.png"/><Relationship Id="rId4" Type="http://schemas.openxmlformats.org/officeDocument/2006/relationships/hyperlink" Target="https://goo.gl/maps/oRnsxe46DQsvrcoJ6" TargetMode="External"/></Relationships>
</file>

<file path=ppt/slides/_rels/slide29.xml.rels><?xml version="1.0" encoding="UTF-8" standalone="yes"?>
<Relationships xmlns="http://schemas.openxmlformats.org/package/2006/relationships"><Relationship Id="rId2" Type="http://schemas.openxmlformats.org/officeDocument/2006/relationships/hyperlink" Target="http://redebrasileira.org/materias/3319/por-que-cidades-inteligentes-precisam-de-ecossistemas-de-inovacao"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legislacao.planalto.gov.br/legisla/legislacao.nsf/Viw_Identificacao/mpv%20881-2019?OpenDocument" TargetMode="External"/><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hyperlink" Target="http://legislacao.planalto.gov.br/legisla/legislacao.nsf/Viw_Identificacao/lcp%20123-2006?OpenDocument"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hyperlink" Target="https://journals.openedition.org/confins/12257?lang=pt" TargetMode="Externa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dci.com.br/servicos/mapeamento-aponta-87-grandes-empresas-com-programas-de-inovac-o-aberta-no-brasil-1.646229" TargetMode="External"/><Relationship Id="rId2" Type="http://schemas.openxmlformats.org/officeDocument/2006/relationships/hyperlink" Target="https://acestartups.com.br/inovacao-aberta-no-brasil/" TargetMode="Externa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5" Type="http://schemas.openxmlformats.org/officeDocument/2006/relationships/hyperlink" Target="https://startupbase.com.br/home?_h=24079.dbf44698-73ca-462d-a148-b4e56cff5898.gxmngj.0ec104" TargetMode="Externa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hyperlink" Target="https://endeavor.org.br/ambiente/as-empresas-que-geraram-quase-50-dos-novos-empregos/" TargetMode="External"/><Relationship Id="rId2" Type="http://schemas.openxmlformats.org/officeDocument/2006/relationships/hyperlink" Target="https://endeavor.org.br/ambiente/o-poder-do-empreendedorismo/"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8" name="Retângulo 7">
            <a:extLst>
              <a:ext uri="{FF2B5EF4-FFF2-40B4-BE49-F238E27FC236}">
                <a16:creationId xmlns:a16="http://schemas.microsoft.com/office/drawing/2014/main" id="{70C23D9F-BE4B-4A32-B66A-6DAC2374A35C}"/>
              </a:ext>
            </a:extLst>
          </p:cNvPr>
          <p:cNvSpPr/>
          <p:nvPr/>
        </p:nvSpPr>
        <p:spPr>
          <a:xfrm>
            <a:off x="0" y="332920"/>
            <a:ext cx="9918449" cy="1077218"/>
          </a:xfrm>
          <a:prstGeom prst="rect">
            <a:avLst/>
          </a:prstGeom>
        </p:spPr>
        <p:txBody>
          <a:bodyPr wrap="square">
            <a:spAutoFit/>
          </a:bodyPr>
          <a:lstStyle/>
          <a:p>
            <a:pPr algn="ctr"/>
            <a:r>
              <a:rPr lang="pt-BR" sz="3200" b="1" dirty="0">
                <a:solidFill>
                  <a:srgbClr val="FFB400"/>
                </a:solidFill>
                <a:latin typeface="Arial" panose="020B0604020202020204" pitchFamily="34" charset="0"/>
                <a:cs typeface="Arial" panose="020B0604020202020204" pitchFamily="34" charset="0"/>
              </a:rPr>
              <a:t>“Como atrair recursos/empresas através de incentivos fiscais?”</a:t>
            </a:r>
          </a:p>
        </p:txBody>
      </p:sp>
      <p:pic>
        <p:nvPicPr>
          <p:cNvPr id="11" name="Imagem 10">
            <a:extLst>
              <a:ext uri="{FF2B5EF4-FFF2-40B4-BE49-F238E27FC236}">
                <a16:creationId xmlns:a16="http://schemas.microsoft.com/office/drawing/2014/main" id="{FD7A8316-BB91-46AF-8C9C-C5103CB56154}"/>
              </a:ext>
            </a:extLst>
          </p:cNvPr>
          <p:cNvPicPr>
            <a:picLocks noChangeAspect="1"/>
          </p:cNvPicPr>
          <p:nvPr/>
        </p:nvPicPr>
        <p:blipFill>
          <a:blip r:embed="rId2"/>
          <a:stretch>
            <a:fillRect/>
          </a:stretch>
        </p:blipFill>
        <p:spPr>
          <a:xfrm>
            <a:off x="276428" y="2222964"/>
            <a:ext cx="5256851" cy="2177671"/>
          </a:xfrm>
          <a:prstGeom prst="rect">
            <a:avLst/>
          </a:prstGeom>
        </p:spPr>
      </p:pic>
      <p:sp>
        <p:nvSpPr>
          <p:cNvPr id="15" name="CaixaDeTexto 14">
            <a:extLst>
              <a:ext uri="{FF2B5EF4-FFF2-40B4-BE49-F238E27FC236}">
                <a16:creationId xmlns:a16="http://schemas.microsoft.com/office/drawing/2014/main" id="{BF0344A9-45A3-4F0B-9EF1-0A7E476C44FE}"/>
              </a:ext>
            </a:extLst>
          </p:cNvPr>
          <p:cNvSpPr txBox="1"/>
          <p:nvPr/>
        </p:nvSpPr>
        <p:spPr>
          <a:xfrm>
            <a:off x="9779538" y="5737190"/>
            <a:ext cx="830677" cy="369332"/>
          </a:xfrm>
          <a:prstGeom prst="rect">
            <a:avLst/>
          </a:prstGeom>
          <a:noFill/>
        </p:spPr>
        <p:txBody>
          <a:bodyPr wrap="none" rtlCol="0">
            <a:spAutoFit/>
          </a:bodyPr>
          <a:lstStyle/>
          <a:p>
            <a:r>
              <a:rPr lang="pt-BR" dirty="0"/>
              <a:t>40 min</a:t>
            </a:r>
          </a:p>
        </p:txBody>
      </p:sp>
      <p:pic>
        <p:nvPicPr>
          <p:cNvPr id="2050" name="Picture 2" descr="Resultado de imagem para Universidade Feevale">
            <a:extLst>
              <a:ext uri="{FF2B5EF4-FFF2-40B4-BE49-F238E27FC236}">
                <a16:creationId xmlns:a16="http://schemas.microsoft.com/office/drawing/2014/main" id="{82EE5485-7680-459E-B9AE-D4A05B4677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824" y="396339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m para comung">
            <a:extLst>
              <a:ext uri="{FF2B5EF4-FFF2-40B4-BE49-F238E27FC236}">
                <a16:creationId xmlns:a16="http://schemas.microsoft.com/office/drawing/2014/main" id="{D9BF4906-B3A4-465C-8A7C-29005BE02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264" y="1524877"/>
            <a:ext cx="3357566" cy="1904123"/>
          </a:xfrm>
          <a:prstGeom prst="rect">
            <a:avLst/>
          </a:prstGeom>
          <a:noFill/>
          <a:extLst>
            <a:ext uri="{909E8E84-426E-40DD-AFC4-6F175D3DCCD1}">
              <a14:hiddenFill xmlns:a14="http://schemas.microsoft.com/office/drawing/2010/main">
                <a:solidFill>
                  <a:srgbClr val="FFFFFF"/>
                </a:solidFill>
              </a14:hiddenFill>
            </a:ext>
          </a:extLst>
        </p:spPr>
      </p:pic>
      <p:sp>
        <p:nvSpPr>
          <p:cNvPr id="14" name="Retângulo 13">
            <a:extLst>
              <a:ext uri="{FF2B5EF4-FFF2-40B4-BE49-F238E27FC236}">
                <a16:creationId xmlns:a16="http://schemas.microsoft.com/office/drawing/2014/main" id="{90B16D62-EDC4-4AB6-8A6A-4FEBF78A3A61}"/>
              </a:ext>
            </a:extLst>
          </p:cNvPr>
          <p:cNvSpPr/>
          <p:nvPr/>
        </p:nvSpPr>
        <p:spPr>
          <a:xfrm>
            <a:off x="276428" y="5875688"/>
            <a:ext cx="5719836" cy="461665"/>
          </a:xfrm>
          <a:prstGeom prst="rect">
            <a:avLst/>
          </a:prstGeom>
        </p:spPr>
        <p:txBody>
          <a:bodyPr wrap="none">
            <a:spAutoFit/>
          </a:bodyPr>
          <a:lstStyle/>
          <a:p>
            <a:pPr algn="ctr"/>
            <a:r>
              <a:rPr lang="pt-BR" sz="2400" b="1" dirty="0">
                <a:solidFill>
                  <a:srgbClr val="FFB400"/>
                </a:solidFill>
                <a:latin typeface="Arial" panose="020B0604020202020204" pitchFamily="34" charset="0"/>
                <a:cs typeface="Arial" panose="020B0604020202020204" pitchFamily="34" charset="0"/>
              </a:rPr>
              <a:t>Novo modelo de negócio em Governo</a:t>
            </a:r>
          </a:p>
        </p:txBody>
      </p:sp>
      <p:sp>
        <p:nvSpPr>
          <p:cNvPr id="16" name="Retângulo 15">
            <a:extLst>
              <a:ext uri="{FF2B5EF4-FFF2-40B4-BE49-F238E27FC236}">
                <a16:creationId xmlns:a16="http://schemas.microsoft.com/office/drawing/2014/main" id="{69CD4EA6-99CE-4743-87A4-B3C55BF14881}"/>
              </a:ext>
            </a:extLst>
          </p:cNvPr>
          <p:cNvSpPr/>
          <p:nvPr/>
        </p:nvSpPr>
        <p:spPr>
          <a:xfrm>
            <a:off x="583907" y="5013406"/>
            <a:ext cx="5479385" cy="400110"/>
          </a:xfrm>
          <a:prstGeom prst="rect">
            <a:avLst/>
          </a:prstGeom>
        </p:spPr>
        <p:txBody>
          <a:bodyPr wrap="none">
            <a:spAutoFit/>
          </a:bodyPr>
          <a:lstStyle/>
          <a:p>
            <a:r>
              <a:rPr lang="pt-BR" sz="2000" dirty="0">
                <a:solidFill>
                  <a:srgbClr val="231F20"/>
                </a:solidFill>
                <a:latin typeface="Arial" panose="020B0604020202020204" pitchFamily="34" charset="0"/>
                <a:cs typeface="Arial" panose="020B0604020202020204" pitchFamily="34" charset="0"/>
              </a:rPr>
              <a:t>VII Fórum de Gestão e Inovação do COMUNG</a:t>
            </a:r>
            <a:endParaRPr lang="pt-BR" sz="2000" b="0" i="0" dirty="0">
              <a:solidFill>
                <a:srgbClr val="231F20"/>
              </a:solidFill>
              <a:effectLst/>
              <a:latin typeface="Arial" panose="020B0604020202020204" pitchFamily="34" charset="0"/>
              <a:cs typeface="Arial" panose="020B0604020202020204" pitchFamily="34" charset="0"/>
            </a:endParaRPr>
          </a:p>
        </p:txBody>
      </p:sp>
      <p:sp>
        <p:nvSpPr>
          <p:cNvPr id="19" name="Retângulo 18">
            <a:extLst>
              <a:ext uri="{FF2B5EF4-FFF2-40B4-BE49-F238E27FC236}">
                <a16:creationId xmlns:a16="http://schemas.microsoft.com/office/drawing/2014/main" id="{29B6E8CA-510D-4CD9-B81C-22ACD228461A}"/>
              </a:ext>
            </a:extLst>
          </p:cNvPr>
          <p:cNvSpPr/>
          <p:nvPr/>
        </p:nvSpPr>
        <p:spPr>
          <a:xfrm>
            <a:off x="248903" y="4539758"/>
            <a:ext cx="6567435" cy="369332"/>
          </a:xfrm>
          <a:prstGeom prst="rect">
            <a:avLst/>
          </a:prstGeom>
        </p:spPr>
        <p:txBody>
          <a:bodyPr wrap="square">
            <a:spAutoFit/>
          </a:bodyPr>
          <a:lstStyle/>
          <a:p>
            <a:r>
              <a:rPr lang="pt-BR" dirty="0">
                <a:solidFill>
                  <a:srgbClr val="201F1E"/>
                </a:solidFill>
                <a:latin typeface="Arial" panose="020B0604020202020204" pitchFamily="34" charset="0"/>
                <a:cs typeface="Arial" panose="020B0604020202020204" pitchFamily="34" charset="0"/>
              </a:rPr>
              <a:t>A reinvenção da Universidade: convivendo com as mudanças</a:t>
            </a:r>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9328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FB0F2B40-7E44-4C5A-B525-9463723E5141}"/>
              </a:ext>
            </a:extLst>
          </p:cNvPr>
          <p:cNvSpPr/>
          <p:nvPr/>
        </p:nvSpPr>
        <p:spPr>
          <a:xfrm>
            <a:off x="454828" y="1144645"/>
            <a:ext cx="9289674" cy="5262979"/>
          </a:xfrm>
          <a:prstGeom prst="rect">
            <a:avLst/>
          </a:prstGeom>
        </p:spPr>
        <p:txBody>
          <a:bodyPr wrap="square">
            <a:spAutoFit/>
          </a:bodyPr>
          <a:lstStyle/>
          <a:p>
            <a:pPr fontAlgn="base"/>
            <a:r>
              <a:rPr lang="pt-BR" sz="2400" b="1" dirty="0">
                <a:solidFill>
                  <a:srgbClr val="201F1E"/>
                </a:solidFill>
                <a:latin typeface="Arial" panose="020B0604020202020204" pitchFamily="34" charset="0"/>
                <a:cs typeface="Arial" panose="020B0604020202020204" pitchFamily="34" charset="0"/>
              </a:rPr>
              <a:t>Indústria do futuro </a:t>
            </a:r>
            <a:r>
              <a:rPr lang="pt-BR" sz="2400" dirty="0">
                <a:solidFill>
                  <a:srgbClr val="201F1E"/>
                </a:solidFill>
                <a:latin typeface="Arial" panose="020B0604020202020204" pitchFamily="34" charset="0"/>
                <a:cs typeface="Arial" panose="020B0604020202020204" pitchFamily="34" charset="0"/>
              </a:rPr>
              <a:t>- transição da indústria linear para a circular.</a:t>
            </a:r>
          </a:p>
          <a:p>
            <a:pPr fontAlgn="base"/>
            <a:r>
              <a:rPr lang="pt-BR" sz="2400" dirty="0">
                <a:solidFill>
                  <a:srgbClr val="201F1E"/>
                </a:solidFill>
                <a:latin typeface="Arial" panose="020B0604020202020204" pitchFamily="34" charset="0"/>
                <a:cs typeface="Arial" panose="020B0604020202020204" pitchFamily="34" charset="0"/>
              </a:rPr>
              <a:t>Pesquisa CNI mostra que 76,4% das empresas adotam alguma prática de economia circular e 60% avaliam que a prática pode gerar empregos e 75,9% a percebem como relevante para evitar desperdícios. </a:t>
            </a:r>
          </a:p>
          <a:p>
            <a:pPr fontAlgn="base"/>
            <a:br>
              <a:rPr lang="pt-BR" sz="2400" dirty="0">
                <a:solidFill>
                  <a:srgbClr val="201F1E"/>
                </a:solidFill>
                <a:latin typeface="Arial" panose="020B0604020202020204" pitchFamily="34" charset="0"/>
                <a:cs typeface="Arial" panose="020B0604020202020204" pitchFamily="34" charset="0"/>
              </a:rPr>
            </a:br>
            <a:r>
              <a:rPr lang="pt-BR" sz="2400" b="1" dirty="0">
                <a:solidFill>
                  <a:srgbClr val="201F1E"/>
                </a:solidFill>
                <a:latin typeface="Arial" panose="020B0604020202020204" pitchFamily="34" charset="0"/>
                <a:cs typeface="Arial" panose="020B0604020202020204" pitchFamily="34" charset="0"/>
              </a:rPr>
              <a:t>Grandes fortunas </a:t>
            </a:r>
            <a:r>
              <a:rPr lang="pt-BR" sz="2400" dirty="0">
                <a:solidFill>
                  <a:srgbClr val="201F1E"/>
                </a:solidFill>
                <a:latin typeface="Arial" panose="020B0604020202020204" pitchFamily="34" charset="0"/>
                <a:cs typeface="Arial" panose="020B0604020202020204" pitchFamily="34" charset="0"/>
              </a:rPr>
              <a:t>– </a:t>
            </a:r>
          </a:p>
          <a:p>
            <a:pPr fontAlgn="base"/>
            <a:r>
              <a:rPr lang="pt-BR" sz="2400" dirty="0">
                <a:solidFill>
                  <a:srgbClr val="201F1E"/>
                </a:solidFill>
                <a:latin typeface="Arial" panose="020B0604020202020204" pitchFamily="34" charset="0"/>
                <a:cs typeface="Arial" panose="020B0604020202020204" pitchFamily="34" charset="0"/>
              </a:rPr>
              <a:t>empreendimentos de impacto social</a:t>
            </a:r>
          </a:p>
          <a:p>
            <a:pPr fontAlgn="base"/>
            <a:br>
              <a:rPr lang="pt-BR" sz="2400" dirty="0">
                <a:solidFill>
                  <a:srgbClr val="201F1E"/>
                </a:solidFill>
                <a:latin typeface="Arial" panose="020B0604020202020204" pitchFamily="34" charset="0"/>
                <a:cs typeface="Arial" panose="020B0604020202020204" pitchFamily="34" charset="0"/>
              </a:rPr>
            </a:br>
            <a:endParaRPr lang="pt-BR" sz="2400" dirty="0">
              <a:solidFill>
                <a:srgbClr val="201F1E"/>
              </a:solidFill>
              <a:latin typeface="Arial" panose="020B0604020202020204" pitchFamily="34" charset="0"/>
              <a:cs typeface="Arial" panose="020B0604020202020204" pitchFamily="34" charset="0"/>
            </a:endParaRPr>
          </a:p>
          <a:p>
            <a:pPr fontAlgn="base"/>
            <a:r>
              <a:rPr lang="pt-BR" sz="2400" b="1" dirty="0">
                <a:solidFill>
                  <a:srgbClr val="201F1E"/>
                </a:solidFill>
                <a:latin typeface="Arial" panose="020B0604020202020204" pitchFamily="34" charset="0"/>
                <a:cs typeface="Arial" panose="020B0604020202020204" pitchFamily="34" charset="0"/>
              </a:rPr>
              <a:t>Energias alternativas</a:t>
            </a:r>
          </a:p>
          <a:p>
            <a:pPr fontAlgn="base"/>
            <a:endParaRPr lang="pt-BR" sz="2400" dirty="0"/>
          </a:p>
          <a:p>
            <a:pPr fontAlgn="base"/>
            <a:endParaRPr lang="pt-BR" sz="2400" dirty="0"/>
          </a:p>
          <a:p>
            <a:pPr fontAlgn="base"/>
            <a:r>
              <a:rPr lang="pt-BR" sz="2400" b="1" dirty="0">
                <a:solidFill>
                  <a:srgbClr val="201F1E"/>
                </a:solidFill>
                <a:latin typeface="Arial" panose="020B0604020202020204" pitchFamily="34" charset="0"/>
                <a:cs typeface="Arial" panose="020B0604020202020204" pitchFamily="34" charset="0"/>
              </a:rPr>
              <a:t>Agricultura regenerativa e </a:t>
            </a:r>
            <a:r>
              <a:rPr lang="pt-BR" sz="2400" b="1" dirty="0" err="1">
                <a:solidFill>
                  <a:srgbClr val="201F1E"/>
                </a:solidFill>
                <a:latin typeface="Arial" panose="020B0604020202020204" pitchFamily="34" charset="0"/>
                <a:cs typeface="Arial" panose="020B0604020202020204" pitchFamily="34" charset="0"/>
              </a:rPr>
              <a:t>AgriTec</a:t>
            </a:r>
            <a:endParaRPr lang="pt-BR" sz="2400" b="1" dirty="0">
              <a:solidFill>
                <a:srgbClr val="201F1E"/>
              </a:solidFill>
              <a:latin typeface="Arial" panose="020B0604020202020204" pitchFamily="34" charset="0"/>
              <a:cs typeface="Arial" panose="020B0604020202020204" pitchFamily="34" charset="0"/>
            </a:endParaRPr>
          </a:p>
        </p:txBody>
      </p:sp>
      <p:sp>
        <p:nvSpPr>
          <p:cNvPr id="7" name="CaixaDeTexto 6">
            <a:extLst>
              <a:ext uri="{FF2B5EF4-FFF2-40B4-BE49-F238E27FC236}">
                <a16:creationId xmlns:a16="http://schemas.microsoft.com/office/drawing/2014/main" id="{6D62D746-71BA-4619-9899-CA8F28C4DE6C}"/>
              </a:ext>
            </a:extLst>
          </p:cNvPr>
          <p:cNvSpPr txBox="1"/>
          <p:nvPr/>
        </p:nvSpPr>
        <p:spPr>
          <a:xfrm>
            <a:off x="586854" y="450376"/>
            <a:ext cx="3257623" cy="584775"/>
          </a:xfrm>
          <a:prstGeom prst="rect">
            <a:avLst/>
          </a:prstGeom>
          <a:noFill/>
        </p:spPr>
        <p:txBody>
          <a:bodyPr wrap="none" rtlCol="0">
            <a:spAutoFit/>
          </a:bodyPr>
          <a:lstStyle/>
          <a:p>
            <a:r>
              <a:rPr lang="pt-BR" sz="3200" b="1" dirty="0">
                <a:solidFill>
                  <a:srgbClr val="F6BB00"/>
                </a:solidFill>
                <a:latin typeface="Arial" panose="020B0604020202020204" pitchFamily="34" charset="0"/>
                <a:cs typeface="Arial" panose="020B0604020202020204" pitchFamily="34" charset="0"/>
              </a:rPr>
              <a:t>Novos Desafios</a:t>
            </a:r>
          </a:p>
        </p:txBody>
      </p:sp>
      <p:pic>
        <p:nvPicPr>
          <p:cNvPr id="8" name="Imagem 7">
            <a:extLst>
              <a:ext uri="{FF2B5EF4-FFF2-40B4-BE49-F238E27FC236}">
                <a16:creationId xmlns:a16="http://schemas.microsoft.com/office/drawing/2014/main" id="{898B08D8-5364-45F4-B4DC-AE07D5F493D8}"/>
              </a:ext>
            </a:extLst>
          </p:cNvPr>
          <p:cNvPicPr>
            <a:picLocks noChangeAspect="1"/>
          </p:cNvPicPr>
          <p:nvPr/>
        </p:nvPicPr>
        <p:blipFill>
          <a:blip r:embed="rId2"/>
          <a:stretch>
            <a:fillRect/>
          </a:stretch>
        </p:blipFill>
        <p:spPr>
          <a:xfrm>
            <a:off x="5559352" y="2756848"/>
            <a:ext cx="4535443" cy="3307094"/>
          </a:xfrm>
          <a:prstGeom prst="rect">
            <a:avLst/>
          </a:prstGeom>
        </p:spPr>
      </p:pic>
    </p:spTree>
    <p:extLst>
      <p:ext uri="{BB962C8B-B14F-4D97-AF65-F5344CB8AC3E}">
        <p14:creationId xmlns:p14="http://schemas.microsoft.com/office/powerpoint/2010/main" val="1003939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A4EC-BE56-4B2C-945B-019053E97848}"/>
              </a:ext>
            </a:extLst>
          </p:cNvPr>
          <p:cNvSpPr>
            <a:spLocks noGrp="1"/>
          </p:cNvSpPr>
          <p:nvPr>
            <p:ph type="title"/>
          </p:nvPr>
        </p:nvSpPr>
        <p:spPr>
          <a:xfrm>
            <a:off x="237272" y="148178"/>
            <a:ext cx="7077928" cy="699746"/>
          </a:xfrm>
        </p:spPr>
        <p:txBody>
          <a:bodyPr>
            <a:noAutofit/>
          </a:bodyPr>
          <a:lstStyle/>
          <a:p>
            <a:r>
              <a:rPr lang="pt-BR" sz="3200" dirty="0"/>
              <a:t>E para onde estão indo as Cidades?</a:t>
            </a:r>
          </a:p>
        </p:txBody>
      </p:sp>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pic>
        <p:nvPicPr>
          <p:cNvPr id="5124" name="Picture 4">
            <a:extLst>
              <a:ext uri="{FF2B5EF4-FFF2-40B4-BE49-F238E27FC236}">
                <a16:creationId xmlns:a16="http://schemas.microsoft.com/office/drawing/2014/main" id="{B6A5EAAC-1F1B-4D78-8742-795B8DA00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46686"/>
            <a:ext cx="10194878" cy="427441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a:extLst>
              <a:ext uri="{FF2B5EF4-FFF2-40B4-BE49-F238E27FC236}">
                <a16:creationId xmlns:a16="http://schemas.microsoft.com/office/drawing/2014/main" id="{94143CB6-89B3-4C24-895F-55CD080F292A}"/>
              </a:ext>
            </a:extLst>
          </p:cNvPr>
          <p:cNvPicPr>
            <a:picLocks noChangeAspect="1"/>
          </p:cNvPicPr>
          <p:nvPr/>
        </p:nvPicPr>
        <p:blipFill>
          <a:blip r:embed="rId3"/>
          <a:stretch>
            <a:fillRect/>
          </a:stretch>
        </p:blipFill>
        <p:spPr>
          <a:xfrm>
            <a:off x="8211403" y="4781479"/>
            <a:ext cx="2782215" cy="1036085"/>
          </a:xfrm>
          <a:prstGeom prst="rect">
            <a:avLst/>
          </a:prstGeom>
        </p:spPr>
      </p:pic>
      <p:cxnSp>
        <p:nvCxnSpPr>
          <p:cNvPr id="6" name="Conector de Seta Reta 5">
            <a:extLst>
              <a:ext uri="{FF2B5EF4-FFF2-40B4-BE49-F238E27FC236}">
                <a16:creationId xmlns:a16="http://schemas.microsoft.com/office/drawing/2014/main" id="{519390C1-5DDB-4C14-9C25-BF78EBF30040}"/>
              </a:ext>
            </a:extLst>
          </p:cNvPr>
          <p:cNvCxnSpPr/>
          <p:nvPr/>
        </p:nvCxnSpPr>
        <p:spPr>
          <a:xfrm flipV="1">
            <a:off x="9444874" y="1546686"/>
            <a:ext cx="0" cy="20096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tângulo 6">
            <a:extLst>
              <a:ext uri="{FF2B5EF4-FFF2-40B4-BE49-F238E27FC236}">
                <a16:creationId xmlns:a16="http://schemas.microsoft.com/office/drawing/2014/main" id="{1BA546DB-4E8B-41B3-AF9F-E04097AC8E79}"/>
              </a:ext>
            </a:extLst>
          </p:cNvPr>
          <p:cNvSpPr/>
          <p:nvPr/>
        </p:nvSpPr>
        <p:spPr>
          <a:xfrm>
            <a:off x="8625407" y="803283"/>
            <a:ext cx="1569471" cy="394022"/>
          </a:xfrm>
          <a:prstGeom prst="rect">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latin typeface="Arial" panose="020B0604020202020204" pitchFamily="34" charset="0"/>
                <a:cs typeface="Arial" panose="020B0604020202020204" pitchFamily="34" charset="0"/>
              </a:rPr>
              <a:t>Cidades 4.0</a:t>
            </a:r>
          </a:p>
        </p:txBody>
      </p:sp>
      <p:sp>
        <p:nvSpPr>
          <p:cNvPr id="4" name="CaixaDeTexto 3">
            <a:extLst>
              <a:ext uri="{FF2B5EF4-FFF2-40B4-BE49-F238E27FC236}">
                <a16:creationId xmlns:a16="http://schemas.microsoft.com/office/drawing/2014/main" id="{758F59DC-E9CF-4AEE-A5D0-8B2A191995BC}"/>
              </a:ext>
            </a:extLst>
          </p:cNvPr>
          <p:cNvSpPr txBox="1"/>
          <p:nvPr/>
        </p:nvSpPr>
        <p:spPr>
          <a:xfrm>
            <a:off x="7908933" y="138887"/>
            <a:ext cx="2802370"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Novo Desafio</a:t>
            </a:r>
          </a:p>
        </p:txBody>
      </p:sp>
    </p:spTree>
    <p:extLst>
      <p:ext uri="{BB962C8B-B14F-4D97-AF65-F5344CB8AC3E}">
        <p14:creationId xmlns:p14="http://schemas.microsoft.com/office/powerpoint/2010/main" val="460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D15C4D5-9154-4CB9-AFE3-51BF780419D9}"/>
              </a:ext>
            </a:extLst>
          </p:cNvPr>
          <p:cNvPicPr>
            <a:picLocks noChangeAspect="1"/>
          </p:cNvPicPr>
          <p:nvPr/>
        </p:nvPicPr>
        <p:blipFill>
          <a:blip r:embed="rId2"/>
          <a:stretch>
            <a:fillRect/>
          </a:stretch>
        </p:blipFill>
        <p:spPr>
          <a:xfrm>
            <a:off x="0" y="860155"/>
            <a:ext cx="7581545" cy="5997845"/>
          </a:xfrm>
          <a:prstGeom prst="rect">
            <a:avLst/>
          </a:prstGeom>
        </p:spPr>
      </p:pic>
      <p:sp>
        <p:nvSpPr>
          <p:cNvPr id="6" name="Título 1">
            <a:extLst>
              <a:ext uri="{FF2B5EF4-FFF2-40B4-BE49-F238E27FC236}">
                <a16:creationId xmlns:a16="http://schemas.microsoft.com/office/drawing/2014/main" id="{B5C63EE2-41F2-4D4A-A93A-B42D97500587}"/>
              </a:ext>
            </a:extLst>
          </p:cNvPr>
          <p:cNvSpPr txBox="1">
            <a:spLocks/>
          </p:cNvSpPr>
          <p:nvPr/>
        </p:nvSpPr>
        <p:spPr>
          <a:xfrm>
            <a:off x="7961270" y="6162209"/>
            <a:ext cx="1941992" cy="699746"/>
          </a:xfrm>
          <a:prstGeom prst="rect">
            <a:avLst/>
          </a:prstGeom>
        </p:spPr>
        <p:txBody>
          <a:bodyPr vert="horz" lIns="0" tIns="45720" rIns="0" bIns="45720" rtlCol="0" anchor="ctr">
            <a:normAutofit fontScale="92500" lnSpcReduction="20000"/>
          </a:bodyPr>
          <a:lstStyle>
            <a:lvl1pPr algn="l" defTabSz="914400" rtl="0" eaLnBrk="1" latinLnBrk="0" hangingPunct="1">
              <a:lnSpc>
                <a:spcPct val="90000"/>
              </a:lnSpc>
              <a:spcBef>
                <a:spcPct val="0"/>
              </a:spcBef>
              <a:buNone/>
              <a:defRPr sz="4800" b="1" kern="1200">
                <a:solidFill>
                  <a:srgbClr val="FFB400"/>
                </a:solidFill>
                <a:latin typeface="Arial" charset="0"/>
                <a:ea typeface="Arial" charset="0"/>
                <a:cs typeface="Arial" charset="0"/>
              </a:defRPr>
            </a:lvl1pPr>
          </a:lstStyle>
          <a:p>
            <a:pPr algn="ctr"/>
            <a:r>
              <a:rPr lang="pt-BR" sz="2800" dirty="0"/>
              <a:t>Áreas de Inovação</a:t>
            </a:r>
          </a:p>
        </p:txBody>
      </p:sp>
      <p:pic>
        <p:nvPicPr>
          <p:cNvPr id="3" name="Imagem 2">
            <a:extLst>
              <a:ext uri="{FF2B5EF4-FFF2-40B4-BE49-F238E27FC236}">
                <a16:creationId xmlns:a16="http://schemas.microsoft.com/office/drawing/2014/main" id="{341AB025-D405-4A8D-854B-B20DC02EFF63}"/>
              </a:ext>
            </a:extLst>
          </p:cNvPr>
          <p:cNvPicPr>
            <a:picLocks noChangeAspect="1"/>
          </p:cNvPicPr>
          <p:nvPr/>
        </p:nvPicPr>
        <p:blipFill>
          <a:blip r:embed="rId3"/>
          <a:stretch>
            <a:fillRect/>
          </a:stretch>
        </p:blipFill>
        <p:spPr>
          <a:xfrm>
            <a:off x="7426605" y="0"/>
            <a:ext cx="3448050" cy="5829300"/>
          </a:xfrm>
          <a:prstGeom prst="rect">
            <a:avLst/>
          </a:prstGeom>
        </p:spPr>
      </p:pic>
      <p:sp>
        <p:nvSpPr>
          <p:cNvPr id="7" name="Retângulo 6">
            <a:extLst>
              <a:ext uri="{FF2B5EF4-FFF2-40B4-BE49-F238E27FC236}">
                <a16:creationId xmlns:a16="http://schemas.microsoft.com/office/drawing/2014/main" id="{A9D8DFF3-937A-47A0-B199-236007D333C8}"/>
              </a:ext>
            </a:extLst>
          </p:cNvPr>
          <p:cNvSpPr/>
          <p:nvPr/>
        </p:nvSpPr>
        <p:spPr>
          <a:xfrm>
            <a:off x="7443756" y="5810375"/>
            <a:ext cx="3473580" cy="307777"/>
          </a:xfrm>
          <a:prstGeom prst="rect">
            <a:avLst/>
          </a:prstGeom>
        </p:spPr>
        <p:txBody>
          <a:bodyPr wrap="none">
            <a:spAutoFit/>
          </a:bodyPr>
          <a:lstStyle/>
          <a:p>
            <a:r>
              <a:rPr lang="pt-BR" sz="1400" dirty="0"/>
              <a:t>GlobalStartupEcosystemReport2019-v1.6.pdf</a:t>
            </a:r>
          </a:p>
        </p:txBody>
      </p:sp>
      <p:sp>
        <p:nvSpPr>
          <p:cNvPr id="2" name="Título 1">
            <a:extLst>
              <a:ext uri="{FF2B5EF4-FFF2-40B4-BE49-F238E27FC236}">
                <a16:creationId xmlns:a16="http://schemas.microsoft.com/office/drawing/2014/main" id="{F86EFB53-ED2E-4E31-8594-DDB56189ABD8}"/>
              </a:ext>
            </a:extLst>
          </p:cNvPr>
          <p:cNvSpPr>
            <a:spLocks noGrp="1"/>
          </p:cNvSpPr>
          <p:nvPr>
            <p:ph type="title"/>
          </p:nvPr>
        </p:nvSpPr>
        <p:spPr>
          <a:xfrm>
            <a:off x="131474" y="120307"/>
            <a:ext cx="7295131" cy="685714"/>
          </a:xfrm>
        </p:spPr>
        <p:txBody>
          <a:bodyPr>
            <a:normAutofit/>
          </a:bodyPr>
          <a:lstStyle/>
          <a:p>
            <a:r>
              <a:rPr lang="pt-BR" sz="2800" dirty="0"/>
              <a:t>Inovação, Talento e Centros de Inovação</a:t>
            </a:r>
          </a:p>
        </p:txBody>
      </p:sp>
      <p:sp>
        <p:nvSpPr>
          <p:cNvPr id="4" name="Retângulo 3">
            <a:extLst>
              <a:ext uri="{FF2B5EF4-FFF2-40B4-BE49-F238E27FC236}">
                <a16:creationId xmlns:a16="http://schemas.microsoft.com/office/drawing/2014/main" id="{56C9BDBB-5E08-47D1-823A-D8D072B913D6}"/>
              </a:ext>
            </a:extLst>
          </p:cNvPr>
          <p:cNvSpPr/>
          <p:nvPr/>
        </p:nvSpPr>
        <p:spPr>
          <a:xfrm>
            <a:off x="1637731" y="1569493"/>
            <a:ext cx="1228299" cy="20471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0F8DEF11-1CA6-46B3-9753-F0239031B85A}"/>
              </a:ext>
            </a:extLst>
          </p:cNvPr>
          <p:cNvSpPr/>
          <p:nvPr/>
        </p:nvSpPr>
        <p:spPr>
          <a:xfrm>
            <a:off x="1637730" y="2709934"/>
            <a:ext cx="1228299" cy="20471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9F9DCE77-93F6-43F3-AB51-3FFB603EBBC1}"/>
              </a:ext>
            </a:extLst>
          </p:cNvPr>
          <p:cNvSpPr/>
          <p:nvPr/>
        </p:nvSpPr>
        <p:spPr>
          <a:xfrm>
            <a:off x="4503761" y="1774209"/>
            <a:ext cx="1228299" cy="20471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0AE1E60B-2756-41D7-A0C9-B45C91F73E98}"/>
              </a:ext>
            </a:extLst>
          </p:cNvPr>
          <p:cNvSpPr/>
          <p:nvPr/>
        </p:nvSpPr>
        <p:spPr>
          <a:xfrm>
            <a:off x="4503760" y="2254156"/>
            <a:ext cx="1228299" cy="20471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C80E2244-7129-4C92-8409-DDEB7AD7D696}"/>
              </a:ext>
            </a:extLst>
          </p:cNvPr>
          <p:cNvSpPr/>
          <p:nvPr/>
        </p:nvSpPr>
        <p:spPr>
          <a:xfrm>
            <a:off x="7661209" y="703663"/>
            <a:ext cx="1228299" cy="204716"/>
          </a:xfrm>
          <a:prstGeom prst="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a:extLst>
              <a:ext uri="{FF2B5EF4-FFF2-40B4-BE49-F238E27FC236}">
                <a16:creationId xmlns:a16="http://schemas.microsoft.com/office/drawing/2014/main" id="{002FBFFF-52BA-48B7-93A2-44ACB9E0A434}"/>
              </a:ext>
            </a:extLst>
          </p:cNvPr>
          <p:cNvSpPr/>
          <p:nvPr/>
        </p:nvSpPr>
        <p:spPr>
          <a:xfrm>
            <a:off x="1635507" y="2483547"/>
            <a:ext cx="1228299" cy="204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BC959CF0-EDE0-40AE-82EB-F8F79876502C}"/>
              </a:ext>
            </a:extLst>
          </p:cNvPr>
          <p:cNvSpPr/>
          <p:nvPr/>
        </p:nvSpPr>
        <p:spPr>
          <a:xfrm>
            <a:off x="4474241" y="1534236"/>
            <a:ext cx="1228299" cy="204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AEBFFC29-E298-4E1B-93AF-A029B4B325C8}"/>
              </a:ext>
            </a:extLst>
          </p:cNvPr>
          <p:cNvSpPr/>
          <p:nvPr/>
        </p:nvSpPr>
        <p:spPr>
          <a:xfrm>
            <a:off x="7661209" y="1073587"/>
            <a:ext cx="1228299" cy="20471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23E101F0-A70F-41CF-9F1C-9FF8D260AF28}"/>
              </a:ext>
            </a:extLst>
          </p:cNvPr>
          <p:cNvSpPr/>
          <p:nvPr/>
        </p:nvSpPr>
        <p:spPr>
          <a:xfrm>
            <a:off x="1635506" y="3192885"/>
            <a:ext cx="1228299" cy="20471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39F6275E-DE93-4A7A-B7A9-B0A063FF679C}"/>
              </a:ext>
            </a:extLst>
          </p:cNvPr>
          <p:cNvSpPr/>
          <p:nvPr/>
        </p:nvSpPr>
        <p:spPr>
          <a:xfrm>
            <a:off x="4367333" y="5221406"/>
            <a:ext cx="1228299" cy="20471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0626D50E-7E9F-45E3-B5C9-FD30D1B3B3E9}"/>
              </a:ext>
            </a:extLst>
          </p:cNvPr>
          <p:cNvSpPr/>
          <p:nvPr/>
        </p:nvSpPr>
        <p:spPr>
          <a:xfrm>
            <a:off x="7661208" y="908379"/>
            <a:ext cx="1228299" cy="20471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Elipse 15">
            <a:extLst>
              <a:ext uri="{FF2B5EF4-FFF2-40B4-BE49-F238E27FC236}">
                <a16:creationId xmlns:a16="http://schemas.microsoft.com/office/drawing/2014/main" id="{942E6EA0-1AF9-4422-82EC-86F1A02E94C4}"/>
              </a:ext>
            </a:extLst>
          </p:cNvPr>
          <p:cNvSpPr/>
          <p:nvPr/>
        </p:nvSpPr>
        <p:spPr>
          <a:xfrm>
            <a:off x="1635506" y="5997845"/>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Elipse 18">
            <a:extLst>
              <a:ext uri="{FF2B5EF4-FFF2-40B4-BE49-F238E27FC236}">
                <a16:creationId xmlns:a16="http://schemas.microsoft.com/office/drawing/2014/main" id="{68785B23-981C-4194-A376-1E219C251430}"/>
              </a:ext>
            </a:extLst>
          </p:cNvPr>
          <p:cNvSpPr/>
          <p:nvPr/>
        </p:nvSpPr>
        <p:spPr>
          <a:xfrm>
            <a:off x="4474241" y="5461379"/>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a:extLst>
              <a:ext uri="{FF2B5EF4-FFF2-40B4-BE49-F238E27FC236}">
                <a16:creationId xmlns:a16="http://schemas.microsoft.com/office/drawing/2014/main" id="{382850BB-7DE3-4FDC-AEC5-4E3EFA7786BF}"/>
              </a:ext>
            </a:extLst>
          </p:cNvPr>
          <p:cNvSpPr/>
          <p:nvPr/>
        </p:nvSpPr>
        <p:spPr>
          <a:xfrm>
            <a:off x="7943210" y="2347539"/>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Triângulo isósceles 21">
            <a:extLst>
              <a:ext uri="{FF2B5EF4-FFF2-40B4-BE49-F238E27FC236}">
                <a16:creationId xmlns:a16="http://schemas.microsoft.com/office/drawing/2014/main" id="{679FB1F1-0513-4E88-B6EE-4D598FD2BA0E}"/>
              </a:ext>
            </a:extLst>
          </p:cNvPr>
          <p:cNvSpPr/>
          <p:nvPr/>
        </p:nvSpPr>
        <p:spPr>
          <a:xfrm rot="4707636">
            <a:off x="4321724" y="-3115449"/>
            <a:ext cx="3602161" cy="9502154"/>
          </a:xfrm>
          <a:prstGeom prst="triangl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94305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9AFBC7-8164-406F-A7F2-876FE3201D02}"/>
              </a:ext>
            </a:extLst>
          </p:cNvPr>
          <p:cNvSpPr>
            <a:spLocks noGrp="1"/>
          </p:cNvSpPr>
          <p:nvPr>
            <p:ph type="title"/>
          </p:nvPr>
        </p:nvSpPr>
        <p:spPr>
          <a:xfrm>
            <a:off x="523874" y="242295"/>
            <a:ext cx="7362725" cy="644809"/>
          </a:xfrm>
        </p:spPr>
        <p:txBody>
          <a:bodyPr>
            <a:normAutofit/>
          </a:bodyPr>
          <a:lstStyle/>
          <a:p>
            <a:r>
              <a:rPr lang="pt-BR" sz="2800" dirty="0"/>
              <a:t>Inovação x Qualidade de Vida</a:t>
            </a:r>
            <a:endParaRPr lang="pt-BR" dirty="0"/>
          </a:p>
        </p:txBody>
      </p:sp>
      <p:grpSp>
        <p:nvGrpSpPr>
          <p:cNvPr id="5" name="Agrupar 4">
            <a:extLst>
              <a:ext uri="{FF2B5EF4-FFF2-40B4-BE49-F238E27FC236}">
                <a16:creationId xmlns:a16="http://schemas.microsoft.com/office/drawing/2014/main" id="{DCBB9C86-FAC6-4DF6-912C-7D312D5AF53E}"/>
              </a:ext>
            </a:extLst>
          </p:cNvPr>
          <p:cNvGrpSpPr/>
          <p:nvPr/>
        </p:nvGrpSpPr>
        <p:grpSpPr>
          <a:xfrm>
            <a:off x="209550" y="1388208"/>
            <a:ext cx="11992154" cy="5738026"/>
            <a:chOff x="211667" y="1103763"/>
            <a:chExt cx="11992154" cy="5738026"/>
          </a:xfrm>
        </p:grpSpPr>
        <p:sp>
          <p:nvSpPr>
            <p:cNvPr id="6" name="Retângulo 5">
              <a:extLst>
                <a:ext uri="{FF2B5EF4-FFF2-40B4-BE49-F238E27FC236}">
                  <a16:creationId xmlns:a16="http://schemas.microsoft.com/office/drawing/2014/main" id="{01BF25F3-0EE3-4CB4-8345-13199376AADE}"/>
                </a:ext>
              </a:extLst>
            </p:cNvPr>
            <p:cNvSpPr/>
            <p:nvPr/>
          </p:nvSpPr>
          <p:spPr>
            <a:xfrm>
              <a:off x="666044" y="1103763"/>
              <a:ext cx="3337388" cy="369332"/>
            </a:xfrm>
            <a:prstGeom prst="rect">
              <a:avLst/>
            </a:prstGeom>
            <a:ln w="19050">
              <a:solidFill>
                <a:schemeClr val="tx1"/>
              </a:solidFill>
            </a:ln>
          </p:spPr>
          <p:txBody>
            <a:bodyPr wrap="none">
              <a:spAutoFit/>
            </a:bodyPr>
            <a:lstStyle/>
            <a:p>
              <a:r>
                <a:rPr lang="en-US" dirty="0"/>
                <a:t>The Global Innovation Index 2017</a:t>
              </a:r>
              <a:endParaRPr lang="pt-BR" dirty="0"/>
            </a:p>
          </p:txBody>
        </p:sp>
        <p:sp>
          <p:nvSpPr>
            <p:cNvPr id="7" name="Retângulo 6">
              <a:extLst>
                <a:ext uri="{FF2B5EF4-FFF2-40B4-BE49-F238E27FC236}">
                  <a16:creationId xmlns:a16="http://schemas.microsoft.com/office/drawing/2014/main" id="{BE249CF1-AAF8-4CB3-B605-975F4A383F18}"/>
                </a:ext>
              </a:extLst>
            </p:cNvPr>
            <p:cNvSpPr/>
            <p:nvPr/>
          </p:nvSpPr>
          <p:spPr>
            <a:xfrm>
              <a:off x="211667" y="5495246"/>
              <a:ext cx="4988738" cy="338554"/>
            </a:xfrm>
            <a:prstGeom prst="rect">
              <a:avLst/>
            </a:prstGeom>
          </p:spPr>
          <p:txBody>
            <a:bodyPr wrap="none">
              <a:spAutoFit/>
            </a:bodyPr>
            <a:lstStyle/>
            <a:p>
              <a:r>
                <a:rPr lang="pt-BR" sz="1600" dirty="0" err="1"/>
                <a:t>Soumitra</a:t>
              </a:r>
              <a:r>
                <a:rPr lang="pt-BR" sz="1600" dirty="0"/>
                <a:t> </a:t>
              </a:r>
              <a:r>
                <a:rPr lang="pt-BR" sz="1600" dirty="0" err="1"/>
                <a:t>Dutta</a:t>
              </a:r>
              <a:r>
                <a:rPr lang="pt-BR" sz="1600" dirty="0"/>
                <a:t>, Bruno </a:t>
              </a:r>
              <a:r>
                <a:rPr lang="pt-BR" sz="1600" dirty="0" err="1"/>
                <a:t>Lanvin</a:t>
              </a:r>
              <a:r>
                <a:rPr lang="pt-BR" sz="1600" dirty="0"/>
                <a:t>, </a:t>
              </a:r>
              <a:r>
                <a:rPr lang="pt-BR" sz="1600" dirty="0" err="1"/>
                <a:t>and</a:t>
              </a:r>
              <a:r>
                <a:rPr lang="pt-BR" sz="1600" dirty="0"/>
                <a:t> Sacha </a:t>
              </a:r>
              <a:r>
                <a:rPr lang="pt-BR" sz="1600" dirty="0" err="1"/>
                <a:t>Wunsch</a:t>
              </a:r>
              <a:r>
                <a:rPr lang="pt-BR" sz="1600" dirty="0"/>
                <a:t>-Vincent</a:t>
              </a:r>
            </a:p>
          </p:txBody>
        </p:sp>
        <p:sp>
          <p:nvSpPr>
            <p:cNvPr id="8" name="Retângulo 7">
              <a:extLst>
                <a:ext uri="{FF2B5EF4-FFF2-40B4-BE49-F238E27FC236}">
                  <a16:creationId xmlns:a16="http://schemas.microsoft.com/office/drawing/2014/main" id="{661A4204-B8DC-4791-BF6E-696228D088AC}"/>
                </a:ext>
              </a:extLst>
            </p:cNvPr>
            <p:cNvSpPr/>
            <p:nvPr/>
          </p:nvSpPr>
          <p:spPr>
            <a:xfrm>
              <a:off x="666044" y="1582340"/>
              <a:ext cx="2438400" cy="3693319"/>
            </a:xfrm>
            <a:prstGeom prst="rect">
              <a:avLst/>
            </a:prstGeom>
            <a:ln w="19050">
              <a:solidFill>
                <a:schemeClr val="tx1"/>
              </a:solidFill>
            </a:ln>
          </p:spPr>
          <p:txBody>
            <a:bodyPr wrap="square">
              <a:spAutoFit/>
            </a:bodyPr>
            <a:lstStyle/>
            <a:p>
              <a:r>
                <a:rPr lang="pt-BR" dirty="0"/>
                <a:t>Lugar País</a:t>
              </a:r>
            </a:p>
            <a:p>
              <a:r>
                <a:rPr lang="pt-BR" dirty="0"/>
                <a:t>1 Suíça </a:t>
              </a:r>
            </a:p>
            <a:p>
              <a:r>
                <a:rPr lang="pt-BR" dirty="0"/>
                <a:t>2 Suécia</a:t>
              </a:r>
            </a:p>
            <a:p>
              <a:r>
                <a:rPr lang="pt-BR" dirty="0"/>
                <a:t>3 Holanda </a:t>
              </a:r>
            </a:p>
            <a:p>
              <a:r>
                <a:rPr lang="pt-BR" dirty="0"/>
                <a:t>4 Estados Unidos</a:t>
              </a:r>
            </a:p>
            <a:p>
              <a:r>
                <a:rPr lang="pt-BR" dirty="0"/>
                <a:t>5 Reino Unido </a:t>
              </a:r>
            </a:p>
            <a:p>
              <a:r>
                <a:rPr lang="pt-BR" dirty="0"/>
                <a:t>6 Dinamarca</a:t>
              </a:r>
            </a:p>
            <a:p>
              <a:r>
                <a:rPr lang="pt-BR" dirty="0"/>
                <a:t>7 Cingapura</a:t>
              </a:r>
            </a:p>
            <a:p>
              <a:r>
                <a:rPr lang="pt-BR" dirty="0"/>
                <a:t>8 Finlândia</a:t>
              </a:r>
            </a:p>
            <a:p>
              <a:r>
                <a:rPr lang="pt-BR" dirty="0"/>
                <a:t>9 Alemanha </a:t>
              </a:r>
            </a:p>
            <a:p>
              <a:r>
                <a:rPr lang="pt-BR" dirty="0"/>
                <a:t>10 Irlanda </a:t>
              </a:r>
            </a:p>
            <a:p>
              <a:r>
                <a:rPr lang="pt-BR" dirty="0"/>
                <a:t>11 República da Coreia</a:t>
              </a:r>
            </a:p>
            <a:p>
              <a:r>
                <a:rPr lang="pt-BR" dirty="0"/>
                <a:t>12 Luxemburgo</a:t>
              </a:r>
            </a:p>
          </p:txBody>
        </p:sp>
        <p:sp>
          <p:nvSpPr>
            <p:cNvPr id="9" name="Retângulo 8">
              <a:extLst>
                <a:ext uri="{FF2B5EF4-FFF2-40B4-BE49-F238E27FC236}">
                  <a16:creationId xmlns:a16="http://schemas.microsoft.com/office/drawing/2014/main" id="{034DBEA6-9761-4525-AD86-4D6024C399A6}"/>
                </a:ext>
              </a:extLst>
            </p:cNvPr>
            <p:cNvSpPr/>
            <p:nvPr/>
          </p:nvSpPr>
          <p:spPr>
            <a:xfrm>
              <a:off x="3014133" y="1582340"/>
              <a:ext cx="2314222" cy="3693319"/>
            </a:xfrm>
            <a:prstGeom prst="rect">
              <a:avLst/>
            </a:prstGeom>
            <a:ln w="19050">
              <a:solidFill>
                <a:schemeClr val="tx1"/>
              </a:solidFill>
            </a:ln>
          </p:spPr>
          <p:txBody>
            <a:bodyPr wrap="square">
              <a:spAutoFit/>
            </a:bodyPr>
            <a:lstStyle/>
            <a:p>
              <a:r>
                <a:rPr lang="pt-BR" dirty="0"/>
                <a:t> Lugar País</a:t>
              </a:r>
            </a:p>
            <a:p>
              <a:r>
                <a:rPr lang="pt-BR" dirty="0"/>
                <a:t> 13 Islândia</a:t>
              </a:r>
            </a:p>
            <a:p>
              <a:r>
                <a:rPr lang="pt-BR" dirty="0"/>
                <a:t> 14 Japão</a:t>
              </a:r>
            </a:p>
            <a:p>
              <a:r>
                <a:rPr lang="pt-BR" dirty="0"/>
                <a:t> 15 França</a:t>
              </a:r>
            </a:p>
            <a:p>
              <a:r>
                <a:rPr lang="pt-BR" dirty="0"/>
                <a:t> 16 Hong Kong (China)</a:t>
              </a:r>
            </a:p>
            <a:p>
              <a:r>
                <a:rPr lang="pt-BR" dirty="0"/>
                <a:t> 17 Israel</a:t>
              </a:r>
            </a:p>
            <a:p>
              <a:r>
                <a:rPr lang="pt-BR" dirty="0"/>
                <a:t> 18 Canadá </a:t>
              </a:r>
            </a:p>
            <a:p>
              <a:r>
                <a:rPr lang="pt-BR" dirty="0"/>
                <a:t> 19 Noruega</a:t>
              </a:r>
            </a:p>
            <a:p>
              <a:r>
                <a:rPr lang="pt-BR" dirty="0"/>
                <a:t> 20 Áustria</a:t>
              </a:r>
            </a:p>
            <a:p>
              <a:r>
                <a:rPr lang="pt-BR" dirty="0"/>
                <a:t> 21 Nova Zelândia</a:t>
              </a:r>
            </a:p>
            <a:p>
              <a:r>
                <a:rPr lang="pt-BR" dirty="0"/>
                <a:t> 22 China</a:t>
              </a:r>
            </a:p>
            <a:p>
              <a:r>
                <a:rPr lang="pt-BR" dirty="0"/>
                <a:t> 23 Austrália </a:t>
              </a:r>
            </a:p>
            <a:p>
              <a:r>
                <a:rPr lang="pt-BR" dirty="0"/>
                <a:t> 69 Brasil</a:t>
              </a:r>
            </a:p>
          </p:txBody>
        </p:sp>
        <p:sp>
          <p:nvSpPr>
            <p:cNvPr id="10" name="Retângulo 9">
              <a:extLst>
                <a:ext uri="{FF2B5EF4-FFF2-40B4-BE49-F238E27FC236}">
                  <a16:creationId xmlns:a16="http://schemas.microsoft.com/office/drawing/2014/main" id="{82345377-C562-49DA-8AB5-A00ACA920C5F}"/>
                </a:ext>
              </a:extLst>
            </p:cNvPr>
            <p:cNvSpPr/>
            <p:nvPr/>
          </p:nvSpPr>
          <p:spPr>
            <a:xfrm>
              <a:off x="5464363" y="5495246"/>
              <a:ext cx="5960478" cy="369332"/>
            </a:xfrm>
            <a:prstGeom prst="rect">
              <a:avLst/>
            </a:prstGeom>
          </p:spPr>
          <p:txBody>
            <a:bodyPr wrap="none">
              <a:spAutoFit/>
            </a:bodyPr>
            <a:lstStyle/>
            <a:p>
              <a:r>
                <a:rPr lang="pt-BR" dirty="0">
                  <a:solidFill>
                    <a:srgbClr val="484848"/>
                  </a:solidFill>
                  <a:latin typeface="opensans"/>
                </a:rPr>
                <a:t>Programa das Nações Unidas para o Desenvolvimento (</a:t>
              </a:r>
              <a:r>
                <a:rPr lang="pt-BR" dirty="0" err="1">
                  <a:solidFill>
                    <a:srgbClr val="484848"/>
                  </a:solidFill>
                  <a:latin typeface="opensans"/>
                </a:rPr>
                <a:t>Pnud</a:t>
              </a:r>
              <a:r>
                <a:rPr lang="pt-BR" dirty="0">
                  <a:solidFill>
                    <a:srgbClr val="484848"/>
                  </a:solidFill>
                  <a:latin typeface="opensans"/>
                </a:rPr>
                <a:t>) </a:t>
              </a:r>
              <a:endParaRPr lang="pt-BR" dirty="0"/>
            </a:p>
          </p:txBody>
        </p:sp>
        <p:sp>
          <p:nvSpPr>
            <p:cNvPr id="12" name="Retângulo 11">
              <a:extLst>
                <a:ext uri="{FF2B5EF4-FFF2-40B4-BE49-F238E27FC236}">
                  <a16:creationId xmlns:a16="http://schemas.microsoft.com/office/drawing/2014/main" id="{EC78DB1A-62E0-4C1D-BBDA-E601C196E588}"/>
                </a:ext>
              </a:extLst>
            </p:cNvPr>
            <p:cNvSpPr/>
            <p:nvPr/>
          </p:nvSpPr>
          <p:spPr>
            <a:xfrm>
              <a:off x="5464363" y="1129035"/>
              <a:ext cx="4732304" cy="369332"/>
            </a:xfrm>
            <a:prstGeom prst="rect">
              <a:avLst/>
            </a:prstGeom>
            <a:ln w="19050">
              <a:solidFill>
                <a:schemeClr val="tx1"/>
              </a:solidFill>
            </a:ln>
          </p:spPr>
          <p:txBody>
            <a:bodyPr wrap="square">
              <a:spAutoFit/>
            </a:bodyPr>
            <a:lstStyle/>
            <a:p>
              <a:pPr algn="ctr"/>
              <a:r>
                <a:rPr lang="pt-PT" dirty="0">
                  <a:solidFill>
                    <a:srgbClr val="000000"/>
                  </a:solidFill>
                  <a:latin typeface="Linux Libertine"/>
                </a:rPr>
                <a:t>Índice de Desenvolvimento Humano 2017</a:t>
              </a:r>
              <a:endParaRPr lang="pt-PT" b="0" i="0" dirty="0">
                <a:solidFill>
                  <a:srgbClr val="000000"/>
                </a:solidFill>
                <a:effectLst/>
                <a:latin typeface="Linux Libertine"/>
              </a:endParaRPr>
            </a:p>
          </p:txBody>
        </p:sp>
        <p:sp>
          <p:nvSpPr>
            <p:cNvPr id="13" name="CaixaDeTexto 12">
              <a:extLst>
                <a:ext uri="{FF2B5EF4-FFF2-40B4-BE49-F238E27FC236}">
                  <a16:creationId xmlns:a16="http://schemas.microsoft.com/office/drawing/2014/main" id="{A2765E3D-7965-4652-A3B2-3854BDB32855}"/>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grpSp>
      <p:sp>
        <p:nvSpPr>
          <p:cNvPr id="14" name="TextBox 3">
            <a:extLst>
              <a:ext uri="{FF2B5EF4-FFF2-40B4-BE49-F238E27FC236}">
                <a16:creationId xmlns:a16="http://schemas.microsoft.com/office/drawing/2014/main" id="{22EBFCD9-74A2-4A4F-BEC4-DB3CA7F07DF9}"/>
              </a:ext>
            </a:extLst>
          </p:cNvPr>
          <p:cNvSpPr txBox="1"/>
          <p:nvPr/>
        </p:nvSpPr>
        <p:spPr>
          <a:xfrm>
            <a:off x="-57885" y="6518624"/>
            <a:ext cx="11655706" cy="323165"/>
          </a:xfrm>
          <a:prstGeom prst="rect">
            <a:avLst/>
          </a:prstGeom>
          <a:noFill/>
        </p:spPr>
        <p:txBody>
          <a:bodyPr wrap="square" rtlCol="0">
            <a:spAutoFit/>
          </a:bodyPr>
          <a:lstStyle/>
          <a:p>
            <a:r>
              <a:rPr lang="pt-BR" sz="1500" dirty="0"/>
              <a:t>10 de julho de 2018 - Lançamento do Índice Global de Inovação 2017 &amp; Conferência de Inovação Latino Americana Cornell Tech, New York City</a:t>
            </a:r>
          </a:p>
        </p:txBody>
      </p:sp>
      <p:graphicFrame>
        <p:nvGraphicFramePr>
          <p:cNvPr id="3" name="Objeto 2">
            <a:extLst>
              <a:ext uri="{FF2B5EF4-FFF2-40B4-BE49-F238E27FC236}">
                <a16:creationId xmlns:a16="http://schemas.microsoft.com/office/drawing/2014/main" id="{A86704F0-8CB7-46A7-92BC-F3D520292F43}"/>
              </a:ext>
            </a:extLst>
          </p:cNvPr>
          <p:cNvGraphicFramePr>
            <a:graphicFrameLocks noChangeAspect="1"/>
          </p:cNvGraphicFramePr>
          <p:nvPr/>
        </p:nvGraphicFramePr>
        <p:xfrm>
          <a:off x="5370044" y="1882591"/>
          <a:ext cx="6622109" cy="4081481"/>
        </p:xfrm>
        <a:graphic>
          <a:graphicData uri="http://schemas.openxmlformats.org/presentationml/2006/ole">
            <mc:AlternateContent xmlns:mc="http://schemas.openxmlformats.org/markup-compatibility/2006">
              <mc:Choice xmlns:v="urn:schemas-microsoft-com:vml" Requires="v">
                <p:oleObj spid="_x0000_s2116" name="Document" r:id="rId3" imgW="5409825" imgH="2556688" progId="Word.Document.12">
                  <p:embed/>
                </p:oleObj>
              </mc:Choice>
              <mc:Fallback>
                <p:oleObj name="Document" r:id="rId3" imgW="5409825" imgH="2556688" progId="Word.Document.12">
                  <p:embed/>
                  <p:pic>
                    <p:nvPicPr>
                      <p:cNvPr id="3" name="Objeto 2">
                        <a:extLst>
                          <a:ext uri="{FF2B5EF4-FFF2-40B4-BE49-F238E27FC236}">
                            <a16:creationId xmlns:a16="http://schemas.microsoft.com/office/drawing/2014/main" id="{A86704F0-8CB7-46A7-92BC-F3D520292F43}"/>
                          </a:ext>
                        </a:extLst>
                      </p:cNvPr>
                      <p:cNvPicPr/>
                      <p:nvPr/>
                    </p:nvPicPr>
                    <p:blipFill>
                      <a:blip r:embed="rId4"/>
                      <a:stretch>
                        <a:fillRect/>
                      </a:stretch>
                    </p:blipFill>
                    <p:spPr>
                      <a:xfrm>
                        <a:off x="5370044" y="1882591"/>
                        <a:ext cx="6622109" cy="4081481"/>
                      </a:xfrm>
                      <a:prstGeom prst="rect">
                        <a:avLst/>
                      </a:prstGeom>
                    </p:spPr>
                  </p:pic>
                </p:oleObj>
              </mc:Fallback>
            </mc:AlternateContent>
          </a:graphicData>
        </a:graphic>
      </p:graphicFrame>
      <p:graphicFrame>
        <p:nvGraphicFramePr>
          <p:cNvPr id="20" name="Objeto 19">
            <a:extLst>
              <a:ext uri="{FF2B5EF4-FFF2-40B4-BE49-F238E27FC236}">
                <a16:creationId xmlns:a16="http://schemas.microsoft.com/office/drawing/2014/main" id="{94C900BF-D07F-4360-A322-601FAC35FC4D}"/>
              </a:ext>
            </a:extLst>
          </p:cNvPr>
          <p:cNvGraphicFramePr>
            <a:graphicFrameLocks noChangeAspect="1"/>
          </p:cNvGraphicFramePr>
          <p:nvPr/>
        </p:nvGraphicFramePr>
        <p:xfrm>
          <a:off x="7886600" y="1882591"/>
          <a:ext cx="6107942" cy="3808330"/>
        </p:xfrm>
        <a:graphic>
          <a:graphicData uri="http://schemas.openxmlformats.org/presentationml/2006/ole">
            <mc:AlternateContent xmlns:mc="http://schemas.openxmlformats.org/markup-compatibility/2006">
              <mc:Choice xmlns:v="urn:schemas-microsoft-com:vml" Requires="v">
                <p:oleObj spid="_x0000_s2117" name="Document" r:id="rId5" imgW="5409825" imgH="2213177" progId="Word.Document.12">
                  <p:embed/>
                </p:oleObj>
              </mc:Choice>
              <mc:Fallback>
                <p:oleObj name="Document" r:id="rId5" imgW="5409825" imgH="2213177" progId="Word.Document.12">
                  <p:embed/>
                  <p:pic>
                    <p:nvPicPr>
                      <p:cNvPr id="20" name="Objeto 19">
                        <a:extLst>
                          <a:ext uri="{FF2B5EF4-FFF2-40B4-BE49-F238E27FC236}">
                            <a16:creationId xmlns:a16="http://schemas.microsoft.com/office/drawing/2014/main" id="{94C900BF-D07F-4360-A322-601FAC35FC4D}"/>
                          </a:ext>
                        </a:extLst>
                      </p:cNvPr>
                      <p:cNvPicPr/>
                      <p:nvPr/>
                    </p:nvPicPr>
                    <p:blipFill>
                      <a:blip r:embed="rId6"/>
                      <a:stretch>
                        <a:fillRect/>
                      </a:stretch>
                    </p:blipFill>
                    <p:spPr>
                      <a:xfrm>
                        <a:off x="7886600" y="1882591"/>
                        <a:ext cx="6107942" cy="3808330"/>
                      </a:xfrm>
                      <a:prstGeom prst="rect">
                        <a:avLst/>
                      </a:prstGeom>
                    </p:spPr>
                  </p:pic>
                </p:oleObj>
              </mc:Fallback>
            </mc:AlternateContent>
          </a:graphicData>
        </a:graphic>
      </p:graphicFrame>
      <p:graphicFrame>
        <p:nvGraphicFramePr>
          <p:cNvPr id="22" name="Objeto 21">
            <a:extLst>
              <a:ext uri="{FF2B5EF4-FFF2-40B4-BE49-F238E27FC236}">
                <a16:creationId xmlns:a16="http://schemas.microsoft.com/office/drawing/2014/main" id="{4A80E6B5-05C6-4F65-8AC7-7BF0CBF3455B}"/>
              </a:ext>
            </a:extLst>
          </p:cNvPr>
          <p:cNvGraphicFramePr>
            <a:graphicFrameLocks noChangeAspect="1"/>
          </p:cNvGraphicFramePr>
          <p:nvPr/>
        </p:nvGraphicFramePr>
        <p:xfrm>
          <a:off x="7886600" y="5171626"/>
          <a:ext cx="8490713" cy="661579"/>
        </p:xfrm>
        <a:graphic>
          <a:graphicData uri="http://schemas.openxmlformats.org/presentationml/2006/ole">
            <mc:AlternateContent xmlns:mc="http://schemas.openxmlformats.org/markup-compatibility/2006">
              <mc:Choice xmlns:v="urn:schemas-microsoft-com:vml" Requires="v">
                <p:oleObj spid="_x0000_s2118" name="Document" r:id="rId7" imgW="5409825" imgH="526621" progId="Word.Document.12">
                  <p:embed/>
                </p:oleObj>
              </mc:Choice>
              <mc:Fallback>
                <p:oleObj name="Document" r:id="rId7" imgW="5409825" imgH="526621" progId="Word.Document.12">
                  <p:embed/>
                  <p:pic>
                    <p:nvPicPr>
                      <p:cNvPr id="22" name="Objeto 21">
                        <a:extLst>
                          <a:ext uri="{FF2B5EF4-FFF2-40B4-BE49-F238E27FC236}">
                            <a16:creationId xmlns:a16="http://schemas.microsoft.com/office/drawing/2014/main" id="{4A80E6B5-05C6-4F65-8AC7-7BF0CBF3455B}"/>
                          </a:ext>
                        </a:extLst>
                      </p:cNvPr>
                      <p:cNvPicPr/>
                      <p:nvPr/>
                    </p:nvPicPr>
                    <p:blipFill>
                      <a:blip r:embed="rId8"/>
                      <a:stretch>
                        <a:fillRect/>
                      </a:stretch>
                    </p:blipFill>
                    <p:spPr>
                      <a:xfrm>
                        <a:off x="7886600" y="5171626"/>
                        <a:ext cx="8490713" cy="661579"/>
                      </a:xfrm>
                      <a:prstGeom prst="rect">
                        <a:avLst/>
                      </a:prstGeom>
                    </p:spPr>
                  </p:pic>
                </p:oleObj>
              </mc:Fallback>
            </mc:AlternateContent>
          </a:graphicData>
        </a:graphic>
      </p:graphicFrame>
      <p:sp>
        <p:nvSpPr>
          <p:cNvPr id="29" name="CaixaDeTexto 28">
            <a:extLst>
              <a:ext uri="{FF2B5EF4-FFF2-40B4-BE49-F238E27FC236}">
                <a16:creationId xmlns:a16="http://schemas.microsoft.com/office/drawing/2014/main" id="{0EAA382F-1A59-47F6-B53A-E702474737E1}"/>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15" name="CaixaDeTexto 14">
            <a:extLst>
              <a:ext uri="{FF2B5EF4-FFF2-40B4-BE49-F238E27FC236}">
                <a16:creationId xmlns:a16="http://schemas.microsoft.com/office/drawing/2014/main" id="{87A5FC3A-2F20-4D9E-B77D-35D8D35892C8}"/>
              </a:ext>
            </a:extLst>
          </p:cNvPr>
          <p:cNvSpPr txBox="1"/>
          <p:nvPr/>
        </p:nvSpPr>
        <p:spPr>
          <a:xfrm>
            <a:off x="1688102" y="804860"/>
            <a:ext cx="9252469" cy="369332"/>
          </a:xfrm>
          <a:prstGeom prst="rect">
            <a:avLst/>
          </a:prstGeom>
          <a:noFill/>
        </p:spPr>
        <p:txBody>
          <a:bodyPr wrap="none" rtlCol="0">
            <a:spAutoFit/>
          </a:bodyPr>
          <a:lstStyle/>
          <a:p>
            <a:r>
              <a:rPr lang="pt-BR" dirty="0"/>
              <a:t>Educação com Tecnologia para Desenvolvimento Econômico para Melhoria de Qualidade de Vida</a:t>
            </a:r>
          </a:p>
        </p:txBody>
      </p:sp>
      <p:sp>
        <p:nvSpPr>
          <p:cNvPr id="31" name="Elipse 30">
            <a:extLst>
              <a:ext uri="{FF2B5EF4-FFF2-40B4-BE49-F238E27FC236}">
                <a16:creationId xmlns:a16="http://schemas.microsoft.com/office/drawing/2014/main" id="{983F9D75-8A06-4F39-B94B-DE8819998AF9}"/>
              </a:ext>
            </a:extLst>
          </p:cNvPr>
          <p:cNvSpPr/>
          <p:nvPr/>
        </p:nvSpPr>
        <p:spPr>
          <a:xfrm>
            <a:off x="629245" y="2478523"/>
            <a:ext cx="1058856" cy="2375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Elipse 31">
            <a:extLst>
              <a:ext uri="{FF2B5EF4-FFF2-40B4-BE49-F238E27FC236}">
                <a16:creationId xmlns:a16="http://schemas.microsoft.com/office/drawing/2014/main" id="{5D332F7E-DD94-4C6B-AE43-2964A022DA4C}"/>
              </a:ext>
            </a:extLst>
          </p:cNvPr>
          <p:cNvSpPr/>
          <p:nvPr/>
        </p:nvSpPr>
        <p:spPr>
          <a:xfrm>
            <a:off x="6032015" y="3811998"/>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Elipse 32">
            <a:extLst>
              <a:ext uri="{FF2B5EF4-FFF2-40B4-BE49-F238E27FC236}">
                <a16:creationId xmlns:a16="http://schemas.microsoft.com/office/drawing/2014/main" id="{05D38644-1737-4B89-A56A-342B86F12EE7}"/>
              </a:ext>
            </a:extLst>
          </p:cNvPr>
          <p:cNvSpPr/>
          <p:nvPr/>
        </p:nvSpPr>
        <p:spPr>
          <a:xfrm>
            <a:off x="663927" y="2220115"/>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Elipse 33">
            <a:extLst>
              <a:ext uri="{FF2B5EF4-FFF2-40B4-BE49-F238E27FC236}">
                <a16:creationId xmlns:a16="http://schemas.microsoft.com/office/drawing/2014/main" id="{980B5410-8893-46F1-A836-05E37A450CD7}"/>
              </a:ext>
            </a:extLst>
          </p:cNvPr>
          <p:cNvSpPr/>
          <p:nvPr/>
        </p:nvSpPr>
        <p:spPr>
          <a:xfrm>
            <a:off x="5884211" y="2255858"/>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Elipse 34">
            <a:extLst>
              <a:ext uri="{FF2B5EF4-FFF2-40B4-BE49-F238E27FC236}">
                <a16:creationId xmlns:a16="http://schemas.microsoft.com/office/drawing/2014/main" id="{F4147284-0991-4BBC-9F96-B371BFC80C75}"/>
              </a:ext>
            </a:extLst>
          </p:cNvPr>
          <p:cNvSpPr/>
          <p:nvPr/>
        </p:nvSpPr>
        <p:spPr>
          <a:xfrm>
            <a:off x="707114" y="2731449"/>
            <a:ext cx="980987" cy="3379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Elipse 35">
            <a:extLst>
              <a:ext uri="{FF2B5EF4-FFF2-40B4-BE49-F238E27FC236}">
                <a16:creationId xmlns:a16="http://schemas.microsoft.com/office/drawing/2014/main" id="{97B4F7CE-13D7-48C9-AC83-0D67E2AFD9BE}"/>
              </a:ext>
            </a:extLst>
          </p:cNvPr>
          <p:cNvSpPr/>
          <p:nvPr/>
        </p:nvSpPr>
        <p:spPr>
          <a:xfrm>
            <a:off x="5988092" y="4435042"/>
            <a:ext cx="971216" cy="2226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95678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8" name="TextBox 11">
            <a:extLst>
              <a:ext uri="{FF2B5EF4-FFF2-40B4-BE49-F238E27FC236}">
                <a16:creationId xmlns:a16="http://schemas.microsoft.com/office/drawing/2014/main" id="{0D9103FB-8F32-4596-A2F3-066814A48587}"/>
              </a:ext>
            </a:extLst>
          </p:cNvPr>
          <p:cNvSpPr txBox="1"/>
          <p:nvPr/>
        </p:nvSpPr>
        <p:spPr>
          <a:xfrm>
            <a:off x="442229" y="248270"/>
            <a:ext cx="8497055" cy="523220"/>
          </a:xfrm>
          <a:prstGeom prst="rect">
            <a:avLst/>
          </a:prstGeom>
          <a:noFill/>
        </p:spPr>
        <p:txBody>
          <a:bodyPr wrap="square" rtlCol="0">
            <a:spAutoFit/>
          </a:bodyPr>
          <a:lstStyle/>
          <a:p>
            <a:r>
              <a:rPr lang="pt-BR" sz="2800" b="1" dirty="0">
                <a:solidFill>
                  <a:srgbClr val="FFB400"/>
                </a:solidFill>
                <a:latin typeface="Arial" panose="020B0604020202020204" pitchFamily="34" charset="0"/>
                <a:cs typeface="Arial" panose="020B0604020202020204" pitchFamily="34" charset="0"/>
              </a:rPr>
              <a:t>Estamos falando de Gente, de capital intelectual</a:t>
            </a:r>
          </a:p>
        </p:txBody>
      </p:sp>
      <p:sp>
        <p:nvSpPr>
          <p:cNvPr id="11" name="CaixaDeTexto 10">
            <a:extLst>
              <a:ext uri="{FF2B5EF4-FFF2-40B4-BE49-F238E27FC236}">
                <a16:creationId xmlns:a16="http://schemas.microsoft.com/office/drawing/2014/main" id="{9950181E-B85F-4C6C-B6FE-BD843537E727}"/>
              </a:ext>
            </a:extLst>
          </p:cNvPr>
          <p:cNvSpPr txBox="1"/>
          <p:nvPr/>
        </p:nvSpPr>
        <p:spPr>
          <a:xfrm>
            <a:off x="114047" y="1061831"/>
            <a:ext cx="9657750" cy="1384995"/>
          </a:xfrm>
          <a:prstGeom prst="rect">
            <a:avLst/>
          </a:prstGeom>
          <a:noFill/>
        </p:spPr>
        <p:txBody>
          <a:bodyPr wrap="square" rtlCol="0">
            <a:spAutoFit/>
          </a:bodyPr>
          <a:lstStyle/>
          <a:p>
            <a:pPr algn="ctr"/>
            <a:r>
              <a:rPr lang="pt-BR" sz="2800" dirty="0">
                <a:latin typeface="Arial" panose="020B0604020202020204" pitchFamily="34" charset="0"/>
                <a:cs typeface="Arial" panose="020B0604020202020204" pitchFamily="34" charset="0"/>
              </a:rPr>
              <a:t>Não existe cidade inteligente sem inovação, que precisa de criatividade e conhecimento, que só pode ser gerada pelo ser humano</a:t>
            </a:r>
          </a:p>
        </p:txBody>
      </p:sp>
      <p:sp>
        <p:nvSpPr>
          <p:cNvPr id="13" name="Retângulo 12">
            <a:extLst>
              <a:ext uri="{FF2B5EF4-FFF2-40B4-BE49-F238E27FC236}">
                <a16:creationId xmlns:a16="http://schemas.microsoft.com/office/drawing/2014/main" id="{B03A76BC-CD2A-4C1E-9505-F6778DBD31D9}"/>
              </a:ext>
            </a:extLst>
          </p:cNvPr>
          <p:cNvSpPr/>
          <p:nvPr/>
        </p:nvSpPr>
        <p:spPr>
          <a:xfrm>
            <a:off x="599098" y="2737168"/>
            <a:ext cx="7924799" cy="1569660"/>
          </a:xfrm>
          <a:prstGeom prst="rect">
            <a:avLst/>
          </a:prstGeom>
          <a:solidFill>
            <a:schemeClr val="accent2">
              <a:lumMod val="40000"/>
              <a:lumOff val="60000"/>
            </a:schemeClr>
          </a:solidFill>
          <a:ln>
            <a:solidFill>
              <a:schemeClr val="accent2">
                <a:lumMod val="75000"/>
              </a:schemeClr>
            </a:solidFill>
          </a:ln>
        </p:spPr>
        <p:txBody>
          <a:bodyPr wrap="square">
            <a:spAutoFit/>
          </a:bodyPr>
          <a:lstStyle/>
          <a:p>
            <a:r>
              <a:rPr lang="pt-BR" sz="2400" dirty="0">
                <a:cs typeface="Arial" pitchFamily="34" charset="0"/>
              </a:rPr>
              <a:t>Um aumento de </a:t>
            </a:r>
            <a:r>
              <a:rPr lang="pt-BR" sz="2400" b="1" dirty="0">
                <a:cs typeface="Arial" pitchFamily="34" charset="0"/>
              </a:rPr>
              <a:t>10% no percentual da população</a:t>
            </a:r>
            <a:r>
              <a:rPr lang="pt-BR" sz="2400" dirty="0">
                <a:cs typeface="Arial" pitchFamily="34" charset="0"/>
              </a:rPr>
              <a:t> adulta com grau superior (PPAS) de uma região, permitiu um crescimento de renda superior a </a:t>
            </a:r>
            <a:r>
              <a:rPr lang="pt-BR" sz="2400" b="1" dirty="0">
                <a:cs typeface="Arial" pitchFamily="34" charset="0"/>
              </a:rPr>
              <a:t>6% no período de 1980 a 2000 </a:t>
            </a:r>
            <a:r>
              <a:rPr lang="pt-BR" sz="2400" dirty="0">
                <a:cs typeface="Arial" pitchFamily="34" charset="0"/>
              </a:rPr>
              <a:t>e um </a:t>
            </a:r>
            <a:r>
              <a:rPr lang="pt-BR" sz="2400" b="1" dirty="0">
                <a:cs typeface="Arial" pitchFamily="34" charset="0"/>
              </a:rPr>
              <a:t>aumento no PIB metropolitano per capita de 22%.</a:t>
            </a:r>
            <a:endParaRPr lang="pt-BR" sz="2400" dirty="0">
              <a:cs typeface="Arial" pitchFamily="34" charset="0"/>
            </a:endParaRPr>
          </a:p>
        </p:txBody>
      </p:sp>
      <p:sp>
        <p:nvSpPr>
          <p:cNvPr id="14" name="Retângulo 13">
            <a:extLst>
              <a:ext uri="{FF2B5EF4-FFF2-40B4-BE49-F238E27FC236}">
                <a16:creationId xmlns:a16="http://schemas.microsoft.com/office/drawing/2014/main" id="{0D03C905-6DCF-4CA5-8F93-3A83F808F63C}"/>
              </a:ext>
            </a:extLst>
          </p:cNvPr>
          <p:cNvSpPr/>
          <p:nvPr/>
        </p:nvSpPr>
        <p:spPr>
          <a:xfrm>
            <a:off x="114047" y="4862512"/>
            <a:ext cx="8067493" cy="1200329"/>
          </a:xfrm>
          <a:prstGeom prst="rect">
            <a:avLst/>
          </a:prstGeom>
          <a:solidFill>
            <a:schemeClr val="accent4">
              <a:lumMod val="60000"/>
              <a:lumOff val="40000"/>
            </a:schemeClr>
          </a:solidFill>
          <a:ln>
            <a:solidFill>
              <a:schemeClr val="accent2">
                <a:lumMod val="75000"/>
              </a:schemeClr>
            </a:solidFill>
          </a:ln>
        </p:spPr>
        <p:txBody>
          <a:bodyPr wrap="square">
            <a:spAutoFit/>
          </a:bodyPr>
          <a:lstStyle/>
          <a:p>
            <a:r>
              <a:rPr lang="pt-BR" sz="2400" dirty="0">
                <a:cs typeface="Arial" pitchFamily="34" charset="0"/>
              </a:rPr>
              <a:t>As regiões que entre 1970 e 2000 tinham </a:t>
            </a:r>
            <a:r>
              <a:rPr lang="pt-BR" sz="2400" b="1" dirty="0">
                <a:cs typeface="Arial" pitchFamily="34" charset="0"/>
              </a:rPr>
              <a:t>mais de 10% de PPAS cresceram 72% </a:t>
            </a:r>
            <a:r>
              <a:rPr lang="pt-BR" sz="2400" dirty="0">
                <a:cs typeface="Arial" pitchFamily="34" charset="0"/>
              </a:rPr>
              <a:t>e aquelas que tinham </a:t>
            </a:r>
            <a:r>
              <a:rPr lang="pt-BR" sz="2400" b="1" dirty="0">
                <a:cs typeface="Arial" pitchFamily="34" charset="0"/>
              </a:rPr>
              <a:t>menos de 5% de PPAS, cresceram 37%</a:t>
            </a:r>
            <a:r>
              <a:rPr lang="pt-BR" sz="2400" dirty="0">
                <a:cs typeface="Arial" pitchFamily="34" charset="0"/>
              </a:rPr>
              <a:t>.    </a:t>
            </a:r>
          </a:p>
        </p:txBody>
      </p:sp>
      <p:pic>
        <p:nvPicPr>
          <p:cNvPr id="10" name="Imagem 9">
            <a:extLst>
              <a:ext uri="{FF2B5EF4-FFF2-40B4-BE49-F238E27FC236}">
                <a16:creationId xmlns:a16="http://schemas.microsoft.com/office/drawing/2014/main" id="{6B6B34FF-8F58-4527-BBF9-986AE9E4DFBF}"/>
              </a:ext>
            </a:extLst>
          </p:cNvPr>
          <p:cNvPicPr>
            <a:picLocks noChangeAspect="1"/>
          </p:cNvPicPr>
          <p:nvPr/>
        </p:nvPicPr>
        <p:blipFill>
          <a:blip r:embed="rId2"/>
          <a:stretch>
            <a:fillRect/>
          </a:stretch>
        </p:blipFill>
        <p:spPr>
          <a:xfrm>
            <a:off x="8653178" y="3429000"/>
            <a:ext cx="2009775" cy="2867025"/>
          </a:xfrm>
          <a:prstGeom prst="rect">
            <a:avLst/>
          </a:prstGeom>
        </p:spPr>
      </p:pic>
    </p:spTree>
    <p:extLst>
      <p:ext uri="{BB962C8B-B14F-4D97-AF65-F5344CB8AC3E}">
        <p14:creationId xmlns:p14="http://schemas.microsoft.com/office/powerpoint/2010/main" val="2140297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A4EC-BE56-4B2C-945B-019053E97848}"/>
              </a:ext>
            </a:extLst>
          </p:cNvPr>
          <p:cNvSpPr>
            <a:spLocks noGrp="1"/>
          </p:cNvSpPr>
          <p:nvPr>
            <p:ph type="title"/>
          </p:nvPr>
        </p:nvSpPr>
        <p:spPr>
          <a:xfrm>
            <a:off x="192856" y="72021"/>
            <a:ext cx="9428815" cy="699746"/>
          </a:xfrm>
        </p:spPr>
        <p:txBody>
          <a:bodyPr>
            <a:noAutofit/>
          </a:bodyPr>
          <a:lstStyle/>
          <a:p>
            <a:br>
              <a:rPr lang="pt-BR" sz="2800" dirty="0"/>
            </a:br>
            <a:r>
              <a:rPr lang="pt-BR" sz="2800" dirty="0"/>
              <a:t>Engajamento dos Atores da Inovação com as startups</a:t>
            </a:r>
            <a:br>
              <a:rPr lang="pt-BR" sz="2800" dirty="0"/>
            </a:br>
            <a:endParaRPr lang="pt-BR" sz="2800" dirty="0"/>
          </a:p>
        </p:txBody>
      </p:sp>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grpSp>
        <p:nvGrpSpPr>
          <p:cNvPr id="4" name="Agrupar 3">
            <a:extLst>
              <a:ext uri="{FF2B5EF4-FFF2-40B4-BE49-F238E27FC236}">
                <a16:creationId xmlns:a16="http://schemas.microsoft.com/office/drawing/2014/main" id="{D9422E1B-1857-49DD-8EC7-C7EABABD24F8}"/>
              </a:ext>
            </a:extLst>
          </p:cNvPr>
          <p:cNvGrpSpPr/>
          <p:nvPr/>
        </p:nvGrpSpPr>
        <p:grpSpPr>
          <a:xfrm>
            <a:off x="192856" y="1364776"/>
            <a:ext cx="9949817" cy="4658772"/>
            <a:chOff x="192856" y="1364776"/>
            <a:chExt cx="9949817" cy="4658772"/>
          </a:xfrm>
        </p:grpSpPr>
        <p:sp>
          <p:nvSpPr>
            <p:cNvPr id="5" name="Retângulo 4">
              <a:extLst>
                <a:ext uri="{FF2B5EF4-FFF2-40B4-BE49-F238E27FC236}">
                  <a16:creationId xmlns:a16="http://schemas.microsoft.com/office/drawing/2014/main" id="{507A8AB0-C6F4-48A4-9909-22B78A28AB81}"/>
                </a:ext>
              </a:extLst>
            </p:cNvPr>
            <p:cNvSpPr/>
            <p:nvPr/>
          </p:nvSpPr>
          <p:spPr>
            <a:xfrm>
              <a:off x="192857" y="3138980"/>
              <a:ext cx="1864483" cy="186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Universidade</a:t>
              </a:r>
            </a:p>
          </p:txBody>
        </p:sp>
        <p:sp>
          <p:nvSpPr>
            <p:cNvPr id="6" name="Retângulo 5">
              <a:extLst>
                <a:ext uri="{FF2B5EF4-FFF2-40B4-BE49-F238E27FC236}">
                  <a16:creationId xmlns:a16="http://schemas.microsoft.com/office/drawing/2014/main" id="{ACE643F0-31AC-435E-9124-B3FD709C8095}"/>
                </a:ext>
              </a:extLst>
            </p:cNvPr>
            <p:cNvSpPr/>
            <p:nvPr/>
          </p:nvSpPr>
          <p:spPr>
            <a:xfrm>
              <a:off x="4231517" y="3138980"/>
              <a:ext cx="1864483" cy="186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Corporações</a:t>
              </a:r>
            </a:p>
          </p:txBody>
        </p:sp>
        <p:sp>
          <p:nvSpPr>
            <p:cNvPr id="7" name="Retângulo 6">
              <a:extLst>
                <a:ext uri="{FF2B5EF4-FFF2-40B4-BE49-F238E27FC236}">
                  <a16:creationId xmlns:a16="http://schemas.microsoft.com/office/drawing/2014/main" id="{20B165F8-7319-4D30-A074-E952FE717457}"/>
                </a:ext>
              </a:extLst>
            </p:cNvPr>
            <p:cNvSpPr/>
            <p:nvPr/>
          </p:nvSpPr>
          <p:spPr>
            <a:xfrm>
              <a:off x="6250847" y="3138980"/>
              <a:ext cx="1864483" cy="186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Governo</a:t>
              </a:r>
            </a:p>
          </p:txBody>
        </p:sp>
        <p:sp>
          <p:nvSpPr>
            <p:cNvPr id="8" name="Retângulo 7">
              <a:extLst>
                <a:ext uri="{FF2B5EF4-FFF2-40B4-BE49-F238E27FC236}">
                  <a16:creationId xmlns:a16="http://schemas.microsoft.com/office/drawing/2014/main" id="{A6BA7B7F-6671-4AB2-8741-ADB84F16DD08}"/>
                </a:ext>
              </a:extLst>
            </p:cNvPr>
            <p:cNvSpPr/>
            <p:nvPr/>
          </p:nvSpPr>
          <p:spPr>
            <a:xfrm>
              <a:off x="8268765" y="3138983"/>
              <a:ext cx="1864483" cy="186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Cidades</a:t>
              </a:r>
            </a:p>
          </p:txBody>
        </p:sp>
        <p:sp>
          <p:nvSpPr>
            <p:cNvPr id="9" name="Retângulo 8">
              <a:extLst>
                <a:ext uri="{FF2B5EF4-FFF2-40B4-BE49-F238E27FC236}">
                  <a16:creationId xmlns:a16="http://schemas.microsoft.com/office/drawing/2014/main" id="{898284C0-FC12-40A2-AC9A-7FCED30991A4}"/>
                </a:ext>
              </a:extLst>
            </p:cNvPr>
            <p:cNvSpPr/>
            <p:nvPr/>
          </p:nvSpPr>
          <p:spPr>
            <a:xfrm>
              <a:off x="2212187" y="3138980"/>
              <a:ext cx="1864483" cy="18697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err="1"/>
                <a:t>ICTs</a:t>
              </a:r>
              <a:endParaRPr lang="pt-BR" dirty="0"/>
            </a:p>
          </p:txBody>
        </p:sp>
        <p:sp>
          <p:nvSpPr>
            <p:cNvPr id="10" name="Retângulo 9">
              <a:extLst>
                <a:ext uri="{FF2B5EF4-FFF2-40B4-BE49-F238E27FC236}">
                  <a16:creationId xmlns:a16="http://schemas.microsoft.com/office/drawing/2014/main" id="{E447D37E-0E52-42B0-AEE0-952379FC4E59}"/>
                </a:ext>
              </a:extLst>
            </p:cNvPr>
            <p:cNvSpPr/>
            <p:nvPr/>
          </p:nvSpPr>
          <p:spPr>
            <a:xfrm>
              <a:off x="192856" y="1364776"/>
              <a:ext cx="9940391" cy="887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Start </a:t>
              </a:r>
              <a:r>
                <a:rPr lang="pt-BR" dirty="0" err="1"/>
                <a:t>ups</a:t>
              </a:r>
              <a:endParaRPr lang="pt-BR" dirty="0"/>
            </a:p>
          </p:txBody>
        </p:sp>
        <p:sp>
          <p:nvSpPr>
            <p:cNvPr id="11" name="Seta: para Baixo 10">
              <a:extLst>
                <a:ext uri="{FF2B5EF4-FFF2-40B4-BE49-F238E27FC236}">
                  <a16:creationId xmlns:a16="http://schemas.microsoft.com/office/drawing/2014/main" id="{F288B589-F527-45D5-A0DD-23D7BD7EDDF8}"/>
                </a:ext>
              </a:extLst>
            </p:cNvPr>
            <p:cNvSpPr/>
            <p:nvPr/>
          </p:nvSpPr>
          <p:spPr>
            <a:xfrm rot="10800000">
              <a:off x="1050878" y="2361063"/>
              <a:ext cx="191068"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Seta: para Baixo 12">
              <a:extLst>
                <a:ext uri="{FF2B5EF4-FFF2-40B4-BE49-F238E27FC236}">
                  <a16:creationId xmlns:a16="http://schemas.microsoft.com/office/drawing/2014/main" id="{66291C9C-BE96-409E-BF66-8D0181DE1092}"/>
                </a:ext>
              </a:extLst>
            </p:cNvPr>
            <p:cNvSpPr/>
            <p:nvPr/>
          </p:nvSpPr>
          <p:spPr>
            <a:xfrm rot="10800000">
              <a:off x="3048894" y="2388359"/>
              <a:ext cx="191068"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eta: para Baixo 13">
              <a:extLst>
                <a:ext uri="{FF2B5EF4-FFF2-40B4-BE49-F238E27FC236}">
                  <a16:creationId xmlns:a16="http://schemas.microsoft.com/office/drawing/2014/main" id="{BEE60135-E746-4FEE-8D4B-F986902D8EC4}"/>
                </a:ext>
              </a:extLst>
            </p:cNvPr>
            <p:cNvSpPr/>
            <p:nvPr/>
          </p:nvSpPr>
          <p:spPr>
            <a:xfrm>
              <a:off x="4951375" y="2401998"/>
              <a:ext cx="191068"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Baixo 14">
              <a:extLst>
                <a:ext uri="{FF2B5EF4-FFF2-40B4-BE49-F238E27FC236}">
                  <a16:creationId xmlns:a16="http://schemas.microsoft.com/office/drawing/2014/main" id="{814CC8B6-FF4A-43F1-A09F-6513328E1415}"/>
                </a:ext>
              </a:extLst>
            </p:cNvPr>
            <p:cNvSpPr/>
            <p:nvPr/>
          </p:nvSpPr>
          <p:spPr>
            <a:xfrm>
              <a:off x="7049559" y="2388360"/>
              <a:ext cx="191068"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E14F62C0-9DB1-4D18-A486-EEBBFFDE47C0}"/>
                </a:ext>
              </a:extLst>
            </p:cNvPr>
            <p:cNvSpPr txBox="1"/>
            <p:nvPr/>
          </p:nvSpPr>
          <p:spPr>
            <a:xfrm>
              <a:off x="4640239" y="5377217"/>
              <a:ext cx="1282890" cy="646331"/>
            </a:xfrm>
            <a:prstGeom prst="rect">
              <a:avLst/>
            </a:prstGeom>
            <a:noFill/>
          </p:spPr>
          <p:txBody>
            <a:bodyPr wrap="square" rtlCol="0">
              <a:spAutoFit/>
            </a:bodyPr>
            <a:lstStyle/>
            <a:p>
              <a:pPr algn="ctr"/>
              <a:r>
                <a:rPr lang="pt-BR" dirty="0"/>
                <a:t>Open </a:t>
              </a:r>
              <a:r>
                <a:rPr lang="pt-BR" dirty="0" err="1"/>
                <a:t>Innovation</a:t>
              </a:r>
              <a:endParaRPr lang="pt-BR" dirty="0"/>
            </a:p>
          </p:txBody>
        </p:sp>
        <p:sp>
          <p:nvSpPr>
            <p:cNvPr id="17" name="CaixaDeTexto 16">
              <a:extLst>
                <a:ext uri="{FF2B5EF4-FFF2-40B4-BE49-F238E27FC236}">
                  <a16:creationId xmlns:a16="http://schemas.microsoft.com/office/drawing/2014/main" id="{A216D7A8-BF06-4D3A-B811-C22D6C88CC1C}"/>
                </a:ext>
              </a:extLst>
            </p:cNvPr>
            <p:cNvSpPr txBox="1"/>
            <p:nvPr/>
          </p:nvSpPr>
          <p:spPr>
            <a:xfrm>
              <a:off x="6878870" y="5526491"/>
              <a:ext cx="608436" cy="369332"/>
            </a:xfrm>
            <a:prstGeom prst="rect">
              <a:avLst/>
            </a:prstGeom>
            <a:noFill/>
          </p:spPr>
          <p:txBody>
            <a:bodyPr wrap="none" rtlCol="0">
              <a:spAutoFit/>
            </a:bodyPr>
            <a:lstStyle/>
            <a:p>
              <a:r>
                <a:rPr lang="pt-BR" dirty="0" err="1"/>
                <a:t>iGov</a:t>
              </a:r>
              <a:endParaRPr lang="pt-BR" dirty="0"/>
            </a:p>
          </p:txBody>
        </p:sp>
        <p:sp>
          <p:nvSpPr>
            <p:cNvPr id="18" name="CaixaDeTexto 17">
              <a:extLst>
                <a:ext uri="{FF2B5EF4-FFF2-40B4-BE49-F238E27FC236}">
                  <a16:creationId xmlns:a16="http://schemas.microsoft.com/office/drawing/2014/main" id="{7DDBD755-3941-42FF-AC3D-04286753E08C}"/>
                </a:ext>
              </a:extLst>
            </p:cNvPr>
            <p:cNvSpPr txBox="1"/>
            <p:nvPr/>
          </p:nvSpPr>
          <p:spPr>
            <a:xfrm>
              <a:off x="8534148" y="5493224"/>
              <a:ext cx="1410771" cy="369332"/>
            </a:xfrm>
            <a:prstGeom prst="rect">
              <a:avLst/>
            </a:prstGeom>
            <a:noFill/>
          </p:spPr>
          <p:txBody>
            <a:bodyPr wrap="none" rtlCol="0">
              <a:spAutoFit/>
            </a:bodyPr>
            <a:lstStyle/>
            <a:p>
              <a:r>
                <a:rPr lang="pt-BR" dirty="0"/>
                <a:t>Investimento</a:t>
              </a:r>
            </a:p>
          </p:txBody>
        </p:sp>
        <p:sp>
          <p:nvSpPr>
            <p:cNvPr id="19" name="CaixaDeTexto 18">
              <a:extLst>
                <a:ext uri="{FF2B5EF4-FFF2-40B4-BE49-F238E27FC236}">
                  <a16:creationId xmlns:a16="http://schemas.microsoft.com/office/drawing/2014/main" id="{E380DA46-74C8-487F-B950-1B5614CDBFDC}"/>
                </a:ext>
              </a:extLst>
            </p:cNvPr>
            <p:cNvSpPr txBox="1"/>
            <p:nvPr/>
          </p:nvSpPr>
          <p:spPr>
            <a:xfrm>
              <a:off x="568982" y="5515716"/>
              <a:ext cx="963790" cy="369332"/>
            </a:xfrm>
            <a:prstGeom prst="rect">
              <a:avLst/>
            </a:prstGeom>
            <a:noFill/>
          </p:spPr>
          <p:txBody>
            <a:bodyPr wrap="none" rtlCol="0">
              <a:spAutoFit/>
            </a:bodyPr>
            <a:lstStyle/>
            <a:p>
              <a:r>
                <a:rPr lang="pt-BR" dirty="0"/>
                <a:t>Talentos</a:t>
              </a:r>
            </a:p>
          </p:txBody>
        </p:sp>
        <p:sp>
          <p:nvSpPr>
            <p:cNvPr id="20" name="CaixaDeTexto 19">
              <a:extLst>
                <a:ext uri="{FF2B5EF4-FFF2-40B4-BE49-F238E27FC236}">
                  <a16:creationId xmlns:a16="http://schemas.microsoft.com/office/drawing/2014/main" id="{DE8A2DB8-0A8D-4E6F-88A0-AC615C9C8234}"/>
                </a:ext>
              </a:extLst>
            </p:cNvPr>
            <p:cNvSpPr txBox="1"/>
            <p:nvPr/>
          </p:nvSpPr>
          <p:spPr>
            <a:xfrm>
              <a:off x="2536541" y="5526491"/>
              <a:ext cx="1024704" cy="369332"/>
            </a:xfrm>
            <a:prstGeom prst="rect">
              <a:avLst/>
            </a:prstGeom>
            <a:noFill/>
          </p:spPr>
          <p:txBody>
            <a:bodyPr wrap="none" rtlCol="0">
              <a:spAutoFit/>
            </a:bodyPr>
            <a:lstStyle/>
            <a:p>
              <a:r>
                <a:rPr lang="pt-BR" dirty="0"/>
                <a:t>Inovação</a:t>
              </a:r>
            </a:p>
          </p:txBody>
        </p:sp>
        <p:sp>
          <p:nvSpPr>
            <p:cNvPr id="21" name="Seta: para Baixo 20">
              <a:extLst>
                <a:ext uri="{FF2B5EF4-FFF2-40B4-BE49-F238E27FC236}">
                  <a16:creationId xmlns:a16="http://schemas.microsoft.com/office/drawing/2014/main" id="{3B25BDAD-A0BB-4880-81B4-EAB30AB2EB35}"/>
                </a:ext>
              </a:extLst>
            </p:cNvPr>
            <p:cNvSpPr/>
            <p:nvPr/>
          </p:nvSpPr>
          <p:spPr>
            <a:xfrm>
              <a:off x="9073170" y="2388360"/>
              <a:ext cx="191068" cy="464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18E7E2A7-B0DE-4241-8DD8-8946582AC615}"/>
                </a:ext>
              </a:extLst>
            </p:cNvPr>
            <p:cNvSpPr txBox="1"/>
            <p:nvPr/>
          </p:nvSpPr>
          <p:spPr>
            <a:xfrm>
              <a:off x="8411109" y="5206614"/>
              <a:ext cx="1731564" cy="369332"/>
            </a:xfrm>
            <a:prstGeom prst="rect">
              <a:avLst/>
            </a:prstGeom>
            <a:noFill/>
          </p:spPr>
          <p:txBody>
            <a:bodyPr wrap="none" rtlCol="0">
              <a:spAutoFit/>
            </a:bodyPr>
            <a:lstStyle/>
            <a:p>
              <a:r>
                <a:rPr lang="pt-BR" dirty="0"/>
                <a:t>Valor Imobiliário</a:t>
              </a:r>
            </a:p>
          </p:txBody>
        </p:sp>
      </p:grpSp>
      <p:sp>
        <p:nvSpPr>
          <p:cNvPr id="23" name="Retângulo 22">
            <a:extLst>
              <a:ext uri="{FF2B5EF4-FFF2-40B4-BE49-F238E27FC236}">
                <a16:creationId xmlns:a16="http://schemas.microsoft.com/office/drawing/2014/main" id="{B606D973-B121-4B71-B201-6AB8A34DDB30}"/>
              </a:ext>
            </a:extLst>
          </p:cNvPr>
          <p:cNvSpPr/>
          <p:nvPr/>
        </p:nvSpPr>
        <p:spPr>
          <a:xfrm>
            <a:off x="322729" y="6248024"/>
            <a:ext cx="10354102" cy="373757"/>
          </a:xfrm>
          <a:prstGeom prst="rect">
            <a:avLst/>
          </a:prstGeom>
        </p:spPr>
        <p:txBody>
          <a:bodyPr wrap="square">
            <a:spAutoFit/>
          </a:bodyPr>
          <a:lstStyle/>
          <a:p>
            <a:pPr>
              <a:lnSpc>
                <a:spcPct val="107000"/>
              </a:lnSpc>
              <a:spcAft>
                <a:spcPts val="800"/>
              </a:spcAft>
            </a:pPr>
            <a:r>
              <a:rPr lang="pt-BR"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2"/>
              </a:rPr>
              <a:t>https://www.weforum.org/agenda/2019/05/these-are-the-most-innovative-cities-in-the-world/</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aixaDeTexto 2">
            <a:extLst>
              <a:ext uri="{FF2B5EF4-FFF2-40B4-BE49-F238E27FC236}">
                <a16:creationId xmlns:a16="http://schemas.microsoft.com/office/drawing/2014/main" id="{ECA07A95-9C2A-4C41-A50A-4E29238A1D3C}"/>
              </a:ext>
            </a:extLst>
          </p:cNvPr>
          <p:cNvSpPr txBox="1"/>
          <p:nvPr/>
        </p:nvSpPr>
        <p:spPr>
          <a:xfrm>
            <a:off x="5142443" y="826358"/>
            <a:ext cx="5301003" cy="369332"/>
          </a:xfrm>
          <a:prstGeom prst="rect">
            <a:avLst/>
          </a:prstGeom>
          <a:noFill/>
        </p:spPr>
        <p:txBody>
          <a:bodyPr wrap="none" rtlCol="0">
            <a:spAutoFit/>
          </a:bodyPr>
          <a:lstStyle/>
          <a:p>
            <a:r>
              <a:rPr lang="pt-BR" dirty="0"/>
              <a:t>Agora é a vez das Cidades e das secretarias da Fazenda</a:t>
            </a:r>
          </a:p>
        </p:txBody>
      </p:sp>
    </p:spTree>
    <p:extLst>
      <p:ext uri="{BB962C8B-B14F-4D97-AF65-F5344CB8AC3E}">
        <p14:creationId xmlns:p14="http://schemas.microsoft.com/office/powerpoint/2010/main" val="66835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A4EC-BE56-4B2C-945B-019053E97848}"/>
              </a:ext>
            </a:extLst>
          </p:cNvPr>
          <p:cNvSpPr>
            <a:spLocks noGrp="1"/>
          </p:cNvSpPr>
          <p:nvPr>
            <p:ph type="title"/>
          </p:nvPr>
        </p:nvSpPr>
        <p:spPr>
          <a:xfrm>
            <a:off x="445559" y="284987"/>
            <a:ext cx="2055552" cy="569974"/>
          </a:xfrm>
        </p:spPr>
        <p:txBody>
          <a:bodyPr>
            <a:noAutofit/>
          </a:bodyPr>
          <a:lstStyle/>
          <a:p>
            <a:r>
              <a:rPr lang="pt-BR" sz="2800" dirty="0"/>
              <a:t>Living </a:t>
            </a:r>
            <a:r>
              <a:rPr lang="pt-BR" sz="2800" dirty="0" err="1"/>
              <a:t>Lab</a:t>
            </a:r>
            <a:endParaRPr lang="pt-BR" sz="2800" dirty="0"/>
          </a:p>
        </p:txBody>
      </p:sp>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4" name="Retângulo 7">
            <a:extLst>
              <a:ext uri="{FF2B5EF4-FFF2-40B4-BE49-F238E27FC236}">
                <a16:creationId xmlns:a16="http://schemas.microsoft.com/office/drawing/2014/main" id="{D0B7E0CF-AC91-4FDB-BC54-CC78D17B6023}"/>
              </a:ext>
            </a:extLst>
          </p:cNvPr>
          <p:cNvSpPr>
            <a:spLocks noChangeArrowheads="1"/>
          </p:cNvSpPr>
          <p:nvPr/>
        </p:nvSpPr>
        <p:spPr bwMode="auto">
          <a:xfrm>
            <a:off x="322729" y="1053770"/>
            <a:ext cx="5883446" cy="3539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 o conhecimento científico interage com a vida urbana. </a:t>
            </a:r>
            <a:endParaRPr kumimoji="0" lang="es-ES_tradnl"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pt-PT"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 experimentos de laboratório tornam-se experiências públicas.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_tradnl"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pt-PT"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Onde o "urbano" pode tornar-se experimental. </a:t>
            </a:r>
            <a:endParaRPr kumimoji="0" lang="es-ES_tradnl" altLang="pt-BR"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5" name="Picture 2" descr="http://revistacasaejardim.globo.com/Revista/Casaejardim/foto/0,,69789957,00.jpg">
            <a:extLst>
              <a:ext uri="{FF2B5EF4-FFF2-40B4-BE49-F238E27FC236}">
                <a16:creationId xmlns:a16="http://schemas.microsoft.com/office/drawing/2014/main" id="{91367BA7-13BE-40EA-A4FF-57C2D6B9D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175" y="1231693"/>
            <a:ext cx="4208568" cy="48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a:extLst>
              <a:ext uri="{FF2B5EF4-FFF2-40B4-BE49-F238E27FC236}">
                <a16:creationId xmlns:a16="http://schemas.microsoft.com/office/drawing/2014/main" id="{AB57E049-E799-483D-A10C-929388E5C9C5}"/>
              </a:ext>
            </a:extLst>
          </p:cNvPr>
          <p:cNvSpPr txBox="1"/>
          <p:nvPr/>
        </p:nvSpPr>
        <p:spPr>
          <a:xfrm>
            <a:off x="6832979" y="494228"/>
            <a:ext cx="2426177" cy="369332"/>
          </a:xfrm>
          <a:prstGeom prst="rect">
            <a:avLst/>
          </a:prstGeom>
          <a:noFill/>
        </p:spPr>
        <p:txBody>
          <a:bodyPr wrap="none" rtlCol="0">
            <a:spAutoFit/>
          </a:bodyPr>
          <a:lstStyle/>
          <a:p>
            <a:r>
              <a:rPr lang="pt-BR" dirty="0"/>
              <a:t>As Cidades Laboratórios</a:t>
            </a:r>
          </a:p>
        </p:txBody>
      </p:sp>
      <p:sp>
        <p:nvSpPr>
          <p:cNvPr id="7" name="Retângulo 6">
            <a:extLst>
              <a:ext uri="{FF2B5EF4-FFF2-40B4-BE49-F238E27FC236}">
                <a16:creationId xmlns:a16="http://schemas.microsoft.com/office/drawing/2014/main" id="{BE22FD3E-9A88-4564-B88F-F4CBA1F24571}"/>
              </a:ext>
            </a:extLst>
          </p:cNvPr>
          <p:cNvSpPr/>
          <p:nvPr/>
        </p:nvSpPr>
        <p:spPr>
          <a:xfrm>
            <a:off x="260311" y="4964587"/>
            <a:ext cx="5725516" cy="1323439"/>
          </a:xfrm>
          <a:prstGeom prst="rect">
            <a:avLst/>
          </a:prstGeom>
          <a:solidFill>
            <a:srgbClr val="CFB7FF"/>
          </a:solidFill>
          <a:ln>
            <a:solidFill>
              <a:schemeClr val="accent1">
                <a:lumMod val="50000"/>
              </a:schemeClr>
            </a:solidFill>
          </a:ln>
        </p:spPr>
        <p:txBody>
          <a:bodyPr wrap="square">
            <a:spAutoFit/>
          </a:bodyPr>
          <a:lstStyle/>
          <a:p>
            <a:r>
              <a:rPr lang="pt-PT" sz="2000" dirty="0">
                <a:solidFill>
                  <a:srgbClr val="000000"/>
                </a:solidFill>
                <a:latin typeface="Arial" panose="020B0604020202020204" pitchFamily="34" charset="0"/>
                <a:cs typeface="Arial" panose="020B0604020202020204" pitchFamily="34" charset="0"/>
              </a:rPr>
              <a:t>Lundvall (2005), baseia-se na ideia de aprendizagem coletiva dos agentes resumida na célebre expressão criada pelo autor </a:t>
            </a:r>
            <a:r>
              <a:rPr lang="pt-PT" sz="2000" i="1" dirty="0">
                <a:solidFill>
                  <a:srgbClr val="000000"/>
                </a:solidFill>
                <a:latin typeface="Arial" panose="020B0604020202020204" pitchFamily="34" charset="0"/>
                <a:cs typeface="Arial" panose="020B0604020202020204" pitchFamily="34" charset="0"/>
              </a:rPr>
              <a:t>learning by doing, by using and by interacting.</a:t>
            </a:r>
            <a:endParaRPr lang="pt-B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570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6" name="Retângulo 5">
            <a:extLst>
              <a:ext uri="{FF2B5EF4-FFF2-40B4-BE49-F238E27FC236}">
                <a16:creationId xmlns:a16="http://schemas.microsoft.com/office/drawing/2014/main" id="{56BFED28-D1B4-4715-85C0-69FDC4906D96}"/>
              </a:ext>
            </a:extLst>
          </p:cNvPr>
          <p:cNvSpPr/>
          <p:nvPr/>
        </p:nvSpPr>
        <p:spPr>
          <a:xfrm>
            <a:off x="451850" y="244685"/>
            <a:ext cx="8266494" cy="523220"/>
          </a:xfrm>
          <a:prstGeom prst="rect">
            <a:avLst/>
          </a:prstGeom>
        </p:spPr>
        <p:txBody>
          <a:bodyPr wrap="none">
            <a:spAutoFit/>
          </a:bodyPr>
          <a:lstStyle/>
          <a:p>
            <a:r>
              <a:rPr lang="pt-BR" sz="2800" b="1" dirty="0">
                <a:solidFill>
                  <a:srgbClr val="FFB400"/>
                </a:solidFill>
                <a:latin typeface="Arial" panose="020B0604020202020204" pitchFamily="34" charset="0"/>
                <a:cs typeface="Arial" panose="020B0604020202020204" pitchFamily="34" charset="0"/>
              </a:rPr>
              <a:t>A criação de Pactos para Inovação nas cidades</a:t>
            </a:r>
          </a:p>
        </p:txBody>
      </p:sp>
      <p:sp>
        <p:nvSpPr>
          <p:cNvPr id="9" name="Retângulo 8">
            <a:extLst>
              <a:ext uri="{FF2B5EF4-FFF2-40B4-BE49-F238E27FC236}">
                <a16:creationId xmlns:a16="http://schemas.microsoft.com/office/drawing/2014/main" id="{80130842-BE59-4978-902C-9F9E153D9685}"/>
              </a:ext>
            </a:extLst>
          </p:cNvPr>
          <p:cNvSpPr/>
          <p:nvPr/>
        </p:nvSpPr>
        <p:spPr>
          <a:xfrm>
            <a:off x="406805" y="1232831"/>
            <a:ext cx="6770672" cy="2308324"/>
          </a:xfrm>
          <a:prstGeom prst="rect">
            <a:avLst/>
          </a:prstGeom>
        </p:spPr>
        <p:txBody>
          <a:bodyPr wrap="square">
            <a:spAutoFit/>
          </a:bodyPr>
          <a:lstStyle/>
          <a:p>
            <a:r>
              <a:rPr lang="pt-BR" sz="3600" dirty="0">
                <a:solidFill>
                  <a:srgbClr val="26260E"/>
                </a:solidFill>
                <a:cs typeface="Arial" panose="020B0604020202020204" pitchFamily="34" charset="0"/>
              </a:rPr>
              <a:t>Pactos de Inovação para a Transformação Econômica e Social:</a:t>
            </a:r>
            <a:br>
              <a:rPr lang="pt-BR" sz="3600" dirty="0">
                <a:cs typeface="Arial" panose="020B0604020202020204" pitchFamily="34" charset="0"/>
              </a:rPr>
            </a:br>
            <a:r>
              <a:rPr lang="pt-BR" sz="3600" dirty="0">
                <a:solidFill>
                  <a:srgbClr val="26260E"/>
                </a:solidFill>
                <a:cs typeface="Arial" panose="020B0604020202020204" pitchFamily="34" charset="0"/>
              </a:rPr>
              <a:t>Cases Barcelona, Medellín, Florianópolis e Porto Alegre</a:t>
            </a:r>
            <a:endParaRPr lang="pt-BR" sz="3600" dirty="0">
              <a:cs typeface="Arial" panose="020B0604020202020204" pitchFamily="34" charset="0"/>
            </a:endParaRPr>
          </a:p>
        </p:txBody>
      </p:sp>
      <p:sp>
        <p:nvSpPr>
          <p:cNvPr id="10" name="CaixaDeTexto 9">
            <a:extLst>
              <a:ext uri="{FF2B5EF4-FFF2-40B4-BE49-F238E27FC236}">
                <a16:creationId xmlns:a16="http://schemas.microsoft.com/office/drawing/2014/main" id="{6B2D4532-258E-43A6-B13D-367D11FBAF07}"/>
              </a:ext>
            </a:extLst>
          </p:cNvPr>
          <p:cNvSpPr txBox="1"/>
          <p:nvPr/>
        </p:nvSpPr>
        <p:spPr>
          <a:xfrm>
            <a:off x="729507" y="5294386"/>
            <a:ext cx="1805302" cy="523220"/>
          </a:xfrm>
          <a:prstGeom prst="rect">
            <a:avLst/>
          </a:prstGeom>
          <a:solidFill>
            <a:srgbClr val="FFB400"/>
          </a:solidFill>
          <a:ln>
            <a:solidFill>
              <a:schemeClr val="tx1"/>
            </a:solidFill>
          </a:ln>
        </p:spPr>
        <p:txBody>
          <a:bodyPr wrap="none">
            <a:spAutoFit/>
          </a:bodyPr>
          <a:lstStyle/>
          <a:p>
            <a:pPr>
              <a:defRPr/>
            </a:pPr>
            <a:r>
              <a:rPr lang="pt-BR" sz="2800" dirty="0">
                <a:solidFill>
                  <a:schemeClr val="tx2">
                    <a:lumMod val="75000"/>
                  </a:schemeClr>
                </a:solidFill>
                <a:latin typeface="Arial" panose="020B0604020202020204" pitchFamily="34" charset="0"/>
                <a:cs typeface="Arial" panose="020B0604020202020204" pitchFamily="34" charset="0"/>
              </a:rPr>
              <a:t>Confiança</a:t>
            </a:r>
          </a:p>
        </p:txBody>
      </p:sp>
      <p:sp>
        <p:nvSpPr>
          <p:cNvPr id="11" name="CaixaDeTexto 10">
            <a:extLst>
              <a:ext uri="{FF2B5EF4-FFF2-40B4-BE49-F238E27FC236}">
                <a16:creationId xmlns:a16="http://schemas.microsoft.com/office/drawing/2014/main" id="{2309FAB6-B9B4-4DCC-B64D-986800CBD74C}"/>
              </a:ext>
            </a:extLst>
          </p:cNvPr>
          <p:cNvSpPr txBox="1"/>
          <p:nvPr/>
        </p:nvSpPr>
        <p:spPr>
          <a:xfrm>
            <a:off x="3355413" y="4155634"/>
            <a:ext cx="1585912" cy="523875"/>
          </a:xfrm>
          <a:prstGeom prst="rect">
            <a:avLst/>
          </a:prstGeom>
          <a:solidFill>
            <a:schemeClr val="accent2">
              <a:lumMod val="40000"/>
              <a:lumOff val="60000"/>
            </a:schemeClr>
          </a:solidFill>
          <a:ln>
            <a:solidFill>
              <a:schemeClr val="tx1"/>
            </a:solidFill>
          </a:ln>
        </p:spPr>
        <p:txBody>
          <a:bodyPr wrap="none">
            <a:spAutoFit/>
          </a:bodyPr>
          <a:lstStyle/>
          <a:p>
            <a:pPr>
              <a:defRPr/>
            </a:pPr>
            <a:r>
              <a:rPr lang="pt-BR" sz="2800" dirty="0">
                <a:solidFill>
                  <a:schemeClr val="tx2">
                    <a:lumMod val="75000"/>
                  </a:schemeClr>
                </a:solidFill>
                <a:latin typeface="Arial" panose="020B0604020202020204" pitchFamily="34" charset="0"/>
                <a:cs typeface="Arial" panose="020B0604020202020204" pitchFamily="34" charset="0"/>
              </a:rPr>
              <a:t>Coalizão</a:t>
            </a:r>
          </a:p>
        </p:txBody>
      </p:sp>
      <p:sp>
        <p:nvSpPr>
          <p:cNvPr id="13" name="CaixaDeTexto 12">
            <a:extLst>
              <a:ext uri="{FF2B5EF4-FFF2-40B4-BE49-F238E27FC236}">
                <a16:creationId xmlns:a16="http://schemas.microsoft.com/office/drawing/2014/main" id="{15DADD0A-3100-4168-A94C-7ED63B211B78}"/>
              </a:ext>
            </a:extLst>
          </p:cNvPr>
          <p:cNvSpPr txBox="1"/>
          <p:nvPr/>
        </p:nvSpPr>
        <p:spPr>
          <a:xfrm>
            <a:off x="5283200" y="5517774"/>
            <a:ext cx="1625600" cy="523875"/>
          </a:xfrm>
          <a:prstGeom prst="rect">
            <a:avLst/>
          </a:prstGeom>
          <a:solidFill>
            <a:schemeClr val="accent4">
              <a:lumMod val="20000"/>
              <a:lumOff val="80000"/>
            </a:schemeClr>
          </a:solidFill>
          <a:ln>
            <a:solidFill>
              <a:schemeClr val="tx1"/>
            </a:solidFill>
          </a:ln>
        </p:spPr>
        <p:txBody>
          <a:bodyPr wrap="none">
            <a:spAutoFit/>
          </a:bodyPr>
          <a:lstStyle/>
          <a:p>
            <a:pPr>
              <a:defRPr/>
            </a:pPr>
            <a:r>
              <a:rPr lang="pt-BR" sz="2800" dirty="0">
                <a:solidFill>
                  <a:schemeClr val="tx2">
                    <a:lumMod val="75000"/>
                  </a:schemeClr>
                </a:solidFill>
                <a:latin typeface="Arial" panose="020B0604020202020204" pitchFamily="34" charset="0"/>
                <a:cs typeface="Arial" panose="020B0604020202020204" pitchFamily="34" charset="0"/>
              </a:rPr>
              <a:t>Conexão</a:t>
            </a:r>
          </a:p>
        </p:txBody>
      </p:sp>
      <p:pic>
        <p:nvPicPr>
          <p:cNvPr id="14" name="Imagem 13">
            <a:extLst>
              <a:ext uri="{FF2B5EF4-FFF2-40B4-BE49-F238E27FC236}">
                <a16:creationId xmlns:a16="http://schemas.microsoft.com/office/drawing/2014/main" id="{9687F66B-8362-4A39-B3B1-7B8BE2E21DE8}"/>
              </a:ext>
            </a:extLst>
          </p:cNvPr>
          <p:cNvPicPr>
            <a:picLocks noChangeAspect="1"/>
          </p:cNvPicPr>
          <p:nvPr/>
        </p:nvPicPr>
        <p:blipFill>
          <a:blip r:embed="rId2"/>
          <a:stretch>
            <a:fillRect/>
          </a:stretch>
        </p:blipFill>
        <p:spPr>
          <a:xfrm>
            <a:off x="7022482" y="1898688"/>
            <a:ext cx="3060624" cy="3060624"/>
          </a:xfrm>
          <a:prstGeom prst="rect">
            <a:avLst/>
          </a:prstGeom>
        </p:spPr>
      </p:pic>
      <p:sp>
        <p:nvSpPr>
          <p:cNvPr id="15" name="Retângulo 14">
            <a:extLst>
              <a:ext uri="{FF2B5EF4-FFF2-40B4-BE49-F238E27FC236}">
                <a16:creationId xmlns:a16="http://schemas.microsoft.com/office/drawing/2014/main" id="{6C5689EB-E284-4802-BA05-3F5F1662DB64}"/>
              </a:ext>
            </a:extLst>
          </p:cNvPr>
          <p:cNvSpPr/>
          <p:nvPr/>
        </p:nvSpPr>
        <p:spPr>
          <a:xfrm>
            <a:off x="8152259" y="4994882"/>
            <a:ext cx="2841359" cy="1569660"/>
          </a:xfrm>
          <a:prstGeom prst="rect">
            <a:avLst/>
          </a:prstGeom>
        </p:spPr>
        <p:txBody>
          <a:bodyPr wrap="square">
            <a:spAutoFit/>
          </a:bodyPr>
          <a:lstStyle/>
          <a:p>
            <a:r>
              <a:rPr lang="pt-BR" sz="1600" b="1" dirty="0">
                <a:solidFill>
                  <a:srgbClr val="393230"/>
                </a:solidFill>
                <a:latin typeface="Arial" panose="020B0604020202020204" pitchFamily="34" charset="0"/>
                <a:cs typeface="Arial" panose="020B0604020202020204" pitchFamily="34" charset="0"/>
              </a:rPr>
              <a:t>Josep </a:t>
            </a:r>
            <a:r>
              <a:rPr lang="pt-BR" sz="1600" b="1" dirty="0" err="1">
                <a:solidFill>
                  <a:srgbClr val="393230"/>
                </a:solidFill>
                <a:latin typeface="Arial" panose="020B0604020202020204" pitchFamily="34" charset="0"/>
                <a:cs typeface="Arial" panose="020B0604020202020204" pitchFamily="34" charset="0"/>
              </a:rPr>
              <a:t>Miquel</a:t>
            </a:r>
            <a:r>
              <a:rPr lang="pt-BR" sz="1600" b="1" dirty="0">
                <a:solidFill>
                  <a:srgbClr val="393230"/>
                </a:solidFill>
                <a:latin typeface="Arial" panose="020B0604020202020204" pitchFamily="34" charset="0"/>
                <a:cs typeface="Arial" panose="020B0604020202020204" pitchFamily="34" charset="0"/>
              </a:rPr>
              <a:t> </a:t>
            </a:r>
            <a:r>
              <a:rPr lang="pt-BR" sz="1600" b="1" dirty="0" err="1">
                <a:solidFill>
                  <a:srgbClr val="393230"/>
                </a:solidFill>
                <a:latin typeface="Arial" panose="020B0604020202020204" pitchFamily="34" charset="0"/>
                <a:cs typeface="Arial" panose="020B0604020202020204" pitchFamily="34" charset="0"/>
              </a:rPr>
              <a:t>Piqué</a:t>
            </a:r>
            <a:r>
              <a:rPr lang="pt-BR" sz="1600" b="1" dirty="0">
                <a:solidFill>
                  <a:srgbClr val="393230"/>
                </a:solidFill>
                <a:latin typeface="Arial" panose="020B0604020202020204" pitchFamily="34" charset="0"/>
                <a:cs typeface="Arial" panose="020B0604020202020204" pitchFamily="34" charset="0"/>
              </a:rPr>
              <a:t> </a:t>
            </a:r>
            <a:r>
              <a:rPr lang="pt-BR" sz="1600" dirty="0">
                <a:solidFill>
                  <a:srgbClr val="393230"/>
                </a:solidFill>
                <a:latin typeface="Arial" panose="020B0604020202020204" pitchFamily="34" charset="0"/>
                <a:cs typeface="Arial" panose="020B0604020202020204" pitchFamily="34" charset="0"/>
              </a:rPr>
              <a:t>| Presidente do La Salle </a:t>
            </a:r>
            <a:r>
              <a:rPr lang="pt-BR" sz="1600" dirty="0" err="1">
                <a:solidFill>
                  <a:srgbClr val="393230"/>
                </a:solidFill>
                <a:latin typeface="Arial" panose="020B0604020202020204" pitchFamily="34" charset="0"/>
                <a:cs typeface="Arial" panose="020B0604020202020204" pitchFamily="34" charset="0"/>
              </a:rPr>
              <a:t>Technova</a:t>
            </a:r>
            <a:r>
              <a:rPr lang="pt-BR" sz="1600" dirty="0">
                <a:solidFill>
                  <a:srgbClr val="393230"/>
                </a:solidFill>
                <a:latin typeface="Arial" panose="020B0604020202020204" pitchFamily="34" charset="0"/>
                <a:cs typeface="Arial" panose="020B0604020202020204" pitchFamily="34" charset="0"/>
              </a:rPr>
              <a:t> </a:t>
            </a:r>
            <a:r>
              <a:rPr lang="pt-BR" sz="1600" dirty="0" err="1">
                <a:solidFill>
                  <a:srgbClr val="393230"/>
                </a:solidFill>
                <a:latin typeface="Arial" panose="020B0604020202020204" pitchFamily="34" charset="0"/>
                <a:cs typeface="Arial" panose="020B0604020202020204" pitchFamily="34" charset="0"/>
              </a:rPr>
              <a:t>Innovation</a:t>
            </a:r>
            <a:r>
              <a:rPr lang="pt-BR" sz="1600" dirty="0">
                <a:solidFill>
                  <a:srgbClr val="393230"/>
                </a:solidFill>
                <a:latin typeface="Arial" panose="020B0604020202020204" pitchFamily="34" charset="0"/>
                <a:cs typeface="Arial" panose="020B0604020202020204" pitchFamily="34" charset="0"/>
              </a:rPr>
              <a:t> Park em Barcelona e da Rede Catalã de Parques Científicos (XPCAT)</a:t>
            </a:r>
            <a:endParaRPr lang="pt-B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4277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BCE17-2951-405C-99A6-1E5ADA382DCE}"/>
              </a:ext>
            </a:extLst>
          </p:cNvPr>
          <p:cNvSpPr>
            <a:spLocks noGrp="1"/>
          </p:cNvSpPr>
          <p:nvPr>
            <p:ph type="title"/>
          </p:nvPr>
        </p:nvSpPr>
        <p:spPr>
          <a:xfrm>
            <a:off x="122827" y="48296"/>
            <a:ext cx="11573301" cy="763432"/>
          </a:xfrm>
        </p:spPr>
        <p:txBody>
          <a:bodyPr>
            <a:normAutofit/>
          </a:bodyPr>
          <a:lstStyle/>
          <a:p>
            <a:r>
              <a:rPr lang="pt-BR" sz="3200" dirty="0"/>
              <a:t>Como os governos estaduais e locais atraem as empresas?</a:t>
            </a:r>
          </a:p>
        </p:txBody>
      </p:sp>
      <p:sp>
        <p:nvSpPr>
          <p:cNvPr id="4" name="CaixaDeTexto 3">
            <a:extLst>
              <a:ext uri="{FF2B5EF4-FFF2-40B4-BE49-F238E27FC236}">
                <a16:creationId xmlns:a16="http://schemas.microsoft.com/office/drawing/2014/main" id="{AD08AFDA-25F1-4EA9-8AD6-51670A74AED5}"/>
              </a:ext>
            </a:extLst>
          </p:cNvPr>
          <p:cNvSpPr txBox="1"/>
          <p:nvPr/>
        </p:nvSpPr>
        <p:spPr>
          <a:xfrm>
            <a:off x="0" y="878394"/>
            <a:ext cx="10822675" cy="461665"/>
          </a:xfrm>
          <a:prstGeom prst="rect">
            <a:avLst/>
          </a:prstGeom>
          <a:noFill/>
        </p:spPr>
        <p:txBody>
          <a:bodyPr wrap="square" rtlCol="0">
            <a:spAutoFit/>
          </a:bodyPr>
          <a:lstStyle/>
          <a:p>
            <a:r>
              <a:rPr lang="pt-BR" sz="2400" dirty="0">
                <a:latin typeface="Arial" panose="020B0604020202020204" pitchFamily="34" charset="0"/>
                <a:cs typeface="Arial" panose="020B0604020202020204" pitchFamily="34" charset="0"/>
              </a:rPr>
              <a:t>O que as cidades fazem para gerar empregos e desenvolvimento econômico?</a:t>
            </a:r>
          </a:p>
        </p:txBody>
      </p:sp>
      <p:sp>
        <p:nvSpPr>
          <p:cNvPr id="6" name="Retângulo 5">
            <a:extLst>
              <a:ext uri="{FF2B5EF4-FFF2-40B4-BE49-F238E27FC236}">
                <a16:creationId xmlns:a16="http://schemas.microsoft.com/office/drawing/2014/main" id="{7C58BBCC-94ED-40D6-8CED-1C45E279EA02}"/>
              </a:ext>
            </a:extLst>
          </p:cNvPr>
          <p:cNvSpPr/>
          <p:nvPr/>
        </p:nvSpPr>
        <p:spPr>
          <a:xfrm>
            <a:off x="274924" y="1818573"/>
            <a:ext cx="7787010" cy="1938992"/>
          </a:xfrm>
          <a:prstGeom prst="rect">
            <a:avLst/>
          </a:prstGeom>
          <a:solidFill>
            <a:schemeClr val="accent4">
              <a:lumMod val="20000"/>
              <a:lumOff val="80000"/>
            </a:schemeClr>
          </a:solidFill>
          <a:ln>
            <a:solidFill>
              <a:schemeClr val="accent2">
                <a:lumMod val="75000"/>
              </a:schemeClr>
            </a:solidFill>
          </a:ln>
        </p:spPr>
        <p:txBody>
          <a:bodyPr wrap="square">
            <a:spAutoFit/>
          </a:bodyPr>
          <a:lstStyle/>
          <a:p>
            <a:r>
              <a:rPr lang="pt-BR" sz="2400" dirty="0">
                <a:latin typeface="Arial" panose="020B0604020202020204" pitchFamily="34" charset="0"/>
                <a:ea typeface="Calibri" panose="020F0502020204030204" pitchFamily="34" charset="0"/>
                <a:cs typeface="Arial" panose="020B0604020202020204" pitchFamily="34" charset="0"/>
              </a:rPr>
              <a:t>Como os governos podem maximizar o retorno do investimento (ROI) para atrair empresas em uma época em que as receitas estaduais e locais estão em declínio, os gastos estão aumentando e os investimentos de capital são mais difíceis de adquirir? </a:t>
            </a:r>
            <a:endParaRPr lang="pt-BR" sz="2400" dirty="0">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597A53C1-2D33-4D39-8378-B3274CA8AF99}"/>
              </a:ext>
            </a:extLst>
          </p:cNvPr>
          <p:cNvSpPr/>
          <p:nvPr/>
        </p:nvSpPr>
        <p:spPr>
          <a:xfrm>
            <a:off x="122827" y="4176629"/>
            <a:ext cx="10072048" cy="2308324"/>
          </a:xfrm>
          <a:prstGeom prst="rect">
            <a:avLst/>
          </a:prstGeom>
        </p:spPr>
        <p:txBody>
          <a:bodyPr wrap="square">
            <a:spAutoFit/>
          </a:bodyPr>
          <a:lstStyle/>
          <a:p>
            <a:r>
              <a:rPr lang="pt-BR" dirty="0">
                <a:latin typeface="Arial" panose="020B0604020202020204" pitchFamily="34" charset="0"/>
                <a:cs typeface="Arial" panose="020B0604020202020204" pitchFamily="34" charset="0"/>
              </a:rPr>
              <a:t>É crucial observar que os incentivos fiscais por si só não atraem mais empresas e pessoas. Eles tendem a desempenhar um papel após o estabelecimento de outros fatores não financeiros mais importantes. Os incentivos não financeiros podem incluir treinamento da força de trabalho, investimento em infraestrutura, processos acelerados e acesso a sites de desenvolvimento. Uma pesquisa de 2019 sobre empresas que consideram expansão ou realocação constatou que elas classificaram a disponibilidade de mão-de-obra como a principal prioridade em locais de reconhecimento, vários pontos à frente de isenções e incentivos fiscais. A mesma pesquisa também descobriu que a qualidade de vida está acima dos incentivos.</a:t>
            </a:r>
          </a:p>
        </p:txBody>
      </p:sp>
      <p:pic>
        <p:nvPicPr>
          <p:cNvPr id="3074" name="Picture 2">
            <a:extLst>
              <a:ext uri="{FF2B5EF4-FFF2-40B4-BE49-F238E27FC236}">
                <a16:creationId xmlns:a16="http://schemas.microsoft.com/office/drawing/2014/main" id="{DAD33059-4692-4EBE-9451-C6F44FB31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4761" y="1319129"/>
            <a:ext cx="1914525"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E0C2406C-AF30-4E17-B7C5-22DE0E78B8EC}"/>
              </a:ext>
            </a:extLst>
          </p:cNvPr>
          <p:cNvSpPr/>
          <p:nvPr/>
        </p:nvSpPr>
        <p:spPr>
          <a:xfrm>
            <a:off x="0" y="6484953"/>
            <a:ext cx="11163870" cy="338554"/>
          </a:xfrm>
          <a:prstGeom prst="rect">
            <a:avLst/>
          </a:prstGeom>
        </p:spPr>
        <p:txBody>
          <a:bodyPr wrap="square">
            <a:spAutoFit/>
          </a:bodyPr>
          <a:lstStyle/>
          <a:p>
            <a:r>
              <a:rPr lang="pt-BR" sz="1600" dirty="0">
                <a:hlinkClick r:id="rId3"/>
              </a:rPr>
              <a:t>https://www.mckinsey.com/industries/public-sector/our-insights/how-state-and-local-governments-win-at-attracting-companies</a:t>
            </a:r>
            <a:endParaRPr lang="pt-BR" sz="1600" dirty="0"/>
          </a:p>
        </p:txBody>
      </p:sp>
    </p:spTree>
    <p:extLst>
      <p:ext uri="{BB962C8B-B14F-4D97-AF65-F5344CB8AC3E}">
        <p14:creationId xmlns:p14="http://schemas.microsoft.com/office/powerpoint/2010/main" val="240371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4CCA1EAC-2A76-4738-9006-7A24076C03BC}"/>
              </a:ext>
            </a:extLst>
          </p:cNvPr>
          <p:cNvPicPr>
            <a:picLocks noChangeAspect="1"/>
          </p:cNvPicPr>
          <p:nvPr/>
        </p:nvPicPr>
        <p:blipFill>
          <a:blip r:embed="rId2"/>
          <a:stretch>
            <a:fillRect/>
          </a:stretch>
        </p:blipFill>
        <p:spPr>
          <a:xfrm>
            <a:off x="5755517" y="49135"/>
            <a:ext cx="4139110" cy="6759730"/>
          </a:xfrm>
          <a:prstGeom prst="rect">
            <a:avLst/>
          </a:prstGeom>
        </p:spPr>
      </p:pic>
      <p:sp>
        <p:nvSpPr>
          <p:cNvPr id="6" name="Retângulo 5">
            <a:extLst>
              <a:ext uri="{FF2B5EF4-FFF2-40B4-BE49-F238E27FC236}">
                <a16:creationId xmlns:a16="http://schemas.microsoft.com/office/drawing/2014/main" id="{912D6F97-1A38-4609-BC9F-F6834E0F6FD9}"/>
              </a:ext>
            </a:extLst>
          </p:cNvPr>
          <p:cNvSpPr/>
          <p:nvPr/>
        </p:nvSpPr>
        <p:spPr>
          <a:xfrm>
            <a:off x="0" y="6501088"/>
            <a:ext cx="6096000" cy="307777"/>
          </a:xfrm>
          <a:prstGeom prst="rect">
            <a:avLst/>
          </a:prstGeom>
        </p:spPr>
        <p:txBody>
          <a:bodyPr>
            <a:spAutoFit/>
          </a:bodyPr>
          <a:lstStyle/>
          <a:p>
            <a:r>
              <a:rPr lang="pt-BR" sz="1400" dirty="0">
                <a:hlinkClick r:id="rId3"/>
              </a:rPr>
              <a:t>https://www.a7consorcios.com.br/blog/melhores-cidades-brasil-para-morar/</a:t>
            </a:r>
            <a:endParaRPr lang="pt-BR" sz="1400" dirty="0"/>
          </a:p>
        </p:txBody>
      </p:sp>
      <p:sp>
        <p:nvSpPr>
          <p:cNvPr id="7" name="Retângulo 6">
            <a:extLst>
              <a:ext uri="{FF2B5EF4-FFF2-40B4-BE49-F238E27FC236}">
                <a16:creationId xmlns:a16="http://schemas.microsoft.com/office/drawing/2014/main" id="{628E776E-4461-477C-8553-B42FC2F636C0}"/>
              </a:ext>
            </a:extLst>
          </p:cNvPr>
          <p:cNvSpPr/>
          <p:nvPr/>
        </p:nvSpPr>
        <p:spPr>
          <a:xfrm>
            <a:off x="133257" y="185613"/>
            <a:ext cx="5489003" cy="1077218"/>
          </a:xfrm>
          <a:prstGeom prst="rect">
            <a:avLst/>
          </a:prstGeom>
        </p:spPr>
        <p:txBody>
          <a:bodyPr wrap="none">
            <a:spAutoFit/>
          </a:bodyPr>
          <a:lstStyle/>
          <a:p>
            <a:pPr algn="ctr"/>
            <a:r>
              <a:rPr lang="pt-BR" sz="3200" b="1" dirty="0">
                <a:solidFill>
                  <a:srgbClr val="F6BB00"/>
                </a:solidFill>
                <a:latin typeface="Arial" panose="020B0604020202020204" pitchFamily="34" charset="0"/>
                <a:cs typeface="Arial" panose="020B0604020202020204" pitchFamily="34" charset="0"/>
              </a:rPr>
              <a:t>Melhores cidades do Brasil</a:t>
            </a:r>
          </a:p>
          <a:p>
            <a:pPr algn="ctr"/>
            <a:r>
              <a:rPr lang="pt-BR" sz="3200" b="1" dirty="0">
                <a:solidFill>
                  <a:srgbClr val="F6BB00"/>
                </a:solidFill>
                <a:latin typeface="Arial" panose="020B0604020202020204" pitchFamily="34" charset="0"/>
                <a:cs typeface="Arial" panose="020B0604020202020204" pitchFamily="34" charset="0"/>
              </a:rPr>
              <a:t>para morar</a:t>
            </a:r>
            <a:endParaRPr lang="pt-BR" sz="3200" b="1" i="0" u="none" strike="noStrike" dirty="0">
              <a:solidFill>
                <a:srgbClr val="F6BB00"/>
              </a:solidFill>
              <a:effectLst/>
              <a:latin typeface="Arial" panose="020B0604020202020204" pitchFamily="34" charset="0"/>
              <a:cs typeface="Arial" panose="020B0604020202020204" pitchFamily="34" charset="0"/>
            </a:endParaRPr>
          </a:p>
        </p:txBody>
      </p:sp>
      <p:sp>
        <p:nvSpPr>
          <p:cNvPr id="8" name="Retângulo 7">
            <a:extLst>
              <a:ext uri="{FF2B5EF4-FFF2-40B4-BE49-F238E27FC236}">
                <a16:creationId xmlns:a16="http://schemas.microsoft.com/office/drawing/2014/main" id="{D946CB09-DA32-4777-801E-23B82536D98B}"/>
              </a:ext>
            </a:extLst>
          </p:cNvPr>
          <p:cNvSpPr/>
          <p:nvPr/>
        </p:nvSpPr>
        <p:spPr>
          <a:xfrm>
            <a:off x="10222405" y="5819380"/>
            <a:ext cx="1136850" cy="369332"/>
          </a:xfrm>
          <a:prstGeom prst="rect">
            <a:avLst/>
          </a:prstGeom>
        </p:spPr>
        <p:txBody>
          <a:bodyPr wrap="none">
            <a:spAutoFit/>
          </a:bodyPr>
          <a:lstStyle/>
          <a:p>
            <a:r>
              <a:rPr lang="pt-BR" cap="all" dirty="0">
                <a:solidFill>
                  <a:srgbClr val="A0A0A0"/>
                </a:solidFill>
                <a:latin typeface="Oswald"/>
              </a:rPr>
              <a:t>31/05/2018</a:t>
            </a:r>
            <a:endParaRPr lang="pt-BR" dirty="0"/>
          </a:p>
        </p:txBody>
      </p:sp>
      <p:sp>
        <p:nvSpPr>
          <p:cNvPr id="9" name="Retângulo 8">
            <a:extLst>
              <a:ext uri="{FF2B5EF4-FFF2-40B4-BE49-F238E27FC236}">
                <a16:creationId xmlns:a16="http://schemas.microsoft.com/office/drawing/2014/main" id="{2FE109D9-0655-4C51-8423-3A997F835644}"/>
              </a:ext>
            </a:extLst>
          </p:cNvPr>
          <p:cNvSpPr/>
          <p:nvPr/>
        </p:nvSpPr>
        <p:spPr>
          <a:xfrm>
            <a:off x="1857829" y="5496214"/>
            <a:ext cx="3386583" cy="646331"/>
          </a:xfrm>
          <a:prstGeom prst="rect">
            <a:avLst/>
          </a:prstGeom>
        </p:spPr>
        <p:txBody>
          <a:bodyPr wrap="square">
            <a:spAutoFit/>
          </a:bodyPr>
          <a:lstStyle/>
          <a:p>
            <a:r>
              <a:rPr lang="pt-BR" dirty="0" err="1">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Macroplan</a:t>
            </a:r>
            <a:r>
              <a:rPr lang="pt-BR"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cidades do Brasil</a:t>
            </a:r>
            <a:r>
              <a:rPr lang="pt-BR" dirty="0">
                <a:latin typeface="Arial" panose="020B0604020202020204" pitchFamily="34" charset="0"/>
                <a:cs typeface="Arial" panose="020B0604020202020204" pitchFamily="34" charset="0"/>
              </a:rPr>
              <a:t> com + 266K habitantes</a:t>
            </a:r>
          </a:p>
        </p:txBody>
      </p:sp>
      <p:sp>
        <p:nvSpPr>
          <p:cNvPr id="18" name="Retângulo 17">
            <a:extLst>
              <a:ext uri="{FF2B5EF4-FFF2-40B4-BE49-F238E27FC236}">
                <a16:creationId xmlns:a16="http://schemas.microsoft.com/office/drawing/2014/main" id="{109E93A4-2A8F-4695-891D-AD2AC09CA7BF}"/>
              </a:ext>
            </a:extLst>
          </p:cNvPr>
          <p:cNvSpPr/>
          <p:nvPr/>
        </p:nvSpPr>
        <p:spPr>
          <a:xfrm>
            <a:off x="760953" y="2114696"/>
            <a:ext cx="4233610" cy="2585323"/>
          </a:xfrm>
          <a:prstGeom prst="rect">
            <a:avLst/>
          </a:prstGeom>
          <a:solidFill>
            <a:schemeClr val="accent3">
              <a:lumMod val="20000"/>
              <a:lumOff val="80000"/>
            </a:schemeClr>
          </a:solidFill>
          <a:ln w="19050">
            <a:solidFill>
              <a:schemeClr val="accent2">
                <a:lumMod val="75000"/>
              </a:schemeClr>
            </a:solidFill>
          </a:ln>
        </p:spPr>
        <p:txBody>
          <a:bodyPr wrap="square">
            <a:spAutoFit/>
          </a:bodyPr>
          <a:lstStyle/>
          <a:p>
            <a:r>
              <a:rPr lang="pt-BR" dirty="0">
                <a:latin typeface="Roboto"/>
              </a:rPr>
              <a:t>O ranking é elaborado pela consultoria </a:t>
            </a:r>
            <a:r>
              <a:rPr lang="pt-BR" dirty="0" err="1">
                <a:latin typeface="Roboto"/>
              </a:rPr>
              <a:t>Urban</a:t>
            </a:r>
            <a:r>
              <a:rPr lang="pt-BR" dirty="0">
                <a:latin typeface="Roboto"/>
              </a:rPr>
              <a:t> Systems. Para compor o indicador final, o estudo leva em consideração 70 indicadores, que têm relação com mobilidade, urbanismo, meio ambiente, tecnologia e inovação, economia, educação, saúde, segurança, empreendedorismo, governança e energia..</a:t>
            </a:r>
            <a:endParaRPr lang="pt-BR" dirty="0"/>
          </a:p>
        </p:txBody>
      </p:sp>
    </p:spTree>
    <p:extLst>
      <p:ext uri="{BB962C8B-B14F-4D97-AF65-F5344CB8AC3E}">
        <p14:creationId xmlns:p14="http://schemas.microsoft.com/office/powerpoint/2010/main" val="342119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C286E419-CBBA-4C12-944F-88EA2AF57467}"/>
              </a:ext>
            </a:extLst>
          </p:cNvPr>
          <p:cNvSpPr txBox="1"/>
          <p:nvPr/>
        </p:nvSpPr>
        <p:spPr>
          <a:xfrm>
            <a:off x="342080" y="356321"/>
            <a:ext cx="5375189"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Desafios Contemporâneos</a:t>
            </a:r>
          </a:p>
        </p:txBody>
      </p:sp>
      <p:grpSp>
        <p:nvGrpSpPr>
          <p:cNvPr id="6" name="Agrupar 5">
            <a:extLst>
              <a:ext uri="{FF2B5EF4-FFF2-40B4-BE49-F238E27FC236}">
                <a16:creationId xmlns:a16="http://schemas.microsoft.com/office/drawing/2014/main" id="{C1D728FB-3A12-46E3-B37D-CFEF240557BB}"/>
              </a:ext>
            </a:extLst>
          </p:cNvPr>
          <p:cNvGrpSpPr/>
          <p:nvPr/>
        </p:nvGrpSpPr>
        <p:grpSpPr>
          <a:xfrm>
            <a:off x="355011" y="2346604"/>
            <a:ext cx="3722995" cy="3750038"/>
            <a:chOff x="3459184" y="1246572"/>
            <a:chExt cx="3722995" cy="3750038"/>
          </a:xfrm>
        </p:grpSpPr>
        <p:sp>
          <p:nvSpPr>
            <p:cNvPr id="7" name="CaixaDeTexto 6">
              <a:extLst>
                <a:ext uri="{FF2B5EF4-FFF2-40B4-BE49-F238E27FC236}">
                  <a16:creationId xmlns:a16="http://schemas.microsoft.com/office/drawing/2014/main" id="{70EFDF0A-50AF-4C5B-87D4-69C0C0976732}"/>
                </a:ext>
              </a:extLst>
            </p:cNvPr>
            <p:cNvSpPr txBox="1"/>
            <p:nvPr/>
          </p:nvSpPr>
          <p:spPr>
            <a:xfrm>
              <a:off x="3709919" y="1246572"/>
              <a:ext cx="3221523" cy="400110"/>
            </a:xfrm>
            <a:prstGeom prst="rect">
              <a:avLst/>
            </a:prstGeom>
            <a:noFill/>
          </p:spPr>
          <p:txBody>
            <a:bodyPr wrap="none" rtlCol="0">
              <a:spAutoFit/>
            </a:bodyPr>
            <a:lstStyle/>
            <a:p>
              <a:r>
                <a:rPr lang="pt-BR" sz="2000" dirty="0"/>
                <a:t>Grandes Empresas morrendo</a:t>
              </a:r>
            </a:p>
          </p:txBody>
        </p:sp>
        <p:pic>
          <p:nvPicPr>
            <p:cNvPr id="8" name="Imagem 7">
              <a:extLst>
                <a:ext uri="{FF2B5EF4-FFF2-40B4-BE49-F238E27FC236}">
                  <a16:creationId xmlns:a16="http://schemas.microsoft.com/office/drawing/2014/main" id="{91F6819B-B925-4374-9B93-BEBC5B971EE7}"/>
                </a:ext>
              </a:extLst>
            </p:cNvPr>
            <p:cNvPicPr>
              <a:picLocks noChangeAspect="1"/>
            </p:cNvPicPr>
            <p:nvPr/>
          </p:nvPicPr>
          <p:blipFill>
            <a:blip r:embed="rId2"/>
            <a:stretch>
              <a:fillRect/>
            </a:stretch>
          </p:blipFill>
          <p:spPr>
            <a:xfrm>
              <a:off x="3459184" y="1788185"/>
              <a:ext cx="3722995" cy="2481997"/>
            </a:xfrm>
            <a:prstGeom prst="rect">
              <a:avLst/>
            </a:prstGeom>
          </p:spPr>
        </p:pic>
        <p:sp>
          <p:nvSpPr>
            <p:cNvPr id="9" name="CaixaDeTexto 8">
              <a:extLst>
                <a:ext uri="{FF2B5EF4-FFF2-40B4-BE49-F238E27FC236}">
                  <a16:creationId xmlns:a16="http://schemas.microsoft.com/office/drawing/2014/main" id="{709F0B60-C59A-4AD7-BCA7-EC339C316A9E}"/>
                </a:ext>
              </a:extLst>
            </p:cNvPr>
            <p:cNvSpPr txBox="1"/>
            <p:nvPr/>
          </p:nvSpPr>
          <p:spPr>
            <a:xfrm>
              <a:off x="3699608" y="4627278"/>
              <a:ext cx="1384353" cy="369332"/>
            </a:xfrm>
            <a:prstGeom prst="rect">
              <a:avLst/>
            </a:prstGeom>
            <a:noFill/>
          </p:spPr>
          <p:txBody>
            <a:bodyPr wrap="none" rtlCol="0">
              <a:spAutoFit/>
            </a:bodyPr>
            <a:lstStyle/>
            <a:p>
              <a:r>
                <a:rPr lang="pt-BR" b="1" dirty="0"/>
                <a:t>Indústria 4.0</a:t>
              </a:r>
            </a:p>
          </p:txBody>
        </p:sp>
      </p:grpSp>
      <p:sp>
        <p:nvSpPr>
          <p:cNvPr id="10" name="Retângulo 9">
            <a:extLst>
              <a:ext uri="{FF2B5EF4-FFF2-40B4-BE49-F238E27FC236}">
                <a16:creationId xmlns:a16="http://schemas.microsoft.com/office/drawing/2014/main" id="{F534BD96-42C0-41D3-BDC2-9A4A54316AB4}"/>
              </a:ext>
            </a:extLst>
          </p:cNvPr>
          <p:cNvSpPr/>
          <p:nvPr/>
        </p:nvSpPr>
        <p:spPr>
          <a:xfrm>
            <a:off x="1963466" y="1213815"/>
            <a:ext cx="6806672" cy="400110"/>
          </a:xfrm>
          <a:prstGeom prst="rect">
            <a:avLst/>
          </a:prstGeom>
        </p:spPr>
        <p:txBody>
          <a:bodyPr wrap="none">
            <a:spAutoFit/>
          </a:bodyPr>
          <a:lstStyle/>
          <a:p>
            <a:r>
              <a:rPr lang="pt-BR" sz="2000" dirty="0">
                <a:latin typeface="Arial" panose="020B0604020202020204" pitchFamily="34" charset="0"/>
                <a:cs typeface="Arial" panose="020B0604020202020204" pitchFamily="34" charset="0"/>
              </a:rPr>
              <a:t>Da última vez em que estive aqui, falei sobre três desafios</a:t>
            </a:r>
          </a:p>
        </p:txBody>
      </p:sp>
      <p:sp>
        <p:nvSpPr>
          <p:cNvPr id="11" name="Retângulo 10">
            <a:extLst>
              <a:ext uri="{FF2B5EF4-FFF2-40B4-BE49-F238E27FC236}">
                <a16:creationId xmlns:a16="http://schemas.microsoft.com/office/drawing/2014/main" id="{B85FFCD4-A919-4725-ABF9-6B1CFCB378A1}"/>
              </a:ext>
            </a:extLst>
          </p:cNvPr>
          <p:cNvSpPr/>
          <p:nvPr/>
        </p:nvSpPr>
        <p:spPr>
          <a:xfrm>
            <a:off x="2503189" y="5514212"/>
            <a:ext cx="1165384" cy="369332"/>
          </a:xfrm>
          <a:prstGeom prst="rect">
            <a:avLst/>
          </a:prstGeom>
        </p:spPr>
        <p:txBody>
          <a:bodyPr wrap="none">
            <a:spAutoFit/>
          </a:bodyPr>
          <a:lstStyle/>
          <a:p>
            <a:r>
              <a:rPr lang="pt-BR" dirty="0"/>
              <a:t>unicórnios</a:t>
            </a:r>
          </a:p>
        </p:txBody>
      </p:sp>
      <p:sp>
        <p:nvSpPr>
          <p:cNvPr id="12" name="CaixaDeTexto 11">
            <a:extLst>
              <a:ext uri="{FF2B5EF4-FFF2-40B4-BE49-F238E27FC236}">
                <a16:creationId xmlns:a16="http://schemas.microsoft.com/office/drawing/2014/main" id="{8CB4AE33-5090-4DCC-9E93-DFCE1D50981E}"/>
              </a:ext>
            </a:extLst>
          </p:cNvPr>
          <p:cNvSpPr txBox="1"/>
          <p:nvPr/>
        </p:nvSpPr>
        <p:spPr>
          <a:xfrm>
            <a:off x="2133399" y="6161453"/>
            <a:ext cx="2374624" cy="369332"/>
          </a:xfrm>
          <a:prstGeom prst="rect">
            <a:avLst/>
          </a:prstGeom>
          <a:noFill/>
        </p:spPr>
        <p:txBody>
          <a:bodyPr wrap="none" rtlCol="0">
            <a:spAutoFit/>
          </a:bodyPr>
          <a:lstStyle/>
          <a:p>
            <a:r>
              <a:rPr lang="pt-BR" dirty="0"/>
              <a:t>Ambientes de Inovação</a:t>
            </a:r>
          </a:p>
        </p:txBody>
      </p:sp>
      <p:grpSp>
        <p:nvGrpSpPr>
          <p:cNvPr id="13" name="Agrupar 12">
            <a:extLst>
              <a:ext uri="{FF2B5EF4-FFF2-40B4-BE49-F238E27FC236}">
                <a16:creationId xmlns:a16="http://schemas.microsoft.com/office/drawing/2014/main" id="{10C82503-6E04-418A-81D6-7DFD917CC1AA}"/>
              </a:ext>
            </a:extLst>
          </p:cNvPr>
          <p:cNvGrpSpPr/>
          <p:nvPr/>
        </p:nvGrpSpPr>
        <p:grpSpPr>
          <a:xfrm>
            <a:off x="4059393" y="1703113"/>
            <a:ext cx="2614818" cy="3821701"/>
            <a:chOff x="250596" y="2431993"/>
            <a:chExt cx="2614818" cy="3821701"/>
          </a:xfrm>
        </p:grpSpPr>
        <p:pic>
          <p:nvPicPr>
            <p:cNvPr id="14" name="Picture 2" descr="http://t1.gstatic.com/images?q=tbn:ANd9GcTqHEPaOQv5RhQCXIjMd88SQyZQ30ndeGQ8M41GHO39Tg_TEZRr4g">
              <a:extLst>
                <a:ext uri="{FF2B5EF4-FFF2-40B4-BE49-F238E27FC236}">
                  <a16:creationId xmlns:a16="http://schemas.microsoft.com/office/drawing/2014/main" id="{0D5D8FE0-E022-40C9-A1CE-6773492A5FD9}"/>
                </a:ext>
              </a:extLst>
            </p:cNvPr>
            <p:cNvPicPr>
              <a:picLocks noChangeAspect="1" noChangeArrowheads="1"/>
            </p:cNvPicPr>
            <p:nvPr/>
          </p:nvPicPr>
          <p:blipFill>
            <a:blip r:embed="rId3" cstate="print"/>
            <a:srcRect/>
            <a:stretch>
              <a:fillRect/>
            </a:stretch>
          </p:blipFill>
          <p:spPr bwMode="auto">
            <a:xfrm>
              <a:off x="292380" y="3029184"/>
              <a:ext cx="2450680" cy="2851271"/>
            </a:xfrm>
            <a:prstGeom prst="rect">
              <a:avLst/>
            </a:prstGeom>
            <a:gradFill flip="none" rotWithShape="1">
              <a:gsLst>
                <a:gs pos="0">
                  <a:srgbClr val="E0BCAE">
                    <a:tint val="66000"/>
                    <a:satMod val="160000"/>
                  </a:srgbClr>
                </a:gs>
                <a:gs pos="50000">
                  <a:srgbClr val="E0BCAE">
                    <a:tint val="44500"/>
                    <a:satMod val="160000"/>
                  </a:srgbClr>
                </a:gs>
                <a:gs pos="100000">
                  <a:srgbClr val="E0BCAE">
                    <a:tint val="23500"/>
                    <a:satMod val="160000"/>
                  </a:srgbClr>
                </a:gs>
              </a:gsLst>
              <a:lin ang="2700000" scaled="1"/>
              <a:tileRect/>
            </a:gradFill>
          </p:spPr>
        </p:pic>
        <p:sp>
          <p:nvSpPr>
            <p:cNvPr id="15" name="CaixaDeTexto 14">
              <a:extLst>
                <a:ext uri="{FF2B5EF4-FFF2-40B4-BE49-F238E27FC236}">
                  <a16:creationId xmlns:a16="http://schemas.microsoft.com/office/drawing/2014/main" id="{01152628-35AA-4568-BAB6-728F7CABF1E4}"/>
                </a:ext>
              </a:extLst>
            </p:cNvPr>
            <p:cNvSpPr txBox="1"/>
            <p:nvPr/>
          </p:nvSpPr>
          <p:spPr>
            <a:xfrm>
              <a:off x="269209" y="2431993"/>
              <a:ext cx="2225674" cy="400110"/>
            </a:xfrm>
            <a:prstGeom prst="rect">
              <a:avLst/>
            </a:prstGeom>
            <a:noFill/>
          </p:spPr>
          <p:txBody>
            <a:bodyPr wrap="none" rtlCol="0">
              <a:spAutoFit/>
            </a:bodyPr>
            <a:lstStyle/>
            <a:p>
              <a:r>
                <a:rPr lang="pt-BR" sz="2000" dirty="0"/>
                <a:t>Futuro do Trabalho </a:t>
              </a:r>
            </a:p>
          </p:txBody>
        </p:sp>
        <p:sp>
          <p:nvSpPr>
            <p:cNvPr id="16" name="CaixaDeTexto 15">
              <a:extLst>
                <a:ext uri="{FF2B5EF4-FFF2-40B4-BE49-F238E27FC236}">
                  <a16:creationId xmlns:a16="http://schemas.microsoft.com/office/drawing/2014/main" id="{0C03804D-0EA7-41B7-9971-1C21191413B7}"/>
                </a:ext>
              </a:extLst>
            </p:cNvPr>
            <p:cNvSpPr txBox="1"/>
            <p:nvPr/>
          </p:nvSpPr>
          <p:spPr>
            <a:xfrm>
              <a:off x="250596" y="5884362"/>
              <a:ext cx="2614818" cy="369332"/>
            </a:xfrm>
            <a:prstGeom prst="rect">
              <a:avLst/>
            </a:prstGeom>
            <a:noFill/>
          </p:spPr>
          <p:txBody>
            <a:bodyPr wrap="none" rtlCol="0">
              <a:spAutoFit/>
            </a:bodyPr>
            <a:lstStyle/>
            <a:p>
              <a:r>
                <a:rPr lang="pt-BR" b="1" dirty="0">
                  <a:solidFill>
                    <a:schemeClr val="tx2">
                      <a:lumMod val="75000"/>
                    </a:schemeClr>
                  </a:solidFill>
                  <a:cs typeface="Arial" pitchFamily="34" charset="0"/>
                </a:rPr>
                <a:t>O pensador do século XXI</a:t>
              </a:r>
            </a:p>
          </p:txBody>
        </p:sp>
      </p:grpSp>
      <p:sp>
        <p:nvSpPr>
          <p:cNvPr id="17" name="CaixaDeTexto 16">
            <a:extLst>
              <a:ext uri="{FF2B5EF4-FFF2-40B4-BE49-F238E27FC236}">
                <a16:creationId xmlns:a16="http://schemas.microsoft.com/office/drawing/2014/main" id="{AECD0759-83CA-444D-882E-3AB5F9A17E07}"/>
              </a:ext>
            </a:extLst>
          </p:cNvPr>
          <p:cNvSpPr txBox="1"/>
          <p:nvPr/>
        </p:nvSpPr>
        <p:spPr>
          <a:xfrm flipH="1">
            <a:off x="4078006" y="5788214"/>
            <a:ext cx="593011" cy="369332"/>
          </a:xfrm>
          <a:prstGeom prst="rect">
            <a:avLst/>
          </a:prstGeom>
          <a:noFill/>
        </p:spPr>
        <p:txBody>
          <a:bodyPr wrap="square" rtlCol="0">
            <a:spAutoFit/>
          </a:bodyPr>
          <a:lstStyle/>
          <a:p>
            <a:r>
              <a:rPr lang="pt-BR" dirty="0"/>
              <a:t>CSE</a:t>
            </a:r>
          </a:p>
        </p:txBody>
      </p:sp>
      <p:sp>
        <p:nvSpPr>
          <p:cNvPr id="18" name="CaixaDeTexto 17">
            <a:extLst>
              <a:ext uri="{FF2B5EF4-FFF2-40B4-BE49-F238E27FC236}">
                <a16:creationId xmlns:a16="http://schemas.microsoft.com/office/drawing/2014/main" id="{E175A952-AF86-4946-BA62-1BC6FCDE6F6D}"/>
              </a:ext>
            </a:extLst>
          </p:cNvPr>
          <p:cNvSpPr txBox="1"/>
          <p:nvPr/>
        </p:nvSpPr>
        <p:spPr>
          <a:xfrm>
            <a:off x="5255156" y="5735977"/>
            <a:ext cx="2238690" cy="369332"/>
          </a:xfrm>
          <a:prstGeom prst="rect">
            <a:avLst/>
          </a:prstGeom>
          <a:noFill/>
        </p:spPr>
        <p:txBody>
          <a:bodyPr wrap="none" rtlCol="0">
            <a:spAutoFit/>
          </a:bodyPr>
          <a:lstStyle/>
          <a:p>
            <a:r>
              <a:rPr lang="pt-BR" dirty="0"/>
              <a:t>Profissional do Futuro</a:t>
            </a:r>
          </a:p>
        </p:txBody>
      </p:sp>
      <p:sp>
        <p:nvSpPr>
          <p:cNvPr id="19" name="CaixaDeTexto 18">
            <a:extLst>
              <a:ext uri="{FF2B5EF4-FFF2-40B4-BE49-F238E27FC236}">
                <a16:creationId xmlns:a16="http://schemas.microsoft.com/office/drawing/2014/main" id="{BD9D65D2-1024-4712-836B-345597805E46}"/>
              </a:ext>
            </a:extLst>
          </p:cNvPr>
          <p:cNvSpPr txBox="1"/>
          <p:nvPr/>
        </p:nvSpPr>
        <p:spPr>
          <a:xfrm>
            <a:off x="5916912" y="2098504"/>
            <a:ext cx="2042739" cy="369332"/>
          </a:xfrm>
          <a:prstGeom prst="rect">
            <a:avLst/>
          </a:prstGeom>
          <a:noFill/>
        </p:spPr>
        <p:txBody>
          <a:bodyPr wrap="none" rtlCol="0">
            <a:spAutoFit/>
          </a:bodyPr>
          <a:lstStyle/>
          <a:p>
            <a:r>
              <a:rPr lang="pt-BR" dirty="0"/>
              <a:t>Empreendedorismo</a:t>
            </a:r>
          </a:p>
        </p:txBody>
      </p:sp>
      <p:pic>
        <p:nvPicPr>
          <p:cNvPr id="23" name="Imagem 22">
            <a:extLst>
              <a:ext uri="{FF2B5EF4-FFF2-40B4-BE49-F238E27FC236}">
                <a16:creationId xmlns:a16="http://schemas.microsoft.com/office/drawing/2014/main" id="{EF669779-B38D-4F3B-B870-41FE16CFEB74}"/>
              </a:ext>
            </a:extLst>
          </p:cNvPr>
          <p:cNvPicPr>
            <a:picLocks noChangeAspect="1"/>
          </p:cNvPicPr>
          <p:nvPr/>
        </p:nvPicPr>
        <p:blipFill>
          <a:blip r:embed="rId4"/>
          <a:stretch>
            <a:fillRect/>
          </a:stretch>
        </p:blipFill>
        <p:spPr>
          <a:xfrm>
            <a:off x="6386665" y="3421570"/>
            <a:ext cx="3722995" cy="1780941"/>
          </a:xfrm>
          <a:prstGeom prst="rect">
            <a:avLst/>
          </a:prstGeom>
        </p:spPr>
      </p:pic>
      <p:sp>
        <p:nvSpPr>
          <p:cNvPr id="24" name="CaixaDeTexto 23">
            <a:extLst>
              <a:ext uri="{FF2B5EF4-FFF2-40B4-BE49-F238E27FC236}">
                <a16:creationId xmlns:a16="http://schemas.microsoft.com/office/drawing/2014/main" id="{56E2831F-562C-443C-9958-4C01465B2848}"/>
              </a:ext>
            </a:extLst>
          </p:cNvPr>
          <p:cNvSpPr txBox="1"/>
          <p:nvPr/>
        </p:nvSpPr>
        <p:spPr>
          <a:xfrm>
            <a:off x="7801656" y="5282340"/>
            <a:ext cx="2308004" cy="369332"/>
          </a:xfrm>
          <a:prstGeom prst="rect">
            <a:avLst/>
          </a:prstGeom>
          <a:noFill/>
        </p:spPr>
        <p:txBody>
          <a:bodyPr wrap="none" rtlCol="0">
            <a:spAutoFit/>
          </a:bodyPr>
          <a:lstStyle/>
          <a:p>
            <a:r>
              <a:rPr lang="pt-BR" b="1" dirty="0"/>
              <a:t>Inovação pelo Usuário</a:t>
            </a:r>
          </a:p>
        </p:txBody>
      </p:sp>
      <p:sp>
        <p:nvSpPr>
          <p:cNvPr id="25" name="CaixaDeTexto 24">
            <a:extLst>
              <a:ext uri="{FF2B5EF4-FFF2-40B4-BE49-F238E27FC236}">
                <a16:creationId xmlns:a16="http://schemas.microsoft.com/office/drawing/2014/main" id="{A7B72AE8-39E2-41AF-9761-ED933A0388C8}"/>
              </a:ext>
            </a:extLst>
          </p:cNvPr>
          <p:cNvSpPr txBox="1"/>
          <p:nvPr/>
        </p:nvSpPr>
        <p:spPr>
          <a:xfrm>
            <a:off x="7404608" y="2621294"/>
            <a:ext cx="2077172" cy="400110"/>
          </a:xfrm>
          <a:prstGeom prst="rect">
            <a:avLst/>
          </a:prstGeom>
          <a:noFill/>
        </p:spPr>
        <p:txBody>
          <a:bodyPr wrap="none" rtlCol="0">
            <a:spAutoFit/>
          </a:bodyPr>
          <a:lstStyle/>
          <a:p>
            <a:r>
              <a:rPr lang="pt-BR" sz="2000" dirty="0"/>
              <a:t>Lócus da Inovação</a:t>
            </a:r>
          </a:p>
        </p:txBody>
      </p:sp>
      <p:sp>
        <p:nvSpPr>
          <p:cNvPr id="26" name="Retângulo 25">
            <a:extLst>
              <a:ext uri="{FF2B5EF4-FFF2-40B4-BE49-F238E27FC236}">
                <a16:creationId xmlns:a16="http://schemas.microsoft.com/office/drawing/2014/main" id="{A98C106F-7707-4DFE-A057-95D07B634343}"/>
              </a:ext>
            </a:extLst>
          </p:cNvPr>
          <p:cNvSpPr/>
          <p:nvPr/>
        </p:nvSpPr>
        <p:spPr>
          <a:xfrm>
            <a:off x="8077985" y="5651672"/>
            <a:ext cx="1610826" cy="369332"/>
          </a:xfrm>
          <a:prstGeom prst="rect">
            <a:avLst/>
          </a:prstGeom>
        </p:spPr>
        <p:txBody>
          <a:bodyPr wrap="none">
            <a:spAutoFit/>
          </a:bodyPr>
          <a:lstStyle/>
          <a:p>
            <a:r>
              <a:rPr lang="pt-BR" dirty="0">
                <a:solidFill>
                  <a:srgbClr val="494949"/>
                </a:solidFill>
              </a:rPr>
              <a:t>Eric von </a:t>
            </a:r>
            <a:r>
              <a:rPr lang="pt-BR" dirty="0" err="1">
                <a:solidFill>
                  <a:srgbClr val="494949"/>
                </a:solidFill>
              </a:rPr>
              <a:t>Hippel</a:t>
            </a:r>
            <a:endParaRPr lang="pt-BR" dirty="0"/>
          </a:p>
        </p:txBody>
      </p:sp>
      <p:sp>
        <p:nvSpPr>
          <p:cNvPr id="27" name="CaixaDeTexto 26">
            <a:extLst>
              <a:ext uri="{FF2B5EF4-FFF2-40B4-BE49-F238E27FC236}">
                <a16:creationId xmlns:a16="http://schemas.microsoft.com/office/drawing/2014/main" id="{00EDC437-81A8-48DF-B467-6239C3CDCF54}"/>
              </a:ext>
            </a:extLst>
          </p:cNvPr>
          <p:cNvSpPr txBox="1"/>
          <p:nvPr/>
        </p:nvSpPr>
        <p:spPr>
          <a:xfrm>
            <a:off x="8694755" y="1798591"/>
            <a:ext cx="920445" cy="369332"/>
          </a:xfrm>
          <a:prstGeom prst="rect">
            <a:avLst/>
          </a:prstGeom>
          <a:noFill/>
        </p:spPr>
        <p:txBody>
          <a:bodyPr wrap="none" rtlCol="0">
            <a:spAutoFit/>
          </a:bodyPr>
          <a:lstStyle/>
          <a:p>
            <a:r>
              <a:rPr lang="pt-BR" dirty="0"/>
              <a:t>Cidades</a:t>
            </a:r>
          </a:p>
        </p:txBody>
      </p:sp>
    </p:spTree>
    <p:extLst>
      <p:ext uri="{BB962C8B-B14F-4D97-AF65-F5344CB8AC3E}">
        <p14:creationId xmlns:p14="http://schemas.microsoft.com/office/powerpoint/2010/main" val="393135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1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500"/>
                                  </p:stCondLst>
                                  <p:childTnLst>
                                    <p:set>
                                      <p:cBhvr>
                                        <p:cTn id="22" dur="1" fill="hold">
                                          <p:stCondLst>
                                            <p:cond delay="0"/>
                                          </p:stCondLst>
                                        </p:cTn>
                                        <p:tgtEl>
                                          <p:spTgt spid="18"/>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grpId="0" nodeType="afterEffect">
                                  <p:stCondLst>
                                    <p:cond delay="50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500"/>
                                  </p:stCondLst>
                                  <p:childTnLst>
                                    <p:set>
                                      <p:cBhvr>
                                        <p:cTn id="32" dur="1" fill="hold">
                                          <p:stCondLst>
                                            <p:cond delay="0"/>
                                          </p:stCondLst>
                                        </p:cTn>
                                        <p:tgtEl>
                                          <p:spTgt spid="2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par>
                          <p:cTn id="36" fill="hold">
                            <p:stCondLst>
                              <p:cond delay="500"/>
                            </p:stCondLst>
                            <p:childTnLst>
                              <p:par>
                                <p:cTn id="37" presetID="1" presetClass="entr" presetSubtype="0" fill="hold" grpId="0" nodeType="afterEffect">
                                  <p:stCondLst>
                                    <p:cond delay="50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grpId="0" nodeType="afterEffect">
                                  <p:stCondLst>
                                    <p:cond delay="2500"/>
                                  </p:stCondLst>
                                  <p:childTnLst>
                                    <p:set>
                                      <p:cBhvr>
                                        <p:cTn id="41" dur="1" fill="hold">
                                          <p:stCondLst>
                                            <p:cond delay="999"/>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7" grpId="0"/>
      <p:bldP spid="18" grpId="0"/>
      <p:bldP spid="19"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DE904B39-5A9A-47B2-AB89-21CEBCEE5D97}"/>
              </a:ext>
            </a:extLst>
          </p:cNvPr>
          <p:cNvSpPr/>
          <p:nvPr/>
        </p:nvSpPr>
        <p:spPr>
          <a:xfrm>
            <a:off x="491318" y="1166842"/>
            <a:ext cx="9519315" cy="4524315"/>
          </a:xfrm>
          <a:prstGeom prst="rect">
            <a:avLst/>
          </a:prstGeom>
        </p:spPr>
        <p:txBody>
          <a:bodyPr wrap="square">
            <a:spAutoFit/>
          </a:bodyPr>
          <a:lstStyle/>
          <a:p>
            <a:r>
              <a:rPr lang="pt-BR" sz="2400" dirty="0">
                <a:latin typeface="Arial" panose="020B0604020202020204" pitchFamily="34" charset="0"/>
                <a:cs typeface="Arial" panose="020B0604020202020204" pitchFamily="34" charset="0"/>
              </a:rPr>
              <a:t>Os maiores retornos dos esforços de atração de negócios vêm de projetos que fazem parte de uma estratégia mais holística para impulsionar o crescimento em certos setores econômicos ou para abordar áreas nas quais o investimento não aconteceria. </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Esses esforços podem gerar crescimento e competitividade a longo prazo que excedem o impacto de qualquer negócio singular. </a:t>
            </a:r>
          </a:p>
          <a:p>
            <a:endParaRPr lang="pt-BR" sz="2400" dirty="0">
              <a:latin typeface="Arial" panose="020B0604020202020204" pitchFamily="34" charset="0"/>
              <a:cs typeface="Arial" panose="020B0604020202020204" pitchFamily="34" charset="0"/>
            </a:endParaRPr>
          </a:p>
          <a:p>
            <a:r>
              <a:rPr lang="pt-BR" sz="2400" dirty="0">
                <a:latin typeface="Arial" panose="020B0604020202020204" pitchFamily="34" charset="0"/>
                <a:cs typeface="Arial" panose="020B0604020202020204" pitchFamily="34" charset="0"/>
              </a:rPr>
              <a:t>Com as estratégias do setor, isso acontece porque os agrupamentos de setores criam um campo de gravidade que atrai outras empresas que estão em sua cadeia de suprimentos ou podem se beneficiar do compartilhamento de um local.</a:t>
            </a:r>
          </a:p>
        </p:txBody>
      </p:sp>
      <p:sp>
        <p:nvSpPr>
          <p:cNvPr id="2" name="Retângulo 1">
            <a:extLst>
              <a:ext uri="{FF2B5EF4-FFF2-40B4-BE49-F238E27FC236}">
                <a16:creationId xmlns:a16="http://schemas.microsoft.com/office/drawing/2014/main" id="{385C002C-3394-4A01-B739-DCDA96BEC0D1}"/>
              </a:ext>
            </a:extLst>
          </p:cNvPr>
          <p:cNvSpPr/>
          <p:nvPr/>
        </p:nvSpPr>
        <p:spPr>
          <a:xfrm>
            <a:off x="600500" y="5833365"/>
            <a:ext cx="9410134" cy="646331"/>
          </a:xfrm>
          <a:prstGeom prst="rect">
            <a:avLst/>
          </a:prstGeom>
        </p:spPr>
        <p:txBody>
          <a:bodyPr wrap="square">
            <a:spAutoFit/>
          </a:bodyPr>
          <a:lstStyle/>
          <a:p>
            <a:r>
              <a:rPr lang="pt-BR" dirty="0">
                <a:hlinkClick r:id="rId2"/>
              </a:rPr>
              <a:t>https://www.mckinsey.com/industries/public-sector/our-insights/how-state-and-local-governments-win-at-attracting-companies</a:t>
            </a:r>
            <a:endParaRPr lang="pt-BR" dirty="0"/>
          </a:p>
        </p:txBody>
      </p:sp>
      <p:sp>
        <p:nvSpPr>
          <p:cNvPr id="3" name="CaixaDeTexto 2">
            <a:extLst>
              <a:ext uri="{FF2B5EF4-FFF2-40B4-BE49-F238E27FC236}">
                <a16:creationId xmlns:a16="http://schemas.microsoft.com/office/drawing/2014/main" id="{86CB8634-B188-45E8-B50C-DC4844877A6B}"/>
              </a:ext>
            </a:extLst>
          </p:cNvPr>
          <p:cNvSpPr txBox="1"/>
          <p:nvPr/>
        </p:nvSpPr>
        <p:spPr>
          <a:xfrm>
            <a:off x="395784" y="378304"/>
            <a:ext cx="6920484"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Estratégias do conselho da cidade</a:t>
            </a:r>
          </a:p>
        </p:txBody>
      </p:sp>
    </p:spTree>
    <p:extLst>
      <p:ext uri="{BB962C8B-B14F-4D97-AF65-F5344CB8AC3E}">
        <p14:creationId xmlns:p14="http://schemas.microsoft.com/office/powerpoint/2010/main" val="818006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CF1FBA52-D314-47E0-81F1-296798363AE7}"/>
              </a:ext>
            </a:extLst>
          </p:cNvPr>
          <p:cNvSpPr/>
          <p:nvPr/>
        </p:nvSpPr>
        <p:spPr>
          <a:xfrm>
            <a:off x="475395" y="1185586"/>
            <a:ext cx="9350993" cy="1569660"/>
          </a:xfrm>
          <a:prstGeom prst="rect">
            <a:avLst/>
          </a:prstGeom>
          <a:solidFill>
            <a:schemeClr val="accent2">
              <a:lumMod val="40000"/>
              <a:lumOff val="60000"/>
            </a:schemeClr>
          </a:solidFill>
          <a:ln>
            <a:solidFill>
              <a:schemeClr val="accent4">
                <a:lumMod val="50000"/>
              </a:schemeClr>
            </a:solidFill>
          </a:ln>
        </p:spPr>
        <p:txBody>
          <a:bodyPr wrap="square">
            <a:spAutoFit/>
          </a:bodyPr>
          <a:lstStyle/>
          <a:p>
            <a:r>
              <a:rPr lang="pt-BR" sz="2400" dirty="0">
                <a:latin typeface="Arial" panose="020B0604020202020204" pitchFamily="34" charset="0"/>
                <a:ea typeface="Calibri" panose="020F0502020204030204" pitchFamily="34" charset="0"/>
                <a:cs typeface="Arial" panose="020B0604020202020204" pitchFamily="34" charset="0"/>
              </a:rPr>
              <a:t>Em resumo, as empresas selecionam locais com base primeiro nas qualidades gerais e, em seguida, podem considerar incentivos para finalizar a escolha. Incentivos não financeiros são essenciais para obter entrada no conjunto de considerações. </a:t>
            </a:r>
            <a:endParaRPr lang="pt-BR" sz="24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E1158119-7592-431B-9055-093FB127F023}"/>
              </a:ext>
            </a:extLst>
          </p:cNvPr>
          <p:cNvSpPr/>
          <p:nvPr/>
        </p:nvSpPr>
        <p:spPr>
          <a:xfrm>
            <a:off x="130787" y="5256915"/>
            <a:ext cx="10514466" cy="830997"/>
          </a:xfrm>
          <a:prstGeom prst="rect">
            <a:avLst/>
          </a:prstGeom>
          <a:solidFill>
            <a:schemeClr val="accent4">
              <a:lumMod val="60000"/>
              <a:lumOff val="40000"/>
            </a:schemeClr>
          </a:solidFill>
          <a:ln>
            <a:solidFill>
              <a:schemeClr val="accent4">
                <a:lumMod val="50000"/>
              </a:schemeClr>
            </a:solidFill>
          </a:ln>
        </p:spPr>
        <p:txBody>
          <a:bodyPr wrap="square">
            <a:spAutoFit/>
          </a:bodyPr>
          <a:lstStyle/>
          <a:p>
            <a:r>
              <a:rPr lang="pt-BR" sz="2400" dirty="0">
                <a:latin typeface="Arial" panose="020B0604020202020204" pitchFamily="34" charset="0"/>
                <a:ea typeface="Calibri" panose="020F0502020204030204" pitchFamily="34" charset="0"/>
                <a:cs typeface="Arial" panose="020B0604020202020204" pitchFamily="34" charset="0"/>
              </a:rPr>
              <a:t>Crie uma equipe vencedora </a:t>
            </a:r>
            <a:r>
              <a:rPr lang="pt-BR" sz="2400" dirty="0" err="1">
                <a:latin typeface="Arial" panose="020B0604020202020204" pitchFamily="34" charset="0"/>
                <a:ea typeface="Calibri" panose="020F0502020204030204" pitchFamily="34" charset="0"/>
                <a:cs typeface="Arial" panose="020B0604020202020204" pitchFamily="34" charset="0"/>
              </a:rPr>
              <a:t>EDOs</a:t>
            </a:r>
            <a:r>
              <a:rPr lang="pt-BR" sz="2400" dirty="0">
                <a:latin typeface="Arial" panose="020B0604020202020204" pitchFamily="34" charset="0"/>
                <a:ea typeface="Calibri" panose="020F0502020204030204" pitchFamily="34" charset="0"/>
                <a:cs typeface="Arial" panose="020B0604020202020204" pitchFamily="34" charset="0"/>
              </a:rPr>
              <a:t> com equipes fortes de desenvolvimento de negócios e tenha uma clara vantagem na atração de negócios. </a:t>
            </a:r>
            <a:endParaRPr lang="pt-BR" sz="24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DE575564-413B-42FE-BB10-F4A72CA7167C}"/>
              </a:ext>
            </a:extLst>
          </p:cNvPr>
          <p:cNvSpPr/>
          <p:nvPr/>
        </p:nvSpPr>
        <p:spPr>
          <a:xfrm>
            <a:off x="301386" y="3313352"/>
            <a:ext cx="9699009" cy="1200329"/>
          </a:xfrm>
          <a:prstGeom prst="rect">
            <a:avLst/>
          </a:prstGeom>
          <a:solidFill>
            <a:schemeClr val="tx2">
              <a:lumMod val="20000"/>
              <a:lumOff val="80000"/>
            </a:schemeClr>
          </a:solidFill>
          <a:ln>
            <a:solidFill>
              <a:schemeClr val="accent4">
                <a:lumMod val="50000"/>
              </a:schemeClr>
            </a:solidFill>
          </a:ln>
        </p:spPr>
        <p:txBody>
          <a:bodyPr wrap="square">
            <a:spAutoFit/>
          </a:bodyPr>
          <a:lstStyle/>
          <a:p>
            <a:r>
              <a:rPr lang="pt-BR" sz="2400" dirty="0">
                <a:latin typeface="Arial" panose="020B0604020202020204" pitchFamily="34" charset="0"/>
                <a:ea typeface="Calibri" panose="020F0502020204030204" pitchFamily="34" charset="0"/>
                <a:cs typeface="Arial" panose="020B0604020202020204" pitchFamily="34" charset="0"/>
              </a:rPr>
              <a:t>Os governos precisam ter programas e implementar estratégias mais abrangentes de desenvolvimento econômico. São o que chamamos de </a:t>
            </a:r>
            <a:r>
              <a:rPr lang="en-US" sz="2400" dirty="0">
                <a:latin typeface="Arial" panose="020B0604020202020204" pitchFamily="34" charset="0"/>
                <a:ea typeface="Calibri" panose="020F0502020204030204" pitchFamily="34" charset="0"/>
                <a:cs typeface="Arial" panose="020B0604020202020204" pitchFamily="34" charset="0"/>
              </a:rPr>
              <a:t>economic-development organizations (EDOs).</a:t>
            </a:r>
            <a:endParaRPr lang="pt-BR" sz="2400"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F9F3CAA5-38F4-455B-A699-BFFCC0C88D39}"/>
              </a:ext>
            </a:extLst>
          </p:cNvPr>
          <p:cNvSpPr txBox="1"/>
          <p:nvPr/>
        </p:nvSpPr>
        <p:spPr>
          <a:xfrm>
            <a:off x="586854" y="229194"/>
            <a:ext cx="2483372" cy="584775"/>
          </a:xfrm>
          <a:prstGeom prst="rect">
            <a:avLst/>
          </a:prstGeom>
          <a:noFill/>
        </p:spPr>
        <p:txBody>
          <a:bodyPr wrap="none" rtlCol="0">
            <a:spAutoFit/>
          </a:bodyPr>
          <a:lstStyle/>
          <a:p>
            <a:r>
              <a:rPr lang="pt-BR" sz="3200" b="1" dirty="0">
                <a:solidFill>
                  <a:srgbClr val="F6BB00"/>
                </a:solidFill>
                <a:latin typeface="Arial" panose="020B0604020202020204" pitchFamily="34" charset="0"/>
                <a:cs typeface="Arial" panose="020B0604020202020204" pitchFamily="34" charset="0"/>
              </a:rPr>
              <a:t>Negociação</a:t>
            </a:r>
          </a:p>
        </p:txBody>
      </p:sp>
    </p:spTree>
    <p:extLst>
      <p:ext uri="{BB962C8B-B14F-4D97-AF65-F5344CB8AC3E}">
        <p14:creationId xmlns:p14="http://schemas.microsoft.com/office/powerpoint/2010/main" val="1608640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51B2124C-081B-4B0B-9392-51450DF8DBC2}"/>
              </a:ext>
            </a:extLst>
          </p:cNvPr>
          <p:cNvPicPr>
            <a:picLocks noChangeAspect="1"/>
          </p:cNvPicPr>
          <p:nvPr/>
        </p:nvPicPr>
        <p:blipFill>
          <a:blip r:embed="rId2"/>
          <a:stretch>
            <a:fillRect/>
          </a:stretch>
        </p:blipFill>
        <p:spPr>
          <a:xfrm>
            <a:off x="8255779" y="2450934"/>
            <a:ext cx="3524229" cy="3862064"/>
          </a:xfrm>
          <a:prstGeom prst="rect">
            <a:avLst/>
          </a:prstGeom>
        </p:spPr>
      </p:pic>
      <p:pic>
        <p:nvPicPr>
          <p:cNvPr id="5" name="Imagem 4">
            <a:extLst>
              <a:ext uri="{FF2B5EF4-FFF2-40B4-BE49-F238E27FC236}">
                <a16:creationId xmlns:a16="http://schemas.microsoft.com/office/drawing/2014/main" id="{307AE4B3-E08F-4EB0-9BC8-D36C231A6C12}"/>
              </a:ext>
            </a:extLst>
          </p:cNvPr>
          <p:cNvPicPr>
            <a:picLocks noChangeAspect="1"/>
          </p:cNvPicPr>
          <p:nvPr/>
        </p:nvPicPr>
        <p:blipFill>
          <a:blip r:embed="rId3"/>
          <a:stretch>
            <a:fillRect/>
          </a:stretch>
        </p:blipFill>
        <p:spPr>
          <a:xfrm>
            <a:off x="234572" y="2505399"/>
            <a:ext cx="3859756" cy="3913792"/>
          </a:xfrm>
          <a:prstGeom prst="rect">
            <a:avLst/>
          </a:prstGeom>
        </p:spPr>
      </p:pic>
      <p:pic>
        <p:nvPicPr>
          <p:cNvPr id="6" name="Imagem 5">
            <a:extLst>
              <a:ext uri="{FF2B5EF4-FFF2-40B4-BE49-F238E27FC236}">
                <a16:creationId xmlns:a16="http://schemas.microsoft.com/office/drawing/2014/main" id="{890B1DC1-4476-497D-B0DE-9EC87637DBD4}"/>
              </a:ext>
            </a:extLst>
          </p:cNvPr>
          <p:cNvPicPr>
            <a:picLocks noChangeAspect="1"/>
          </p:cNvPicPr>
          <p:nvPr/>
        </p:nvPicPr>
        <p:blipFill>
          <a:blip r:embed="rId4"/>
          <a:stretch>
            <a:fillRect/>
          </a:stretch>
        </p:blipFill>
        <p:spPr>
          <a:xfrm>
            <a:off x="4501415" y="2382569"/>
            <a:ext cx="3524229" cy="3998794"/>
          </a:xfrm>
          <a:prstGeom prst="rect">
            <a:avLst/>
          </a:prstGeom>
        </p:spPr>
      </p:pic>
      <p:sp>
        <p:nvSpPr>
          <p:cNvPr id="2" name="CaixaDeTexto 1">
            <a:extLst>
              <a:ext uri="{FF2B5EF4-FFF2-40B4-BE49-F238E27FC236}">
                <a16:creationId xmlns:a16="http://schemas.microsoft.com/office/drawing/2014/main" id="{1F02F1DA-FF43-4042-AAE6-708B58E90239}"/>
              </a:ext>
            </a:extLst>
          </p:cNvPr>
          <p:cNvSpPr txBox="1"/>
          <p:nvPr/>
        </p:nvSpPr>
        <p:spPr>
          <a:xfrm>
            <a:off x="832513" y="2013237"/>
            <a:ext cx="2165016" cy="369332"/>
          </a:xfrm>
          <a:prstGeom prst="rect">
            <a:avLst/>
          </a:prstGeom>
          <a:noFill/>
        </p:spPr>
        <p:txBody>
          <a:bodyPr wrap="none" rtlCol="0">
            <a:spAutoFit/>
          </a:bodyPr>
          <a:lstStyle/>
          <a:p>
            <a:r>
              <a:rPr lang="pt-BR" dirty="0"/>
              <a:t>Empresas inovadoras</a:t>
            </a:r>
          </a:p>
        </p:txBody>
      </p:sp>
      <p:sp>
        <p:nvSpPr>
          <p:cNvPr id="3" name="CaixaDeTexto 2">
            <a:extLst>
              <a:ext uri="{FF2B5EF4-FFF2-40B4-BE49-F238E27FC236}">
                <a16:creationId xmlns:a16="http://schemas.microsoft.com/office/drawing/2014/main" id="{D38B94D5-1EDC-4789-A879-27780BE7BE1D}"/>
              </a:ext>
            </a:extLst>
          </p:cNvPr>
          <p:cNvSpPr txBox="1"/>
          <p:nvPr/>
        </p:nvSpPr>
        <p:spPr>
          <a:xfrm>
            <a:off x="3807725" y="2013237"/>
            <a:ext cx="4313681" cy="369332"/>
          </a:xfrm>
          <a:prstGeom prst="rect">
            <a:avLst/>
          </a:prstGeom>
          <a:noFill/>
        </p:spPr>
        <p:txBody>
          <a:bodyPr wrap="none" rtlCol="0">
            <a:spAutoFit/>
          </a:bodyPr>
          <a:lstStyle/>
          <a:p>
            <a:r>
              <a:rPr lang="pt-BR" dirty="0"/>
              <a:t>Exportação de produtos com alta tecnologia</a:t>
            </a:r>
          </a:p>
        </p:txBody>
      </p:sp>
      <p:sp>
        <p:nvSpPr>
          <p:cNvPr id="7" name="CaixaDeTexto 6">
            <a:extLst>
              <a:ext uri="{FF2B5EF4-FFF2-40B4-BE49-F238E27FC236}">
                <a16:creationId xmlns:a16="http://schemas.microsoft.com/office/drawing/2014/main" id="{ED5450E4-56E3-4DEF-87B0-3EDC199B37E7}"/>
              </a:ext>
            </a:extLst>
          </p:cNvPr>
          <p:cNvSpPr txBox="1"/>
          <p:nvPr/>
        </p:nvSpPr>
        <p:spPr>
          <a:xfrm>
            <a:off x="8255779" y="2013237"/>
            <a:ext cx="2116157" cy="369332"/>
          </a:xfrm>
          <a:prstGeom prst="rect">
            <a:avLst/>
          </a:prstGeom>
          <a:noFill/>
        </p:spPr>
        <p:txBody>
          <a:bodyPr wrap="none" rtlCol="0">
            <a:spAutoFit/>
          </a:bodyPr>
          <a:lstStyle/>
          <a:p>
            <a:r>
              <a:rPr lang="pt-BR" dirty="0"/>
              <a:t>Número de patentes</a:t>
            </a:r>
          </a:p>
        </p:txBody>
      </p:sp>
      <p:sp>
        <p:nvSpPr>
          <p:cNvPr id="8" name="CaixaDeTexto 7">
            <a:extLst>
              <a:ext uri="{FF2B5EF4-FFF2-40B4-BE49-F238E27FC236}">
                <a16:creationId xmlns:a16="http://schemas.microsoft.com/office/drawing/2014/main" id="{0C32E4F9-1A57-446A-8C57-B550B4E1B040}"/>
              </a:ext>
            </a:extLst>
          </p:cNvPr>
          <p:cNvSpPr txBox="1"/>
          <p:nvPr/>
        </p:nvSpPr>
        <p:spPr>
          <a:xfrm>
            <a:off x="139038" y="220116"/>
            <a:ext cx="3041217" cy="523220"/>
          </a:xfrm>
          <a:prstGeom prst="rect">
            <a:avLst/>
          </a:prstGeom>
          <a:noFill/>
        </p:spPr>
        <p:txBody>
          <a:bodyPr wrap="none" rtlCol="0">
            <a:spAutoFit/>
          </a:bodyPr>
          <a:lstStyle/>
          <a:p>
            <a:r>
              <a:rPr lang="pt-BR" sz="2800" b="1" dirty="0">
                <a:solidFill>
                  <a:srgbClr val="FFB400"/>
                </a:solidFill>
                <a:latin typeface="Arial" panose="020B0604020202020204" pitchFamily="34" charset="0"/>
                <a:cs typeface="Arial" panose="020B0604020202020204" pitchFamily="34" charset="0"/>
              </a:rPr>
              <a:t>Situação do país</a:t>
            </a:r>
            <a:endParaRPr lang="pt-BR" dirty="0"/>
          </a:p>
        </p:txBody>
      </p:sp>
      <p:sp>
        <p:nvSpPr>
          <p:cNvPr id="12" name="Retângulo 11">
            <a:extLst>
              <a:ext uri="{FF2B5EF4-FFF2-40B4-BE49-F238E27FC236}">
                <a16:creationId xmlns:a16="http://schemas.microsoft.com/office/drawing/2014/main" id="{4515135F-03D0-41FD-BE44-C7EAA7BF3C55}"/>
              </a:ext>
            </a:extLst>
          </p:cNvPr>
          <p:cNvSpPr/>
          <p:nvPr/>
        </p:nvSpPr>
        <p:spPr>
          <a:xfrm>
            <a:off x="234572" y="952220"/>
            <a:ext cx="3108260" cy="954107"/>
          </a:xfrm>
          <a:prstGeom prst="rect">
            <a:avLst/>
          </a:prstGeom>
        </p:spPr>
        <p:txBody>
          <a:bodyPr wrap="square">
            <a:spAutoFit/>
          </a:bodyPr>
          <a:lstStyle/>
          <a:p>
            <a:r>
              <a:rPr lang="pt-BR" sz="1400" dirty="0">
                <a:latin typeface="Arial" panose="020B0604020202020204" pitchFamily="34" charset="0"/>
                <a:cs typeface="Arial" panose="020B0604020202020204" pitchFamily="34" charset="0"/>
              </a:rPr>
              <a:t>Das 100 cidades mais inteligente e conectadas de 2019, 67 estão no sudeste — 47 só no estado de São Paulo. - </a:t>
            </a:r>
            <a:r>
              <a:rPr lang="pt-BR" sz="1400" dirty="0"/>
              <a:t>Revista Exame 17/09/19</a:t>
            </a:r>
            <a:endParaRPr lang="pt-BR" sz="1400" dirty="0">
              <a:latin typeface="Arial" panose="020B0604020202020204" pitchFamily="34" charset="0"/>
              <a:cs typeface="Arial" panose="020B0604020202020204" pitchFamily="34" charset="0"/>
            </a:endParaRPr>
          </a:p>
        </p:txBody>
      </p:sp>
      <p:sp>
        <p:nvSpPr>
          <p:cNvPr id="13" name="Retângulo 12">
            <a:extLst>
              <a:ext uri="{FF2B5EF4-FFF2-40B4-BE49-F238E27FC236}">
                <a16:creationId xmlns:a16="http://schemas.microsoft.com/office/drawing/2014/main" id="{11F0495B-7F64-49AD-9848-33FF14D4E954}"/>
              </a:ext>
            </a:extLst>
          </p:cNvPr>
          <p:cNvSpPr/>
          <p:nvPr/>
        </p:nvSpPr>
        <p:spPr>
          <a:xfrm>
            <a:off x="234572" y="6488668"/>
            <a:ext cx="10263117" cy="369332"/>
          </a:xfrm>
          <a:prstGeom prst="rect">
            <a:avLst/>
          </a:prstGeom>
        </p:spPr>
        <p:txBody>
          <a:bodyPr wrap="square">
            <a:spAutoFit/>
          </a:bodyPr>
          <a:lstStyle/>
          <a:p>
            <a:r>
              <a:rPr lang="pt-BR" dirty="0">
                <a:hlinkClick r:id="rId5"/>
              </a:rPr>
              <a:t>https://exame.abril.com.br/brasil/campinas-e-a-cidade-mais-inteligente-e-conectada-do-brasil-veja-lista/</a:t>
            </a:r>
            <a:endParaRPr lang="pt-BR" dirty="0"/>
          </a:p>
        </p:txBody>
      </p:sp>
      <p:pic>
        <p:nvPicPr>
          <p:cNvPr id="19" name="Imagem 18">
            <a:extLst>
              <a:ext uri="{FF2B5EF4-FFF2-40B4-BE49-F238E27FC236}">
                <a16:creationId xmlns:a16="http://schemas.microsoft.com/office/drawing/2014/main" id="{282A70F9-AA1E-4765-878C-4C3D919C9C6D}"/>
              </a:ext>
            </a:extLst>
          </p:cNvPr>
          <p:cNvPicPr>
            <a:picLocks noChangeAspect="1"/>
          </p:cNvPicPr>
          <p:nvPr/>
        </p:nvPicPr>
        <p:blipFill>
          <a:blip r:embed="rId6"/>
          <a:stretch>
            <a:fillRect/>
          </a:stretch>
        </p:blipFill>
        <p:spPr>
          <a:xfrm>
            <a:off x="5747656" y="6256"/>
            <a:ext cx="3980089" cy="2006981"/>
          </a:xfrm>
          <a:prstGeom prst="rect">
            <a:avLst/>
          </a:prstGeom>
        </p:spPr>
      </p:pic>
      <p:sp>
        <p:nvSpPr>
          <p:cNvPr id="18" name="Retângulo 17">
            <a:extLst>
              <a:ext uri="{FF2B5EF4-FFF2-40B4-BE49-F238E27FC236}">
                <a16:creationId xmlns:a16="http://schemas.microsoft.com/office/drawing/2014/main" id="{8F630666-EA1B-4FAA-9D72-2ECE29F54A5A}"/>
              </a:ext>
            </a:extLst>
          </p:cNvPr>
          <p:cNvSpPr/>
          <p:nvPr/>
        </p:nvSpPr>
        <p:spPr>
          <a:xfrm>
            <a:off x="9515890" y="158560"/>
            <a:ext cx="2471713" cy="646331"/>
          </a:xfrm>
          <a:prstGeom prst="rect">
            <a:avLst/>
          </a:prstGeom>
        </p:spPr>
        <p:txBody>
          <a:bodyPr wrap="square">
            <a:spAutoFit/>
          </a:bodyPr>
          <a:lstStyle/>
          <a:p>
            <a:r>
              <a:rPr lang="pt-BR" dirty="0">
                <a:solidFill>
                  <a:srgbClr val="777777"/>
                </a:solidFill>
                <a:latin typeface="Open Sans"/>
              </a:rPr>
              <a:t>GEM 2016 - 36% empreendedores </a:t>
            </a:r>
            <a:endParaRPr lang="pt-BR" dirty="0"/>
          </a:p>
        </p:txBody>
      </p:sp>
    </p:spTree>
    <p:extLst>
      <p:ext uri="{BB962C8B-B14F-4D97-AF65-F5344CB8AC3E}">
        <p14:creationId xmlns:p14="http://schemas.microsoft.com/office/powerpoint/2010/main" val="4013314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A4EC-BE56-4B2C-945B-019053E97848}"/>
              </a:ext>
            </a:extLst>
          </p:cNvPr>
          <p:cNvSpPr>
            <a:spLocks noGrp="1"/>
          </p:cNvSpPr>
          <p:nvPr>
            <p:ph type="title"/>
          </p:nvPr>
        </p:nvSpPr>
        <p:spPr>
          <a:xfrm>
            <a:off x="495868" y="122280"/>
            <a:ext cx="1973666" cy="699746"/>
          </a:xfrm>
        </p:spPr>
        <p:txBody>
          <a:bodyPr>
            <a:noAutofit/>
          </a:bodyPr>
          <a:lstStyle/>
          <a:p>
            <a:r>
              <a:rPr lang="pt-BR" sz="2800" dirty="0"/>
              <a:t>Campinas</a:t>
            </a:r>
          </a:p>
        </p:txBody>
      </p:sp>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9" name="Retângulo 8">
            <a:extLst>
              <a:ext uri="{FF2B5EF4-FFF2-40B4-BE49-F238E27FC236}">
                <a16:creationId xmlns:a16="http://schemas.microsoft.com/office/drawing/2014/main" id="{C8A343AB-BAB3-4011-81B6-EDE4FE762AC6}"/>
              </a:ext>
            </a:extLst>
          </p:cNvPr>
          <p:cNvSpPr/>
          <p:nvPr/>
        </p:nvSpPr>
        <p:spPr>
          <a:xfrm>
            <a:off x="569793" y="1026900"/>
            <a:ext cx="9250905" cy="1938992"/>
          </a:xfrm>
          <a:prstGeom prst="rect">
            <a:avLst/>
          </a:prstGeom>
          <a:solidFill>
            <a:schemeClr val="accent4">
              <a:lumMod val="40000"/>
              <a:lumOff val="60000"/>
            </a:schemeClr>
          </a:solidFill>
          <a:ln>
            <a:solidFill>
              <a:schemeClr val="tx1"/>
            </a:solidFill>
          </a:ln>
        </p:spPr>
        <p:txBody>
          <a:bodyPr wrap="square">
            <a:spAutoFit/>
          </a:bodyPr>
          <a:lstStyle/>
          <a:p>
            <a:r>
              <a:rPr lang="pt-BR" sz="2400" dirty="0">
                <a:latin typeface="Arial" panose="020B0604020202020204" pitchFamily="34" charset="0"/>
                <a:cs typeface="Arial" panose="020B0604020202020204" pitchFamily="34" charset="0"/>
              </a:rPr>
              <a:t>Campinas é considerada a mais inteligente e conectada do Brasil em 2019, ela fomenta o desenvolvimento tecnológico, tem estrutura e suporte para esse tipo de empresa, e também é um hub de educação, que permite desenvolver capital humano e também pensar soluções e estratégias para a cidade</a:t>
            </a:r>
          </a:p>
        </p:txBody>
      </p:sp>
      <p:sp>
        <p:nvSpPr>
          <p:cNvPr id="5" name="Retângulo 4">
            <a:extLst>
              <a:ext uri="{FF2B5EF4-FFF2-40B4-BE49-F238E27FC236}">
                <a16:creationId xmlns:a16="http://schemas.microsoft.com/office/drawing/2014/main" id="{09DE5ADA-5E62-465C-9F0B-BCC3B7C23931}"/>
              </a:ext>
            </a:extLst>
          </p:cNvPr>
          <p:cNvSpPr/>
          <p:nvPr/>
        </p:nvSpPr>
        <p:spPr>
          <a:xfrm>
            <a:off x="495868" y="4854412"/>
            <a:ext cx="9398757" cy="1569660"/>
          </a:xfrm>
          <a:prstGeom prst="rect">
            <a:avLst/>
          </a:prstGeom>
          <a:solidFill>
            <a:srgbClr val="F6BB00"/>
          </a:solidFill>
          <a:ln>
            <a:solidFill>
              <a:schemeClr val="tx1"/>
            </a:solidFill>
          </a:ln>
        </p:spPr>
        <p:txBody>
          <a:bodyPr wrap="square">
            <a:spAutoFit/>
          </a:bodyPr>
          <a:lstStyle/>
          <a:p>
            <a:r>
              <a:rPr lang="pt-BR" sz="2400" dirty="0">
                <a:latin typeface="Arial" panose="020B0604020202020204" pitchFamily="34" charset="0"/>
                <a:cs typeface="Arial" panose="020B0604020202020204" pitchFamily="34" charset="0"/>
              </a:rPr>
              <a:t>Na cidade, quase um quarto de todos os empregos formais são ocupados por profissionais com ensino superior, 5,2% dos empregos formais estão no setor de Tecnologia da Informação e 94,5% dos empregos na cidade estão no setor privado.</a:t>
            </a:r>
            <a:endParaRPr lang="pt-BR" sz="3200" dirty="0">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8C506C76-424D-4B0C-96AF-F8E3A263F059}"/>
              </a:ext>
            </a:extLst>
          </p:cNvPr>
          <p:cNvSpPr/>
          <p:nvPr/>
        </p:nvSpPr>
        <p:spPr>
          <a:xfrm>
            <a:off x="1482701" y="3429000"/>
            <a:ext cx="7485800" cy="1015663"/>
          </a:xfrm>
          <a:prstGeom prst="rect">
            <a:avLst/>
          </a:prstGeom>
          <a:ln>
            <a:solidFill>
              <a:schemeClr val="tx2">
                <a:lumMod val="75000"/>
              </a:schemeClr>
            </a:solidFill>
          </a:ln>
        </p:spPr>
        <p:txBody>
          <a:bodyPr wrap="square">
            <a:spAutoFit/>
          </a:bodyPr>
          <a:lstStyle/>
          <a:p>
            <a:r>
              <a:rPr lang="pt-BR" sz="2000" dirty="0">
                <a:latin typeface="Arial" panose="020B0604020202020204" pitchFamily="34" charset="0"/>
                <a:cs typeface="Arial" panose="020B0604020202020204" pitchFamily="34" charset="0"/>
              </a:rPr>
              <a:t>Na edição deste ano, Campinas se destacou nas áreas de economia, tecnologia e inovação (1º lugar), empreendedorismo (2º), governança (3º) e mobilidade (4º).</a:t>
            </a:r>
          </a:p>
        </p:txBody>
      </p:sp>
      <p:sp>
        <p:nvSpPr>
          <p:cNvPr id="4" name="Retângulo 3">
            <a:extLst>
              <a:ext uri="{FF2B5EF4-FFF2-40B4-BE49-F238E27FC236}">
                <a16:creationId xmlns:a16="http://schemas.microsoft.com/office/drawing/2014/main" id="{044B7DD2-1AEA-4895-A42B-DE9FA95F0E87}"/>
              </a:ext>
            </a:extLst>
          </p:cNvPr>
          <p:cNvSpPr/>
          <p:nvPr/>
        </p:nvSpPr>
        <p:spPr>
          <a:xfrm>
            <a:off x="341194" y="6488668"/>
            <a:ext cx="10181230" cy="369332"/>
          </a:xfrm>
          <a:prstGeom prst="rect">
            <a:avLst/>
          </a:prstGeom>
        </p:spPr>
        <p:txBody>
          <a:bodyPr wrap="square">
            <a:spAutoFit/>
          </a:bodyPr>
          <a:lstStyle/>
          <a:p>
            <a:r>
              <a:rPr lang="pt-BR" dirty="0">
                <a:hlinkClick r:id="rId2"/>
              </a:rPr>
              <a:t>https://exame.abril.com.br/brasil/campinas-e-a-cidade-mais-inteligente-e-conectada-do-brasil-veja-lista/</a:t>
            </a:r>
            <a:endParaRPr lang="pt-BR" dirty="0"/>
          </a:p>
        </p:txBody>
      </p:sp>
    </p:spTree>
    <p:extLst>
      <p:ext uri="{BB962C8B-B14F-4D97-AF65-F5344CB8AC3E}">
        <p14:creationId xmlns:p14="http://schemas.microsoft.com/office/powerpoint/2010/main" val="1701290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17" name="CaixaDeTexto 16">
            <a:extLst>
              <a:ext uri="{FF2B5EF4-FFF2-40B4-BE49-F238E27FC236}">
                <a16:creationId xmlns:a16="http://schemas.microsoft.com/office/drawing/2014/main" id="{7FDCE9B3-09C6-45C3-A4E0-5513C837C56A}"/>
              </a:ext>
            </a:extLst>
          </p:cNvPr>
          <p:cNvSpPr txBox="1"/>
          <p:nvPr/>
        </p:nvSpPr>
        <p:spPr>
          <a:xfrm>
            <a:off x="0" y="91990"/>
            <a:ext cx="12069170" cy="523220"/>
          </a:xfrm>
          <a:prstGeom prst="rect">
            <a:avLst/>
          </a:prstGeom>
          <a:noFill/>
        </p:spPr>
        <p:txBody>
          <a:bodyPr wrap="square" rtlCol="0">
            <a:spAutoFit/>
          </a:bodyPr>
          <a:lstStyle/>
          <a:p>
            <a:r>
              <a:rPr lang="pt-BR" sz="2800" b="1" dirty="0">
                <a:solidFill>
                  <a:srgbClr val="FFB400"/>
                </a:solidFill>
                <a:latin typeface="Arial" panose="020B0604020202020204" pitchFamily="34" charset="0"/>
                <a:cs typeface="Arial" panose="020B0604020202020204" pitchFamily="34" charset="0"/>
              </a:rPr>
              <a:t>Parques ou áreas de inovação como Âncora das Cidades Inteligentes</a:t>
            </a:r>
          </a:p>
        </p:txBody>
      </p:sp>
      <p:pic>
        <p:nvPicPr>
          <p:cNvPr id="18" name="Imagem 17">
            <a:extLst>
              <a:ext uri="{FF2B5EF4-FFF2-40B4-BE49-F238E27FC236}">
                <a16:creationId xmlns:a16="http://schemas.microsoft.com/office/drawing/2014/main" id="{18B912E2-7258-4EE2-AC07-4C703520DB1B}"/>
              </a:ext>
            </a:extLst>
          </p:cNvPr>
          <p:cNvPicPr>
            <a:picLocks noChangeAspect="1"/>
          </p:cNvPicPr>
          <p:nvPr/>
        </p:nvPicPr>
        <p:blipFill>
          <a:blip r:embed="rId2"/>
          <a:stretch>
            <a:fillRect/>
          </a:stretch>
        </p:blipFill>
        <p:spPr>
          <a:xfrm>
            <a:off x="5231459" y="999931"/>
            <a:ext cx="4858138" cy="4858138"/>
          </a:xfrm>
          <a:prstGeom prst="rect">
            <a:avLst/>
          </a:prstGeom>
        </p:spPr>
      </p:pic>
      <p:pic>
        <p:nvPicPr>
          <p:cNvPr id="19" name="Imagem 18">
            <a:extLst>
              <a:ext uri="{FF2B5EF4-FFF2-40B4-BE49-F238E27FC236}">
                <a16:creationId xmlns:a16="http://schemas.microsoft.com/office/drawing/2014/main" id="{A867DDAD-3448-4A3E-AFD3-87382C3AC6E4}"/>
              </a:ext>
            </a:extLst>
          </p:cNvPr>
          <p:cNvPicPr>
            <a:picLocks noChangeAspect="1"/>
          </p:cNvPicPr>
          <p:nvPr/>
        </p:nvPicPr>
        <p:blipFill>
          <a:blip r:embed="rId3"/>
          <a:stretch>
            <a:fillRect/>
          </a:stretch>
        </p:blipFill>
        <p:spPr>
          <a:xfrm>
            <a:off x="235351" y="1665952"/>
            <a:ext cx="4698954" cy="3526096"/>
          </a:xfrm>
          <a:prstGeom prst="rect">
            <a:avLst/>
          </a:prstGeom>
        </p:spPr>
      </p:pic>
      <p:sp>
        <p:nvSpPr>
          <p:cNvPr id="20" name="Retângulo 19">
            <a:extLst>
              <a:ext uri="{FF2B5EF4-FFF2-40B4-BE49-F238E27FC236}">
                <a16:creationId xmlns:a16="http://schemas.microsoft.com/office/drawing/2014/main" id="{DD31D6DD-A695-492C-A2C1-9A0C2610C089}"/>
              </a:ext>
            </a:extLst>
          </p:cNvPr>
          <p:cNvSpPr/>
          <p:nvPr/>
        </p:nvSpPr>
        <p:spPr>
          <a:xfrm>
            <a:off x="604948" y="4668828"/>
            <a:ext cx="3959759" cy="523220"/>
          </a:xfrm>
          <a:prstGeom prst="rect">
            <a:avLst/>
          </a:prstGeom>
          <a:solidFill>
            <a:schemeClr val="accent6">
              <a:lumMod val="50000"/>
            </a:schemeClr>
          </a:solidFill>
        </p:spPr>
        <p:txBody>
          <a:bodyPr wrap="square">
            <a:spAutoFit/>
          </a:bodyPr>
          <a:lstStyle/>
          <a:p>
            <a:r>
              <a:rPr lang="pt-BR" sz="1400" dirty="0">
                <a:solidFill>
                  <a:schemeClr val="bg1"/>
                </a:solidFill>
              </a:rPr>
              <a:t>Microsoft </a:t>
            </a:r>
            <a:r>
              <a:rPr lang="pt-BR" sz="1400" dirty="0" err="1">
                <a:solidFill>
                  <a:schemeClr val="bg1"/>
                </a:solidFill>
              </a:rPr>
              <a:t>Innovation</a:t>
            </a:r>
            <a:r>
              <a:rPr lang="pt-BR" sz="1400" dirty="0">
                <a:solidFill>
                  <a:schemeClr val="bg1"/>
                </a:solidFill>
              </a:rPr>
              <a:t> Center Curitiba foi implantado na sede do Centro Europeu do bairro Batel</a:t>
            </a:r>
          </a:p>
        </p:txBody>
      </p:sp>
      <p:sp>
        <p:nvSpPr>
          <p:cNvPr id="21" name="Retângulo 20">
            <a:extLst>
              <a:ext uri="{FF2B5EF4-FFF2-40B4-BE49-F238E27FC236}">
                <a16:creationId xmlns:a16="http://schemas.microsoft.com/office/drawing/2014/main" id="{241979F8-F8A1-4F44-BCAE-A3ABA34CD06F}"/>
              </a:ext>
            </a:extLst>
          </p:cNvPr>
          <p:cNvSpPr/>
          <p:nvPr/>
        </p:nvSpPr>
        <p:spPr>
          <a:xfrm>
            <a:off x="82534" y="5504126"/>
            <a:ext cx="5027880" cy="707886"/>
          </a:xfrm>
          <a:prstGeom prst="rect">
            <a:avLst/>
          </a:prstGeom>
        </p:spPr>
        <p:txBody>
          <a:bodyPr wrap="square">
            <a:spAutoFit/>
          </a:bodyPr>
          <a:lstStyle/>
          <a:p>
            <a:r>
              <a:rPr lang="pt-BR" sz="2000" dirty="0"/>
              <a:t>Veja se no seu bairro tem um </a:t>
            </a:r>
            <a:r>
              <a:rPr lang="pt-BR" sz="2000" b="1" dirty="0" err="1"/>
              <a:t>CoWorking</a:t>
            </a:r>
            <a:r>
              <a:rPr lang="pt-BR" sz="2000" b="1" dirty="0"/>
              <a:t>, uma Aceleradora ou um Ecossistema de Inovação.</a:t>
            </a:r>
            <a:r>
              <a:rPr lang="pt-BR" sz="2000" dirty="0"/>
              <a:t> </a:t>
            </a:r>
          </a:p>
        </p:txBody>
      </p:sp>
      <p:sp>
        <p:nvSpPr>
          <p:cNvPr id="2" name="CaixaDeTexto 1">
            <a:extLst>
              <a:ext uri="{FF2B5EF4-FFF2-40B4-BE49-F238E27FC236}">
                <a16:creationId xmlns:a16="http://schemas.microsoft.com/office/drawing/2014/main" id="{2F3E9C16-7A3E-49D0-84E0-8F9477CB9AB9}"/>
              </a:ext>
            </a:extLst>
          </p:cNvPr>
          <p:cNvSpPr txBox="1"/>
          <p:nvPr/>
        </p:nvSpPr>
        <p:spPr>
          <a:xfrm>
            <a:off x="918847" y="955915"/>
            <a:ext cx="3001591" cy="369332"/>
          </a:xfrm>
          <a:prstGeom prst="rect">
            <a:avLst/>
          </a:prstGeom>
          <a:noFill/>
        </p:spPr>
        <p:txBody>
          <a:bodyPr wrap="none" rtlCol="0">
            <a:spAutoFit/>
          </a:bodyPr>
          <a:lstStyle/>
          <a:p>
            <a:r>
              <a:rPr lang="pt-BR" dirty="0"/>
              <a:t>Lei do uso do Solo para Inovar</a:t>
            </a:r>
          </a:p>
        </p:txBody>
      </p:sp>
    </p:spTree>
    <p:extLst>
      <p:ext uri="{BB962C8B-B14F-4D97-AF65-F5344CB8AC3E}">
        <p14:creationId xmlns:p14="http://schemas.microsoft.com/office/powerpoint/2010/main" val="165616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400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2D091D02-9092-401A-BA18-F04A70B9146B}"/>
              </a:ext>
            </a:extLst>
          </p:cNvPr>
          <p:cNvPicPr>
            <a:picLocks noChangeAspect="1"/>
          </p:cNvPicPr>
          <p:nvPr/>
        </p:nvPicPr>
        <p:blipFill>
          <a:blip r:embed="rId2"/>
          <a:stretch>
            <a:fillRect/>
          </a:stretch>
        </p:blipFill>
        <p:spPr>
          <a:xfrm>
            <a:off x="326408" y="1881187"/>
            <a:ext cx="4114800" cy="3095625"/>
          </a:xfrm>
          <a:prstGeom prst="rect">
            <a:avLst/>
          </a:prstGeom>
        </p:spPr>
      </p:pic>
      <p:pic>
        <p:nvPicPr>
          <p:cNvPr id="6" name="Imagem 5">
            <a:extLst>
              <a:ext uri="{FF2B5EF4-FFF2-40B4-BE49-F238E27FC236}">
                <a16:creationId xmlns:a16="http://schemas.microsoft.com/office/drawing/2014/main" id="{94C66824-CB95-4C63-9463-B177F23646C7}"/>
              </a:ext>
            </a:extLst>
          </p:cNvPr>
          <p:cNvPicPr>
            <a:picLocks noChangeAspect="1"/>
          </p:cNvPicPr>
          <p:nvPr/>
        </p:nvPicPr>
        <p:blipFill>
          <a:blip r:embed="rId3"/>
          <a:stretch>
            <a:fillRect/>
          </a:stretch>
        </p:blipFill>
        <p:spPr>
          <a:xfrm>
            <a:off x="855046" y="495939"/>
            <a:ext cx="3057525" cy="352425"/>
          </a:xfrm>
          <a:prstGeom prst="rect">
            <a:avLst/>
          </a:prstGeom>
        </p:spPr>
      </p:pic>
      <p:pic>
        <p:nvPicPr>
          <p:cNvPr id="7" name="Imagem 6">
            <a:extLst>
              <a:ext uri="{FF2B5EF4-FFF2-40B4-BE49-F238E27FC236}">
                <a16:creationId xmlns:a16="http://schemas.microsoft.com/office/drawing/2014/main" id="{2F4F8120-8398-4E41-B58D-D7ACA277D201}"/>
              </a:ext>
            </a:extLst>
          </p:cNvPr>
          <p:cNvPicPr>
            <a:picLocks noChangeAspect="1"/>
          </p:cNvPicPr>
          <p:nvPr/>
        </p:nvPicPr>
        <p:blipFill>
          <a:blip r:embed="rId4"/>
          <a:stretch>
            <a:fillRect/>
          </a:stretch>
        </p:blipFill>
        <p:spPr>
          <a:xfrm>
            <a:off x="4795908" y="276225"/>
            <a:ext cx="4019550" cy="3152775"/>
          </a:xfrm>
          <a:prstGeom prst="rect">
            <a:avLst/>
          </a:prstGeom>
        </p:spPr>
      </p:pic>
      <p:pic>
        <p:nvPicPr>
          <p:cNvPr id="8" name="Imagem 7">
            <a:extLst>
              <a:ext uri="{FF2B5EF4-FFF2-40B4-BE49-F238E27FC236}">
                <a16:creationId xmlns:a16="http://schemas.microsoft.com/office/drawing/2014/main" id="{E153D0CB-915C-4FA7-90B8-B440EE7F100E}"/>
              </a:ext>
            </a:extLst>
          </p:cNvPr>
          <p:cNvPicPr>
            <a:picLocks noChangeAspect="1"/>
          </p:cNvPicPr>
          <p:nvPr/>
        </p:nvPicPr>
        <p:blipFill>
          <a:blip r:embed="rId5"/>
          <a:stretch>
            <a:fillRect/>
          </a:stretch>
        </p:blipFill>
        <p:spPr>
          <a:xfrm>
            <a:off x="6096000" y="3714750"/>
            <a:ext cx="3914775" cy="3143250"/>
          </a:xfrm>
          <a:prstGeom prst="rect">
            <a:avLst/>
          </a:prstGeom>
        </p:spPr>
      </p:pic>
      <p:sp>
        <p:nvSpPr>
          <p:cNvPr id="2" name="Retângulo 1">
            <a:extLst>
              <a:ext uri="{FF2B5EF4-FFF2-40B4-BE49-F238E27FC236}">
                <a16:creationId xmlns:a16="http://schemas.microsoft.com/office/drawing/2014/main" id="{B1040CF1-DD65-43AD-BEEF-5008B5700811}"/>
              </a:ext>
            </a:extLst>
          </p:cNvPr>
          <p:cNvSpPr/>
          <p:nvPr/>
        </p:nvSpPr>
        <p:spPr>
          <a:xfrm>
            <a:off x="4795908" y="2251881"/>
            <a:ext cx="3856773" cy="23201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56363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18BB0F3D-5035-4CA9-B191-CAC17FAFFFC9}"/>
              </a:ext>
            </a:extLst>
          </p:cNvPr>
          <p:cNvPicPr>
            <a:picLocks noChangeAspect="1"/>
          </p:cNvPicPr>
          <p:nvPr/>
        </p:nvPicPr>
        <p:blipFill>
          <a:blip r:embed="rId2"/>
          <a:stretch>
            <a:fillRect/>
          </a:stretch>
        </p:blipFill>
        <p:spPr>
          <a:xfrm>
            <a:off x="764416" y="323850"/>
            <a:ext cx="4057650" cy="3114675"/>
          </a:xfrm>
          <a:prstGeom prst="rect">
            <a:avLst/>
          </a:prstGeom>
        </p:spPr>
      </p:pic>
      <p:pic>
        <p:nvPicPr>
          <p:cNvPr id="6" name="Imagem 5">
            <a:extLst>
              <a:ext uri="{FF2B5EF4-FFF2-40B4-BE49-F238E27FC236}">
                <a16:creationId xmlns:a16="http://schemas.microsoft.com/office/drawing/2014/main" id="{8CF97674-A305-4107-A936-CA46A3CDBCC7}"/>
              </a:ext>
            </a:extLst>
          </p:cNvPr>
          <p:cNvPicPr>
            <a:picLocks noChangeAspect="1"/>
          </p:cNvPicPr>
          <p:nvPr/>
        </p:nvPicPr>
        <p:blipFill>
          <a:blip r:embed="rId3"/>
          <a:stretch>
            <a:fillRect/>
          </a:stretch>
        </p:blipFill>
        <p:spPr>
          <a:xfrm>
            <a:off x="5864557" y="323850"/>
            <a:ext cx="4038600" cy="3105150"/>
          </a:xfrm>
          <a:prstGeom prst="rect">
            <a:avLst/>
          </a:prstGeom>
        </p:spPr>
      </p:pic>
      <p:pic>
        <p:nvPicPr>
          <p:cNvPr id="7" name="Imagem 6">
            <a:extLst>
              <a:ext uri="{FF2B5EF4-FFF2-40B4-BE49-F238E27FC236}">
                <a16:creationId xmlns:a16="http://schemas.microsoft.com/office/drawing/2014/main" id="{CD5ED104-0BC6-4BE2-8EC5-F9D41FC2B14E}"/>
              </a:ext>
            </a:extLst>
          </p:cNvPr>
          <p:cNvPicPr>
            <a:picLocks noChangeAspect="1"/>
          </p:cNvPicPr>
          <p:nvPr/>
        </p:nvPicPr>
        <p:blipFill>
          <a:blip r:embed="rId4"/>
          <a:stretch>
            <a:fillRect/>
          </a:stretch>
        </p:blipFill>
        <p:spPr>
          <a:xfrm>
            <a:off x="764416" y="3705225"/>
            <a:ext cx="4019550" cy="3152775"/>
          </a:xfrm>
          <a:prstGeom prst="rect">
            <a:avLst/>
          </a:prstGeom>
        </p:spPr>
      </p:pic>
      <p:pic>
        <p:nvPicPr>
          <p:cNvPr id="8" name="Imagem 7">
            <a:extLst>
              <a:ext uri="{FF2B5EF4-FFF2-40B4-BE49-F238E27FC236}">
                <a16:creationId xmlns:a16="http://schemas.microsoft.com/office/drawing/2014/main" id="{4E65B38C-BCD5-4038-8D86-5DD3D87A5287}"/>
              </a:ext>
            </a:extLst>
          </p:cNvPr>
          <p:cNvPicPr>
            <a:picLocks noChangeAspect="1"/>
          </p:cNvPicPr>
          <p:nvPr/>
        </p:nvPicPr>
        <p:blipFill>
          <a:blip r:embed="rId5"/>
          <a:stretch>
            <a:fillRect/>
          </a:stretch>
        </p:blipFill>
        <p:spPr>
          <a:xfrm>
            <a:off x="5864557" y="4000500"/>
            <a:ext cx="3952875" cy="2857500"/>
          </a:xfrm>
          <a:prstGeom prst="rect">
            <a:avLst/>
          </a:prstGeom>
        </p:spPr>
      </p:pic>
      <p:pic>
        <p:nvPicPr>
          <p:cNvPr id="9" name="Imagem 8">
            <a:extLst>
              <a:ext uri="{FF2B5EF4-FFF2-40B4-BE49-F238E27FC236}">
                <a16:creationId xmlns:a16="http://schemas.microsoft.com/office/drawing/2014/main" id="{33694D24-6B15-4434-B43B-0FF671559255}"/>
              </a:ext>
            </a:extLst>
          </p:cNvPr>
          <p:cNvPicPr>
            <a:picLocks noChangeAspect="1"/>
          </p:cNvPicPr>
          <p:nvPr/>
        </p:nvPicPr>
        <p:blipFill>
          <a:blip r:embed="rId6"/>
          <a:stretch>
            <a:fillRect/>
          </a:stretch>
        </p:blipFill>
        <p:spPr>
          <a:xfrm>
            <a:off x="5816932" y="3688023"/>
            <a:ext cx="4086225" cy="257175"/>
          </a:xfrm>
          <a:prstGeom prst="rect">
            <a:avLst/>
          </a:prstGeom>
        </p:spPr>
      </p:pic>
      <p:sp>
        <p:nvSpPr>
          <p:cNvPr id="2" name="Retângulo 1">
            <a:extLst>
              <a:ext uri="{FF2B5EF4-FFF2-40B4-BE49-F238E27FC236}">
                <a16:creationId xmlns:a16="http://schemas.microsoft.com/office/drawing/2014/main" id="{132EC6E6-3907-4767-9C62-1473123C3370}"/>
              </a:ext>
            </a:extLst>
          </p:cNvPr>
          <p:cNvSpPr/>
          <p:nvPr/>
        </p:nvSpPr>
        <p:spPr>
          <a:xfrm>
            <a:off x="764416" y="6168788"/>
            <a:ext cx="3952875" cy="218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6106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822E37-D3E3-44E0-999D-2D4EE2009719}"/>
              </a:ext>
            </a:extLst>
          </p:cNvPr>
          <p:cNvSpPr>
            <a:spLocks noGrp="1"/>
          </p:cNvSpPr>
          <p:nvPr>
            <p:ph type="title"/>
          </p:nvPr>
        </p:nvSpPr>
        <p:spPr/>
        <p:txBody>
          <a:bodyPr>
            <a:normAutofit fontScale="90000"/>
          </a:bodyPr>
          <a:lstStyle/>
          <a:p>
            <a:r>
              <a:rPr lang="pt-BR" dirty="0"/>
              <a:t> </a:t>
            </a:r>
          </a:p>
        </p:txBody>
      </p:sp>
      <p:sp>
        <p:nvSpPr>
          <p:cNvPr id="5" name="Retângulo 4">
            <a:extLst>
              <a:ext uri="{FF2B5EF4-FFF2-40B4-BE49-F238E27FC236}">
                <a16:creationId xmlns:a16="http://schemas.microsoft.com/office/drawing/2014/main" id="{FED20E90-84EC-44C5-AEEE-F4C084BF82F9}"/>
              </a:ext>
            </a:extLst>
          </p:cNvPr>
          <p:cNvSpPr/>
          <p:nvPr/>
        </p:nvSpPr>
        <p:spPr>
          <a:xfrm>
            <a:off x="179042" y="1980988"/>
            <a:ext cx="4348092" cy="4401205"/>
          </a:xfrm>
          <a:prstGeom prst="rect">
            <a:avLst/>
          </a:prstGeom>
          <a:solidFill>
            <a:schemeClr val="accent1">
              <a:lumMod val="20000"/>
              <a:lumOff val="80000"/>
            </a:schemeClr>
          </a:solidFill>
          <a:ln>
            <a:solidFill>
              <a:schemeClr val="tx2">
                <a:lumMod val="75000"/>
              </a:schemeClr>
            </a:solidFill>
          </a:ln>
        </p:spPr>
        <p:txBody>
          <a:bodyPr wrap="square">
            <a:spAutoFit/>
          </a:bodyPr>
          <a:lstStyle/>
          <a:p>
            <a:r>
              <a:rPr lang="pt-BR" sz="2000" dirty="0">
                <a:solidFill>
                  <a:srgbClr val="212121"/>
                </a:solidFill>
                <a:latin typeface="Arial" panose="020B0604020202020204" pitchFamily="34" charset="0"/>
                <a:cs typeface="Arial" panose="020B0604020202020204" pitchFamily="34" charset="0"/>
              </a:rPr>
              <a:t>“Investir em inovação é fundamental para dar competitividade às nossas empresas, para o </a:t>
            </a:r>
            <a:r>
              <a:rPr lang="pt-BR" sz="2000" b="1" dirty="0">
                <a:solidFill>
                  <a:srgbClr val="212121"/>
                </a:solidFill>
                <a:latin typeface="Arial" panose="020B0604020202020204" pitchFamily="34" charset="0"/>
                <a:cs typeface="Arial" panose="020B0604020202020204" pitchFamily="34" charset="0"/>
              </a:rPr>
              <a:t>crescimento da nossa economia</a:t>
            </a:r>
            <a:r>
              <a:rPr lang="pt-BR" sz="2000" dirty="0">
                <a:solidFill>
                  <a:srgbClr val="212121"/>
                </a:solidFill>
                <a:latin typeface="Arial" panose="020B0604020202020204" pitchFamily="34" charset="0"/>
                <a:cs typeface="Arial" panose="020B0604020202020204" pitchFamily="34" charset="0"/>
              </a:rPr>
              <a:t>. Jaraguá do Sul é um dos principais polos econômicos no Estado e a inovação deve ser aliada dos setores metalmecânico e têxtil, que são as principais vocações do município, bem como de outros segmentos em expansão, como o de tecnologia”, disse o secretário de Desenvolvimento Econômico Sustentável (SDS), Carlos </a:t>
            </a:r>
            <a:r>
              <a:rPr lang="pt-BR" sz="2000" dirty="0" err="1">
                <a:solidFill>
                  <a:srgbClr val="212121"/>
                </a:solidFill>
                <a:latin typeface="Arial" panose="020B0604020202020204" pitchFamily="34" charset="0"/>
                <a:cs typeface="Arial" panose="020B0604020202020204" pitchFamily="34" charset="0"/>
              </a:rPr>
              <a:t>Chiodini</a:t>
            </a:r>
            <a:r>
              <a:rPr lang="pt-BR" sz="2000" dirty="0">
                <a:solidFill>
                  <a:srgbClr val="212121"/>
                </a:solidFill>
                <a:latin typeface="Arial" panose="020B0604020202020204" pitchFamily="34" charset="0"/>
                <a:cs typeface="Arial" panose="020B0604020202020204" pitchFamily="34" charset="0"/>
              </a:rPr>
              <a:t>. </a:t>
            </a:r>
            <a:endParaRPr lang="pt-BR" sz="20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11891EE9-7381-43DB-B9E1-C3E21FC5091A}"/>
              </a:ext>
            </a:extLst>
          </p:cNvPr>
          <p:cNvSpPr/>
          <p:nvPr/>
        </p:nvSpPr>
        <p:spPr>
          <a:xfrm>
            <a:off x="334281" y="188172"/>
            <a:ext cx="11116191" cy="523220"/>
          </a:xfrm>
          <a:prstGeom prst="rect">
            <a:avLst/>
          </a:prstGeom>
        </p:spPr>
        <p:txBody>
          <a:bodyPr wrap="square">
            <a:spAutoFit/>
          </a:bodyPr>
          <a:lstStyle/>
          <a:p>
            <a:pPr fontAlgn="base"/>
            <a:r>
              <a:rPr lang="pt-BR" sz="2800" b="1" dirty="0">
                <a:solidFill>
                  <a:srgbClr val="FFB400"/>
                </a:solidFill>
                <a:latin typeface="Arial" panose="020B0604020202020204" pitchFamily="34" charset="0"/>
                <a:cs typeface="Arial" panose="020B0604020202020204" pitchFamily="34" charset="0"/>
              </a:rPr>
              <a:t>Centros de inovação: Saudável competição entre as cidades SC</a:t>
            </a:r>
            <a:endParaRPr lang="pt-BR" sz="2800" b="1" i="0" dirty="0">
              <a:solidFill>
                <a:srgbClr val="FFB400"/>
              </a:solidFill>
              <a:effectLst/>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9DE36165-EFC8-459B-AF5A-28438D3DE163}"/>
              </a:ext>
            </a:extLst>
          </p:cNvPr>
          <p:cNvSpPr/>
          <p:nvPr/>
        </p:nvSpPr>
        <p:spPr>
          <a:xfrm>
            <a:off x="120528" y="6488668"/>
            <a:ext cx="10072047" cy="369332"/>
          </a:xfrm>
          <a:prstGeom prst="rect">
            <a:avLst/>
          </a:prstGeom>
        </p:spPr>
        <p:txBody>
          <a:bodyPr wrap="square">
            <a:spAutoFit/>
          </a:bodyPr>
          <a:lstStyle/>
          <a:p>
            <a:r>
              <a:rPr lang="pt-BR" dirty="0">
                <a:hlinkClick r:id="rId2"/>
              </a:rPr>
              <a:t>http://folhavideira.com/2017/02/25/centros-de-inovacao-saudavel-competicao-entre-as-cidades-de-sc/</a:t>
            </a:r>
            <a:endParaRPr lang="pt-BR" dirty="0"/>
          </a:p>
        </p:txBody>
      </p:sp>
      <p:sp>
        <p:nvSpPr>
          <p:cNvPr id="8" name="Retângulo 7">
            <a:extLst>
              <a:ext uri="{FF2B5EF4-FFF2-40B4-BE49-F238E27FC236}">
                <a16:creationId xmlns:a16="http://schemas.microsoft.com/office/drawing/2014/main" id="{699CF018-AE1A-40A4-8128-AF0B46081652}"/>
              </a:ext>
            </a:extLst>
          </p:cNvPr>
          <p:cNvSpPr/>
          <p:nvPr/>
        </p:nvSpPr>
        <p:spPr>
          <a:xfrm>
            <a:off x="120528" y="897952"/>
            <a:ext cx="10415545" cy="923330"/>
          </a:xfrm>
          <a:prstGeom prst="rect">
            <a:avLst/>
          </a:prstGeom>
        </p:spPr>
        <p:txBody>
          <a:bodyPr wrap="square">
            <a:spAutoFit/>
          </a:bodyPr>
          <a:lstStyle/>
          <a:p>
            <a:r>
              <a:rPr lang="pt-BR" dirty="0">
                <a:solidFill>
                  <a:srgbClr val="212121"/>
                </a:solidFill>
                <a:latin typeface="Open Sans"/>
              </a:rPr>
              <a:t>São 13 os Centros de Inovação que o Governo de Santa Catarina está construindo para promover o empreendedorismo e apoiar o desenvolvimento de novas vocações regionais, conectando poder público, universidades e iniciativa privada.</a:t>
            </a:r>
            <a:endParaRPr lang="pt-BR" dirty="0"/>
          </a:p>
        </p:txBody>
      </p:sp>
      <p:pic>
        <p:nvPicPr>
          <p:cNvPr id="2050" name="Picture 2">
            <a:extLst>
              <a:ext uri="{FF2B5EF4-FFF2-40B4-BE49-F238E27FC236}">
                <a16:creationId xmlns:a16="http://schemas.microsoft.com/office/drawing/2014/main" id="{B5C4655C-0C57-4FF6-8B90-8B7370BAB1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5648" y="1595804"/>
            <a:ext cx="5500332" cy="3380043"/>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a:extLst>
              <a:ext uri="{FF2B5EF4-FFF2-40B4-BE49-F238E27FC236}">
                <a16:creationId xmlns:a16="http://schemas.microsoft.com/office/drawing/2014/main" id="{454B4B32-339B-4CB4-8324-BC8203137A8F}"/>
              </a:ext>
            </a:extLst>
          </p:cNvPr>
          <p:cNvSpPr/>
          <p:nvPr/>
        </p:nvSpPr>
        <p:spPr>
          <a:xfrm>
            <a:off x="7335814" y="5513913"/>
            <a:ext cx="2959465" cy="369332"/>
          </a:xfrm>
          <a:prstGeom prst="rect">
            <a:avLst/>
          </a:prstGeom>
        </p:spPr>
        <p:txBody>
          <a:bodyPr wrap="none">
            <a:spAutoFit/>
          </a:bodyPr>
          <a:lstStyle/>
          <a:p>
            <a:r>
              <a:rPr lang="pt-BR" dirty="0">
                <a:solidFill>
                  <a:srgbClr val="212121"/>
                </a:solidFill>
                <a:latin typeface="Open Sans"/>
              </a:rPr>
              <a:t>Lages, na Serra Catarinense</a:t>
            </a:r>
            <a:endParaRPr lang="pt-BR" dirty="0"/>
          </a:p>
        </p:txBody>
      </p:sp>
      <p:sp>
        <p:nvSpPr>
          <p:cNvPr id="10" name="Retângulo 9">
            <a:extLst>
              <a:ext uri="{FF2B5EF4-FFF2-40B4-BE49-F238E27FC236}">
                <a16:creationId xmlns:a16="http://schemas.microsoft.com/office/drawing/2014/main" id="{DBDDEC06-040D-4E10-B734-1D4B012B8D2A}"/>
              </a:ext>
            </a:extLst>
          </p:cNvPr>
          <p:cNvSpPr/>
          <p:nvPr/>
        </p:nvSpPr>
        <p:spPr>
          <a:xfrm>
            <a:off x="4653220" y="5144581"/>
            <a:ext cx="2682594" cy="369332"/>
          </a:xfrm>
          <a:prstGeom prst="rect">
            <a:avLst/>
          </a:prstGeom>
        </p:spPr>
        <p:txBody>
          <a:bodyPr wrap="none">
            <a:spAutoFit/>
          </a:bodyPr>
          <a:lstStyle/>
          <a:p>
            <a:r>
              <a:rPr lang="pt-BR" dirty="0">
                <a:solidFill>
                  <a:srgbClr val="212121"/>
                </a:solidFill>
                <a:latin typeface="Open Sans"/>
              </a:rPr>
              <a:t> </a:t>
            </a:r>
            <a:r>
              <a:rPr lang="pt-BR" b="1" u="sng" dirty="0">
                <a:solidFill>
                  <a:srgbClr val="0B0235"/>
                </a:solidFill>
                <a:latin typeface="inherit"/>
                <a:hlinkClick r:id="rId4"/>
              </a:rPr>
              <a:t>Orion Parque Tecnológico</a:t>
            </a:r>
            <a:endParaRPr lang="pt-BR" dirty="0"/>
          </a:p>
        </p:txBody>
      </p:sp>
    </p:spTree>
    <p:extLst>
      <p:ext uri="{BB962C8B-B14F-4D97-AF65-F5344CB8AC3E}">
        <p14:creationId xmlns:p14="http://schemas.microsoft.com/office/powerpoint/2010/main" val="995193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CC5D280A-DB17-4061-89EA-436E49F31EE9}"/>
              </a:ext>
            </a:extLst>
          </p:cNvPr>
          <p:cNvPicPr>
            <a:picLocks noChangeAspect="1"/>
          </p:cNvPicPr>
          <p:nvPr/>
        </p:nvPicPr>
        <p:blipFill>
          <a:blip r:embed="rId2"/>
          <a:stretch>
            <a:fillRect/>
          </a:stretch>
        </p:blipFill>
        <p:spPr>
          <a:xfrm>
            <a:off x="5768431" y="1554027"/>
            <a:ext cx="4295354" cy="3984848"/>
          </a:xfrm>
          <a:prstGeom prst="rect">
            <a:avLst/>
          </a:prstGeom>
        </p:spPr>
      </p:pic>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8" name="CaixaDeTexto 7">
            <a:extLst>
              <a:ext uri="{FF2B5EF4-FFF2-40B4-BE49-F238E27FC236}">
                <a16:creationId xmlns:a16="http://schemas.microsoft.com/office/drawing/2014/main" id="{BFD1980A-2D9F-4FF4-9F23-FF596B159BFC}"/>
              </a:ext>
            </a:extLst>
          </p:cNvPr>
          <p:cNvSpPr txBox="1"/>
          <p:nvPr/>
        </p:nvSpPr>
        <p:spPr>
          <a:xfrm>
            <a:off x="745121" y="186873"/>
            <a:ext cx="2861681" cy="523220"/>
          </a:xfrm>
          <a:prstGeom prst="rect">
            <a:avLst/>
          </a:prstGeom>
          <a:noFill/>
        </p:spPr>
        <p:txBody>
          <a:bodyPr wrap="none" rtlCol="0">
            <a:spAutoFit/>
          </a:bodyPr>
          <a:lstStyle/>
          <a:p>
            <a:r>
              <a:rPr lang="pt-BR" sz="2800" b="1" dirty="0">
                <a:solidFill>
                  <a:srgbClr val="FFB400"/>
                </a:solidFill>
                <a:latin typeface="Arial" panose="020B0604020202020204" pitchFamily="34" charset="0"/>
                <a:cs typeface="Arial" panose="020B0604020202020204" pitchFamily="34" charset="0"/>
              </a:rPr>
              <a:t>Leis Municipais</a:t>
            </a:r>
          </a:p>
        </p:txBody>
      </p:sp>
      <p:pic>
        <p:nvPicPr>
          <p:cNvPr id="9" name="Imagem 8">
            <a:extLst>
              <a:ext uri="{FF2B5EF4-FFF2-40B4-BE49-F238E27FC236}">
                <a16:creationId xmlns:a16="http://schemas.microsoft.com/office/drawing/2014/main" id="{90E6FEAB-F2E3-4113-97B6-752A425F8253}"/>
              </a:ext>
            </a:extLst>
          </p:cNvPr>
          <p:cNvPicPr>
            <a:picLocks noChangeAspect="1"/>
          </p:cNvPicPr>
          <p:nvPr/>
        </p:nvPicPr>
        <p:blipFill>
          <a:blip r:embed="rId3"/>
          <a:stretch>
            <a:fillRect/>
          </a:stretch>
        </p:blipFill>
        <p:spPr>
          <a:xfrm>
            <a:off x="320469" y="1033259"/>
            <a:ext cx="5775531" cy="5322068"/>
          </a:xfrm>
          <a:prstGeom prst="rect">
            <a:avLst/>
          </a:prstGeom>
        </p:spPr>
      </p:pic>
      <p:sp>
        <p:nvSpPr>
          <p:cNvPr id="10" name="Retângulo 9">
            <a:extLst>
              <a:ext uri="{FF2B5EF4-FFF2-40B4-BE49-F238E27FC236}">
                <a16:creationId xmlns:a16="http://schemas.microsoft.com/office/drawing/2014/main" id="{7BBE989A-825D-4ABA-A3FB-41B4B98FC09C}"/>
              </a:ext>
            </a:extLst>
          </p:cNvPr>
          <p:cNvSpPr/>
          <p:nvPr/>
        </p:nvSpPr>
        <p:spPr>
          <a:xfrm rot="21439699">
            <a:off x="720651" y="2078466"/>
            <a:ext cx="4975165" cy="3231654"/>
          </a:xfrm>
          <a:prstGeom prst="rect">
            <a:avLst/>
          </a:prstGeom>
        </p:spPr>
        <p:txBody>
          <a:bodyPr wrap="square">
            <a:spAutoFit/>
          </a:bodyPr>
          <a:lstStyle/>
          <a:p>
            <a:pPr algn="ctr" fontAlgn="base"/>
            <a:r>
              <a:rPr lang="pt-BR" sz="2000" dirty="0">
                <a:solidFill>
                  <a:srgbClr val="333333"/>
                </a:solidFill>
              </a:rPr>
              <a:t>Lei de Inovação sancionada abre as portas para o desenvolvimento</a:t>
            </a:r>
          </a:p>
          <a:p>
            <a:pPr fontAlgn="base"/>
            <a:endParaRPr lang="pt-BR" sz="2000" dirty="0">
              <a:solidFill>
                <a:srgbClr val="444444"/>
              </a:solidFill>
            </a:endParaRPr>
          </a:p>
          <a:p>
            <a:pPr fontAlgn="base"/>
            <a:r>
              <a:rPr lang="pt-BR" dirty="0">
                <a:solidFill>
                  <a:srgbClr val="444444"/>
                </a:solidFill>
              </a:rPr>
              <a:t>O prefeito Fabiano Horta sancionou nessa terça-feira (25/06) a Lei Municipal nº 2.871/2019. Acima de tudo, a nova lei de inovação dispõe sobre a criação da política pública de incentivo à inovação e à pesquisa tecnológica. Semelhantemente, a lei dar poder ao desenvolvimento sustentável e a consolidação dos ambientes de inovação nos setores produtivos e sociais da cidade de </a:t>
            </a:r>
            <a:r>
              <a:rPr lang="pt-BR" u="sng" dirty="0">
                <a:solidFill>
                  <a:srgbClr val="000000"/>
                </a:solidFill>
                <a:hlinkClick r:id="rId4"/>
              </a:rPr>
              <a:t>Maricá</a:t>
            </a:r>
            <a:r>
              <a:rPr lang="pt-BR" dirty="0">
                <a:solidFill>
                  <a:srgbClr val="444444"/>
                </a:solidFill>
              </a:rPr>
              <a:t>.</a:t>
            </a:r>
            <a:endParaRPr lang="pt-BR" b="0" i="0" dirty="0">
              <a:solidFill>
                <a:srgbClr val="444444"/>
              </a:solidFill>
              <a:effectLst/>
            </a:endParaRPr>
          </a:p>
        </p:txBody>
      </p:sp>
      <p:pic>
        <p:nvPicPr>
          <p:cNvPr id="13" name="Imagem 12">
            <a:extLst>
              <a:ext uri="{FF2B5EF4-FFF2-40B4-BE49-F238E27FC236}">
                <a16:creationId xmlns:a16="http://schemas.microsoft.com/office/drawing/2014/main" id="{43568CA9-DBD4-4480-A4DB-162188825FB1}"/>
              </a:ext>
            </a:extLst>
          </p:cNvPr>
          <p:cNvPicPr>
            <a:picLocks noChangeAspect="1"/>
          </p:cNvPicPr>
          <p:nvPr/>
        </p:nvPicPr>
        <p:blipFill>
          <a:blip r:embed="rId5"/>
          <a:stretch>
            <a:fillRect/>
          </a:stretch>
        </p:blipFill>
        <p:spPr>
          <a:xfrm rot="590422">
            <a:off x="6998427" y="1909299"/>
            <a:ext cx="2820726" cy="619615"/>
          </a:xfrm>
          <a:prstGeom prst="rect">
            <a:avLst/>
          </a:prstGeom>
        </p:spPr>
      </p:pic>
      <p:sp>
        <p:nvSpPr>
          <p:cNvPr id="15" name="Retângulo 14">
            <a:extLst>
              <a:ext uri="{FF2B5EF4-FFF2-40B4-BE49-F238E27FC236}">
                <a16:creationId xmlns:a16="http://schemas.microsoft.com/office/drawing/2014/main" id="{FF67DC4D-3132-4BBD-8B2A-E13017917F45}"/>
              </a:ext>
            </a:extLst>
          </p:cNvPr>
          <p:cNvSpPr/>
          <p:nvPr/>
        </p:nvSpPr>
        <p:spPr>
          <a:xfrm rot="584242">
            <a:off x="6624142" y="2819676"/>
            <a:ext cx="3190327" cy="707886"/>
          </a:xfrm>
          <a:prstGeom prst="rect">
            <a:avLst/>
          </a:prstGeom>
        </p:spPr>
        <p:txBody>
          <a:bodyPr wrap="square">
            <a:spAutoFit/>
          </a:bodyPr>
          <a:lstStyle/>
          <a:p>
            <a:r>
              <a:rPr lang="pt-BR" sz="2000" dirty="0"/>
              <a:t>A Lei Municipal de Inovação de Florianópolis</a:t>
            </a:r>
          </a:p>
        </p:txBody>
      </p:sp>
      <p:sp>
        <p:nvSpPr>
          <p:cNvPr id="16" name="Retângulo 15">
            <a:extLst>
              <a:ext uri="{FF2B5EF4-FFF2-40B4-BE49-F238E27FC236}">
                <a16:creationId xmlns:a16="http://schemas.microsoft.com/office/drawing/2014/main" id="{CE40542D-00FD-4A02-8E29-C876CDFD925C}"/>
              </a:ext>
            </a:extLst>
          </p:cNvPr>
          <p:cNvSpPr/>
          <p:nvPr/>
        </p:nvSpPr>
        <p:spPr>
          <a:xfrm>
            <a:off x="6423567" y="3826436"/>
            <a:ext cx="3432618" cy="646331"/>
          </a:xfrm>
          <a:prstGeom prst="rect">
            <a:avLst/>
          </a:prstGeom>
        </p:spPr>
        <p:txBody>
          <a:bodyPr wrap="square">
            <a:spAutoFit/>
          </a:bodyPr>
          <a:lstStyle/>
          <a:p>
            <a:pPr algn="ctr"/>
            <a:r>
              <a:rPr lang="pt-BR" dirty="0"/>
              <a:t>Florianópolis </a:t>
            </a:r>
            <a:r>
              <a:rPr lang="pt-BR" dirty="0" err="1"/>
              <a:t>Florianopolis</a:t>
            </a:r>
            <a:endParaRPr lang="pt-BR" dirty="0"/>
          </a:p>
          <a:p>
            <a:pPr algn="ctr"/>
            <a:r>
              <a:rPr lang="pt-BR" dirty="0"/>
              <a:t> Capital da Inovação</a:t>
            </a:r>
          </a:p>
        </p:txBody>
      </p:sp>
      <p:sp>
        <p:nvSpPr>
          <p:cNvPr id="17" name="Retângulo 16">
            <a:extLst>
              <a:ext uri="{FF2B5EF4-FFF2-40B4-BE49-F238E27FC236}">
                <a16:creationId xmlns:a16="http://schemas.microsoft.com/office/drawing/2014/main" id="{5E7AEA4A-75E9-4761-92BA-634DAF20D86B}"/>
              </a:ext>
            </a:extLst>
          </p:cNvPr>
          <p:cNvSpPr/>
          <p:nvPr/>
        </p:nvSpPr>
        <p:spPr>
          <a:xfrm>
            <a:off x="1517204" y="6033863"/>
            <a:ext cx="10027821" cy="338554"/>
          </a:xfrm>
          <a:prstGeom prst="rect">
            <a:avLst/>
          </a:prstGeom>
        </p:spPr>
        <p:txBody>
          <a:bodyPr wrap="square">
            <a:spAutoFit/>
          </a:bodyPr>
          <a:lstStyle/>
          <a:p>
            <a:r>
              <a:rPr lang="pt-BR" sz="1600" dirty="0">
                <a:hlinkClick r:id="rId6"/>
              </a:rPr>
              <a:t>http://www.pmf.sc.gov.br/arquivos/arquivos/pdf/14_02_2017_16.44.26.b87d62d6056c8338a43b479ab6012002.pdf</a:t>
            </a:r>
            <a:endParaRPr lang="pt-BR" sz="1600" dirty="0"/>
          </a:p>
        </p:txBody>
      </p:sp>
      <p:sp>
        <p:nvSpPr>
          <p:cNvPr id="2" name="CaixaDeTexto 1">
            <a:extLst>
              <a:ext uri="{FF2B5EF4-FFF2-40B4-BE49-F238E27FC236}">
                <a16:creationId xmlns:a16="http://schemas.microsoft.com/office/drawing/2014/main" id="{DED2793F-033E-4296-BC52-2E2B6D287A49}"/>
              </a:ext>
            </a:extLst>
          </p:cNvPr>
          <p:cNvSpPr txBox="1"/>
          <p:nvPr/>
        </p:nvSpPr>
        <p:spPr>
          <a:xfrm>
            <a:off x="770114" y="817815"/>
            <a:ext cx="10223504" cy="369332"/>
          </a:xfrm>
          <a:prstGeom prst="rect">
            <a:avLst/>
          </a:prstGeom>
          <a:noFill/>
        </p:spPr>
        <p:txBody>
          <a:bodyPr wrap="none" rtlCol="0">
            <a:spAutoFit/>
          </a:bodyPr>
          <a:lstStyle/>
          <a:p>
            <a:r>
              <a:rPr lang="pt-BR" dirty="0"/>
              <a:t>STF vai contratar seu primeiro sistema com fundamento na legislação de incentivo à inovação tecnológica</a:t>
            </a:r>
          </a:p>
        </p:txBody>
      </p:sp>
      <p:sp>
        <p:nvSpPr>
          <p:cNvPr id="3" name="Retângulo 2">
            <a:extLst>
              <a:ext uri="{FF2B5EF4-FFF2-40B4-BE49-F238E27FC236}">
                <a16:creationId xmlns:a16="http://schemas.microsoft.com/office/drawing/2014/main" id="{CC36BE3A-B5AE-4082-9F50-414F648CD877}"/>
              </a:ext>
            </a:extLst>
          </p:cNvPr>
          <p:cNvSpPr/>
          <p:nvPr/>
        </p:nvSpPr>
        <p:spPr>
          <a:xfrm>
            <a:off x="2638588" y="6463138"/>
            <a:ext cx="7569958" cy="369332"/>
          </a:xfrm>
          <a:prstGeom prst="rect">
            <a:avLst/>
          </a:prstGeom>
        </p:spPr>
        <p:txBody>
          <a:bodyPr wrap="square">
            <a:spAutoFit/>
          </a:bodyPr>
          <a:lstStyle/>
          <a:p>
            <a:r>
              <a:rPr lang="pt-BR" dirty="0"/>
              <a:t>http://portal.stf.jus.br/noticias/verNoticiaDetalhe.asp?idConteudo=423418</a:t>
            </a:r>
          </a:p>
        </p:txBody>
      </p:sp>
    </p:spTree>
    <p:extLst>
      <p:ext uri="{BB962C8B-B14F-4D97-AF65-F5344CB8AC3E}">
        <p14:creationId xmlns:p14="http://schemas.microsoft.com/office/powerpoint/2010/main" val="2141246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82D91FB-B48E-42C3-BC9C-07441FB73FC9}"/>
              </a:ext>
            </a:extLst>
          </p:cNvPr>
          <p:cNvSpPr/>
          <p:nvPr/>
        </p:nvSpPr>
        <p:spPr>
          <a:xfrm>
            <a:off x="417604" y="5334866"/>
            <a:ext cx="10362647" cy="769441"/>
          </a:xfrm>
          <a:prstGeom prst="rect">
            <a:avLst/>
          </a:prstGeom>
          <a:solidFill>
            <a:srgbClr val="F6BB00"/>
          </a:solidFill>
          <a:ln>
            <a:solidFill>
              <a:schemeClr val="accent4">
                <a:lumMod val="50000"/>
              </a:schemeClr>
            </a:solidFill>
          </a:ln>
        </p:spPr>
        <p:txBody>
          <a:bodyPr wrap="square">
            <a:spAutoFit/>
          </a:bodyPr>
          <a:lstStyle/>
          <a:p>
            <a:r>
              <a:rPr lang="pt-BR" sz="2200" dirty="0">
                <a:solidFill>
                  <a:srgbClr val="696969"/>
                </a:solidFill>
                <a:latin typeface="Arial" panose="020B0604020202020204" pitchFamily="34" charset="0"/>
                <a:cs typeface="Arial" panose="020B0604020202020204" pitchFamily="34" charset="0"/>
              </a:rPr>
              <a:t>Falta de espaço para que a iniciativa privada colabore com soluções públicas;</a:t>
            </a:r>
            <a:br>
              <a:rPr lang="pt-BR" sz="2200" dirty="0">
                <a:latin typeface="Arial" panose="020B0604020202020204" pitchFamily="34" charset="0"/>
                <a:cs typeface="Arial" panose="020B0604020202020204" pitchFamily="34" charset="0"/>
              </a:rPr>
            </a:br>
            <a:r>
              <a:rPr lang="pt-BR" sz="2200" dirty="0">
                <a:solidFill>
                  <a:srgbClr val="696969"/>
                </a:solidFill>
                <a:latin typeface="Arial" panose="020B0604020202020204" pitchFamily="34" charset="0"/>
                <a:cs typeface="Arial" panose="020B0604020202020204" pitchFamily="34" charset="0"/>
              </a:rPr>
              <a:t>Falta de expertise da gestão pública para integrar as diversas tecnologias.</a:t>
            </a:r>
            <a:endParaRPr lang="pt-BR" sz="2200" dirty="0">
              <a:latin typeface="Arial" panose="020B0604020202020204" pitchFamily="34" charset="0"/>
              <a:cs typeface="Arial" panose="020B0604020202020204" pitchFamily="34" charset="0"/>
            </a:endParaRPr>
          </a:p>
        </p:txBody>
      </p:sp>
      <p:sp>
        <p:nvSpPr>
          <p:cNvPr id="6" name="Retângulo 5">
            <a:extLst>
              <a:ext uri="{FF2B5EF4-FFF2-40B4-BE49-F238E27FC236}">
                <a16:creationId xmlns:a16="http://schemas.microsoft.com/office/drawing/2014/main" id="{9CA79123-BC01-4B44-B4DD-6F1553CA67EB}"/>
              </a:ext>
            </a:extLst>
          </p:cNvPr>
          <p:cNvSpPr/>
          <p:nvPr/>
        </p:nvSpPr>
        <p:spPr>
          <a:xfrm>
            <a:off x="460027" y="1619003"/>
            <a:ext cx="9502839" cy="2677656"/>
          </a:xfrm>
          <a:prstGeom prst="rect">
            <a:avLst/>
          </a:prstGeom>
        </p:spPr>
        <p:txBody>
          <a:bodyPr wrap="square">
            <a:spAutoFit/>
          </a:bodyPr>
          <a:lstStyle/>
          <a:p>
            <a:r>
              <a:rPr lang="pt-BR" sz="2400" dirty="0">
                <a:solidFill>
                  <a:srgbClr val="000000"/>
                </a:solidFill>
                <a:latin typeface="Arial" panose="020B0604020202020204" pitchFamily="34" charset="0"/>
                <a:cs typeface="Arial" panose="020B0604020202020204" pitchFamily="34" charset="0"/>
              </a:rPr>
              <a:t>A inovação é entendida como um processo que é altamente dependente das interações entre os diversos agentes. </a:t>
            </a:r>
            <a:r>
              <a:rPr lang="pt-BR" sz="2400" dirty="0">
                <a:solidFill>
                  <a:srgbClr val="696969"/>
                </a:solidFill>
                <a:latin typeface="Arial" panose="020B0604020202020204" pitchFamily="34" charset="0"/>
                <a:cs typeface="Arial" panose="020B0604020202020204" pitchFamily="34" charset="0"/>
              </a:rPr>
              <a:t>Sem integração entre todos os agentes interessados em tornar as cidades inteligentes, todo esforço para criar novas soluções será em vão. </a:t>
            </a:r>
            <a:r>
              <a:rPr lang="pt-BR" sz="2400" dirty="0">
                <a:latin typeface="Arial" panose="020B0604020202020204" pitchFamily="34" charset="0"/>
                <a:cs typeface="Arial" panose="020B0604020202020204" pitchFamily="34" charset="0"/>
              </a:rPr>
              <a:t>Entende-se por ecossistemas de inovação a cooperação entre todos os personagens envolvidos no desenvolvimento, fabricação, comercialização e uso de uma solução inovadora.</a:t>
            </a:r>
            <a:endParaRPr lang="pt-BR" sz="2400" dirty="0">
              <a:solidFill>
                <a:srgbClr val="000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C29EE526-F594-417B-97FB-7B5C1409C482}"/>
              </a:ext>
            </a:extLst>
          </p:cNvPr>
          <p:cNvSpPr/>
          <p:nvPr/>
        </p:nvSpPr>
        <p:spPr>
          <a:xfrm>
            <a:off x="460027" y="198038"/>
            <a:ext cx="11031388" cy="1077218"/>
          </a:xfrm>
          <a:prstGeom prst="rect">
            <a:avLst/>
          </a:prstGeom>
        </p:spPr>
        <p:txBody>
          <a:bodyPr wrap="square">
            <a:spAutoFit/>
          </a:bodyPr>
          <a:lstStyle/>
          <a:p>
            <a:r>
              <a:rPr lang="pt-BR" sz="3200" b="1" dirty="0">
                <a:solidFill>
                  <a:srgbClr val="FFC000"/>
                </a:solidFill>
                <a:latin typeface="arial" panose="020B0604020202020204" pitchFamily="34" charset="0"/>
              </a:rPr>
              <a:t>Por que cidades inteligentes precisam de ecossistemas de inovação?</a:t>
            </a:r>
            <a:endParaRPr lang="pt-BR" sz="3200" b="1" i="0" dirty="0">
              <a:solidFill>
                <a:srgbClr val="FFC000"/>
              </a:solidFill>
              <a:effectLst/>
              <a:latin typeface="arial" panose="020B0604020202020204" pitchFamily="34" charset="0"/>
            </a:endParaRPr>
          </a:p>
        </p:txBody>
      </p:sp>
      <p:sp>
        <p:nvSpPr>
          <p:cNvPr id="8" name="Retângulo 7">
            <a:extLst>
              <a:ext uri="{FF2B5EF4-FFF2-40B4-BE49-F238E27FC236}">
                <a16:creationId xmlns:a16="http://schemas.microsoft.com/office/drawing/2014/main" id="{27B2716A-9FD2-45E8-A4D9-CCA048237FFF}"/>
              </a:ext>
            </a:extLst>
          </p:cNvPr>
          <p:cNvSpPr/>
          <p:nvPr/>
        </p:nvSpPr>
        <p:spPr>
          <a:xfrm>
            <a:off x="232012" y="6488668"/>
            <a:ext cx="10590662" cy="369332"/>
          </a:xfrm>
          <a:prstGeom prst="rect">
            <a:avLst/>
          </a:prstGeom>
        </p:spPr>
        <p:txBody>
          <a:bodyPr wrap="square">
            <a:spAutoFit/>
          </a:bodyPr>
          <a:lstStyle/>
          <a:p>
            <a:r>
              <a:rPr lang="pt-BR" dirty="0">
                <a:hlinkClick r:id="rId2"/>
              </a:rPr>
              <a:t>http://redebrasileira.org/materias/3319/por-que-cidades-inteligentes-precisam-de-ecossistemas-de-inovacao</a:t>
            </a:r>
            <a:endParaRPr lang="pt-BR" dirty="0"/>
          </a:p>
        </p:txBody>
      </p:sp>
      <p:sp>
        <p:nvSpPr>
          <p:cNvPr id="2" name="CaixaDeTexto 1">
            <a:extLst>
              <a:ext uri="{FF2B5EF4-FFF2-40B4-BE49-F238E27FC236}">
                <a16:creationId xmlns:a16="http://schemas.microsoft.com/office/drawing/2014/main" id="{BDC45393-B271-42F0-B4A0-7CA5DC40343C}"/>
              </a:ext>
            </a:extLst>
          </p:cNvPr>
          <p:cNvSpPr txBox="1"/>
          <p:nvPr/>
        </p:nvSpPr>
        <p:spPr>
          <a:xfrm>
            <a:off x="4698430" y="4681020"/>
            <a:ext cx="1657826" cy="461665"/>
          </a:xfrm>
          <a:prstGeom prst="rect">
            <a:avLst/>
          </a:prstGeom>
          <a:noFill/>
        </p:spPr>
        <p:txBody>
          <a:bodyPr wrap="none" rtlCol="0">
            <a:spAutoFit/>
          </a:bodyPr>
          <a:lstStyle/>
          <a:p>
            <a:r>
              <a:rPr lang="pt-BR" sz="2400" dirty="0">
                <a:latin typeface="Arial" panose="020B0604020202020204" pitchFamily="34" charset="0"/>
                <a:cs typeface="Arial" panose="020B0604020202020204" pitchFamily="34" charset="0"/>
              </a:rPr>
              <a:t>Problemas</a:t>
            </a:r>
          </a:p>
        </p:txBody>
      </p:sp>
    </p:spTree>
    <p:extLst>
      <p:ext uri="{BB962C8B-B14F-4D97-AF65-F5344CB8AC3E}">
        <p14:creationId xmlns:p14="http://schemas.microsoft.com/office/powerpoint/2010/main" val="371672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m 68">
            <a:extLst>
              <a:ext uri="{FF2B5EF4-FFF2-40B4-BE49-F238E27FC236}">
                <a16:creationId xmlns:a16="http://schemas.microsoft.com/office/drawing/2014/main" id="{89454591-DF5C-4CB2-9627-3C0573E182BC}"/>
              </a:ext>
            </a:extLst>
          </p:cNvPr>
          <p:cNvPicPr>
            <a:picLocks noChangeAspect="1"/>
          </p:cNvPicPr>
          <p:nvPr/>
        </p:nvPicPr>
        <p:blipFill>
          <a:blip r:embed="rId2"/>
          <a:stretch>
            <a:fillRect/>
          </a:stretch>
        </p:blipFill>
        <p:spPr>
          <a:xfrm>
            <a:off x="729642" y="749146"/>
            <a:ext cx="10552050" cy="5989983"/>
          </a:xfrm>
          <a:prstGeom prst="rect">
            <a:avLst/>
          </a:prstGeom>
        </p:spPr>
      </p:pic>
      <p:cxnSp>
        <p:nvCxnSpPr>
          <p:cNvPr id="123" name="Conector Reto 21">
            <a:extLst>
              <a:ext uri="{FF2B5EF4-FFF2-40B4-BE49-F238E27FC236}">
                <a16:creationId xmlns:a16="http://schemas.microsoft.com/office/drawing/2014/main" id="{F4147EDE-5E47-4CE3-92A5-CDB20DA5E282}"/>
              </a:ext>
            </a:extLst>
          </p:cNvPr>
          <p:cNvCxnSpPr>
            <a:cxnSpLocks/>
          </p:cNvCxnSpPr>
          <p:nvPr/>
        </p:nvCxnSpPr>
        <p:spPr>
          <a:xfrm flipV="1">
            <a:off x="7451343" y="341730"/>
            <a:ext cx="1801747" cy="1586433"/>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4" name="Conector Reto 22">
            <a:extLst>
              <a:ext uri="{FF2B5EF4-FFF2-40B4-BE49-F238E27FC236}">
                <a16:creationId xmlns:a16="http://schemas.microsoft.com/office/drawing/2014/main" id="{B5CDAB45-2998-4513-B68F-6AEA0A7996DA}"/>
              </a:ext>
            </a:extLst>
          </p:cNvPr>
          <p:cNvCxnSpPr>
            <a:cxnSpLocks/>
          </p:cNvCxnSpPr>
          <p:nvPr/>
        </p:nvCxnSpPr>
        <p:spPr>
          <a:xfrm flipH="1" flipV="1">
            <a:off x="2622834" y="335826"/>
            <a:ext cx="1786018" cy="1589681"/>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5" name="Conector Reto 23">
            <a:extLst>
              <a:ext uri="{FF2B5EF4-FFF2-40B4-BE49-F238E27FC236}">
                <a16:creationId xmlns:a16="http://schemas.microsoft.com/office/drawing/2014/main" id="{AC4A50FA-1836-4883-9D52-8B6BD8EADC7F}"/>
              </a:ext>
            </a:extLst>
          </p:cNvPr>
          <p:cNvCxnSpPr>
            <a:cxnSpLocks/>
          </p:cNvCxnSpPr>
          <p:nvPr/>
        </p:nvCxnSpPr>
        <p:spPr>
          <a:xfrm>
            <a:off x="6917940" y="3113862"/>
            <a:ext cx="3248777" cy="0"/>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6" name="Conector Reto 24">
            <a:extLst>
              <a:ext uri="{FF2B5EF4-FFF2-40B4-BE49-F238E27FC236}">
                <a16:creationId xmlns:a16="http://schemas.microsoft.com/office/drawing/2014/main" id="{7E9261CB-87D3-4D9D-A3E7-4948A1327B81}"/>
              </a:ext>
            </a:extLst>
          </p:cNvPr>
          <p:cNvCxnSpPr>
            <a:cxnSpLocks/>
          </p:cNvCxnSpPr>
          <p:nvPr/>
        </p:nvCxnSpPr>
        <p:spPr>
          <a:xfrm>
            <a:off x="6887817" y="4782359"/>
            <a:ext cx="3460763" cy="1122443"/>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7" name="Conector Reto 25">
            <a:extLst>
              <a:ext uri="{FF2B5EF4-FFF2-40B4-BE49-F238E27FC236}">
                <a16:creationId xmlns:a16="http://schemas.microsoft.com/office/drawing/2014/main" id="{3495DAD3-DCB5-465B-89BA-1E81D13873A1}"/>
              </a:ext>
            </a:extLst>
          </p:cNvPr>
          <p:cNvCxnSpPr>
            <a:cxnSpLocks/>
          </p:cNvCxnSpPr>
          <p:nvPr/>
        </p:nvCxnSpPr>
        <p:spPr>
          <a:xfrm>
            <a:off x="5347067" y="5218718"/>
            <a:ext cx="3107" cy="1606730"/>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8" name="Conector Reto 26">
            <a:extLst>
              <a:ext uri="{FF2B5EF4-FFF2-40B4-BE49-F238E27FC236}">
                <a16:creationId xmlns:a16="http://schemas.microsoft.com/office/drawing/2014/main" id="{379D79A3-52CB-49F3-A6E7-2A61720CDB7A}"/>
              </a:ext>
            </a:extLst>
          </p:cNvPr>
          <p:cNvCxnSpPr>
            <a:cxnSpLocks/>
          </p:cNvCxnSpPr>
          <p:nvPr/>
        </p:nvCxnSpPr>
        <p:spPr>
          <a:xfrm flipV="1">
            <a:off x="428399" y="5935317"/>
            <a:ext cx="3598277" cy="225839"/>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29" name="Conector Reto 27">
            <a:extLst>
              <a:ext uri="{FF2B5EF4-FFF2-40B4-BE49-F238E27FC236}">
                <a16:creationId xmlns:a16="http://schemas.microsoft.com/office/drawing/2014/main" id="{845CCA3D-688D-4BF5-82DC-848D0345F684}"/>
              </a:ext>
            </a:extLst>
          </p:cNvPr>
          <p:cNvCxnSpPr>
            <a:cxnSpLocks/>
          </p:cNvCxnSpPr>
          <p:nvPr/>
        </p:nvCxnSpPr>
        <p:spPr>
          <a:xfrm>
            <a:off x="117842" y="3113862"/>
            <a:ext cx="3859400" cy="0"/>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cxnSp>
        <p:nvCxnSpPr>
          <p:cNvPr id="130" name="Conector Reto 28">
            <a:extLst>
              <a:ext uri="{FF2B5EF4-FFF2-40B4-BE49-F238E27FC236}">
                <a16:creationId xmlns:a16="http://schemas.microsoft.com/office/drawing/2014/main" id="{DEDD920C-257E-4DE5-962E-65691262841C}"/>
              </a:ext>
            </a:extLst>
          </p:cNvPr>
          <p:cNvCxnSpPr>
            <a:cxnSpLocks/>
          </p:cNvCxnSpPr>
          <p:nvPr/>
        </p:nvCxnSpPr>
        <p:spPr>
          <a:xfrm>
            <a:off x="3887442" y="4178195"/>
            <a:ext cx="3179464" cy="0"/>
          </a:xfrm>
          <a:prstGeom prst="line">
            <a:avLst/>
          </a:prstGeom>
          <a:ln w="3175">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grpSp>
        <p:nvGrpSpPr>
          <p:cNvPr id="55" name="Agrupar 54">
            <a:extLst>
              <a:ext uri="{FF2B5EF4-FFF2-40B4-BE49-F238E27FC236}">
                <a16:creationId xmlns:a16="http://schemas.microsoft.com/office/drawing/2014/main" id="{190DBFE8-7A1F-4DCE-A6B9-9757ADD90EF5}"/>
              </a:ext>
            </a:extLst>
          </p:cNvPr>
          <p:cNvGrpSpPr/>
          <p:nvPr/>
        </p:nvGrpSpPr>
        <p:grpSpPr>
          <a:xfrm>
            <a:off x="0" y="1565909"/>
            <a:ext cx="10232391" cy="5173894"/>
            <a:chOff x="0" y="1565909"/>
            <a:chExt cx="10232391" cy="5173894"/>
          </a:xfrm>
        </p:grpSpPr>
        <p:sp>
          <p:nvSpPr>
            <p:cNvPr id="65" name="Retângulo 64">
              <a:extLst>
                <a:ext uri="{FF2B5EF4-FFF2-40B4-BE49-F238E27FC236}">
                  <a16:creationId xmlns:a16="http://schemas.microsoft.com/office/drawing/2014/main" id="{80D66998-489C-47DC-8662-A654F1B1DDE4}"/>
                </a:ext>
              </a:extLst>
            </p:cNvPr>
            <p:cNvSpPr/>
            <p:nvPr/>
          </p:nvSpPr>
          <p:spPr>
            <a:xfrm>
              <a:off x="0" y="3330470"/>
              <a:ext cx="3134141" cy="954107"/>
            </a:xfrm>
            <a:prstGeom prst="rect">
              <a:avLst/>
            </a:prstGeom>
            <a:solidFill>
              <a:schemeClr val="bg1"/>
            </a:solidFill>
          </p:spPr>
          <p:txBody>
            <a:bodyPr wrap="square">
              <a:spAutoFit/>
            </a:bodyPr>
            <a:lstStyle/>
            <a:p>
              <a:r>
                <a:rPr lang="pt-BR" sz="1400" dirty="0">
                  <a:latin typeface="Arial" panose="020B0604020202020204" pitchFamily="34" charset="0"/>
                  <a:cs typeface="Arial" panose="020B0604020202020204" pitchFamily="34" charset="0"/>
                </a:rPr>
                <a:t>Portaria MCT nº 139 de 10/03/2009 - Institui o Programa Nacional de Apoio às Incubadoras de Empresas e aos Parques Tecnológicos - PNI.</a:t>
              </a:r>
            </a:p>
          </p:txBody>
        </p:sp>
        <p:sp>
          <p:nvSpPr>
            <p:cNvPr id="56" name="Seta: para a Direita 55">
              <a:extLst>
                <a:ext uri="{FF2B5EF4-FFF2-40B4-BE49-F238E27FC236}">
                  <a16:creationId xmlns:a16="http://schemas.microsoft.com/office/drawing/2014/main" id="{9D3179C1-40B3-4C46-8208-945F3DFB7B86}"/>
                </a:ext>
              </a:extLst>
            </p:cNvPr>
            <p:cNvSpPr/>
            <p:nvPr/>
          </p:nvSpPr>
          <p:spPr>
            <a:xfrm>
              <a:off x="4408852" y="2935955"/>
              <a:ext cx="566944" cy="1650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Retângulo 13">
              <a:extLst>
                <a:ext uri="{FF2B5EF4-FFF2-40B4-BE49-F238E27FC236}">
                  <a16:creationId xmlns:a16="http://schemas.microsoft.com/office/drawing/2014/main" id="{3A69A39E-534A-4906-9424-9EDE03F3B154}"/>
                </a:ext>
              </a:extLst>
            </p:cNvPr>
            <p:cNvSpPr>
              <a:spLocks noChangeArrowheads="1"/>
            </p:cNvSpPr>
            <p:nvPr/>
          </p:nvSpPr>
          <p:spPr bwMode="auto">
            <a:xfrm>
              <a:off x="4426228" y="1565909"/>
              <a:ext cx="196132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600" dirty="0">
                  <a:latin typeface="Arial" panose="020B0604020202020204" pitchFamily="34" charset="0"/>
                  <a:cs typeface="Arial" panose="020B0604020202020204" pitchFamily="34" charset="0"/>
                </a:rPr>
                <a:t>Emenda</a:t>
              </a:r>
            </a:p>
          </p:txBody>
        </p:sp>
        <p:sp>
          <p:nvSpPr>
            <p:cNvPr id="58" name="Retângulo 1">
              <a:extLst>
                <a:ext uri="{FF2B5EF4-FFF2-40B4-BE49-F238E27FC236}">
                  <a16:creationId xmlns:a16="http://schemas.microsoft.com/office/drawing/2014/main" id="{01C2474C-9BDD-4B77-8D2B-2CED63BB1834}"/>
                </a:ext>
              </a:extLst>
            </p:cNvPr>
            <p:cNvSpPr>
              <a:spLocks noChangeArrowheads="1"/>
            </p:cNvSpPr>
            <p:nvPr/>
          </p:nvSpPr>
          <p:spPr bwMode="auto">
            <a:xfrm>
              <a:off x="7580219" y="3137736"/>
              <a:ext cx="251129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600" dirty="0">
                  <a:solidFill>
                    <a:srgbClr val="000000"/>
                  </a:solidFill>
                  <a:latin typeface="Arial" panose="020B0604020202020204" pitchFamily="34" charset="0"/>
                  <a:cs typeface="Arial" panose="020B0604020202020204" pitchFamily="34" charset="0"/>
                </a:rPr>
                <a:t>Marco Legal para CTI</a:t>
              </a:r>
              <a:endParaRPr lang="pt-BR" altLang="pt-BR" sz="1600" dirty="0">
                <a:latin typeface="Arial" panose="020B0604020202020204" pitchFamily="34" charset="0"/>
                <a:cs typeface="Arial" panose="020B0604020202020204" pitchFamily="34" charset="0"/>
              </a:endParaRPr>
            </a:p>
          </p:txBody>
        </p:sp>
        <p:sp>
          <p:nvSpPr>
            <p:cNvPr id="59" name="Seta: para a Direita 58">
              <a:extLst>
                <a:ext uri="{FF2B5EF4-FFF2-40B4-BE49-F238E27FC236}">
                  <a16:creationId xmlns:a16="http://schemas.microsoft.com/office/drawing/2014/main" id="{DC262AF0-F75C-4D16-8675-E09351B7D575}"/>
                </a:ext>
              </a:extLst>
            </p:cNvPr>
            <p:cNvSpPr/>
            <p:nvPr/>
          </p:nvSpPr>
          <p:spPr>
            <a:xfrm>
              <a:off x="7028356" y="3252142"/>
              <a:ext cx="395896" cy="14577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Retângulo 1">
              <a:extLst>
                <a:ext uri="{FF2B5EF4-FFF2-40B4-BE49-F238E27FC236}">
                  <a16:creationId xmlns:a16="http://schemas.microsoft.com/office/drawing/2014/main" id="{36FD4366-4A44-49BD-B859-ABE2352E32B1}"/>
                </a:ext>
              </a:extLst>
            </p:cNvPr>
            <p:cNvSpPr>
              <a:spLocks noChangeArrowheads="1"/>
            </p:cNvSpPr>
            <p:nvPr/>
          </p:nvSpPr>
          <p:spPr bwMode="auto">
            <a:xfrm>
              <a:off x="7057895" y="4217138"/>
              <a:ext cx="13179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400" dirty="0">
                  <a:solidFill>
                    <a:schemeClr val="bg1"/>
                  </a:solidFill>
                  <a:latin typeface="Arial" panose="020B0604020202020204" pitchFamily="34" charset="0"/>
                  <a:cs typeface="Arial" panose="020B0604020202020204" pitchFamily="34" charset="0"/>
                </a:rPr>
                <a:t>Regulamenta</a:t>
              </a:r>
              <a:r>
                <a:rPr lang="pt-BR" altLang="pt-BR" sz="1400" dirty="0">
                  <a:latin typeface="Arial" panose="020B0604020202020204" pitchFamily="34" charset="0"/>
                  <a:cs typeface="Arial" panose="020B0604020202020204" pitchFamily="34" charset="0"/>
                </a:rPr>
                <a:t> </a:t>
              </a:r>
            </a:p>
            <a:p>
              <a:pPr>
                <a:spcBef>
                  <a:spcPct val="0"/>
                </a:spcBef>
                <a:buFontTx/>
                <a:buNone/>
              </a:pPr>
              <a:r>
                <a:rPr lang="pt-BR" altLang="pt-BR" sz="1400" dirty="0">
                  <a:solidFill>
                    <a:schemeClr val="bg1"/>
                  </a:solidFill>
                  <a:latin typeface="Arial" panose="020B0604020202020204" pitchFamily="34" charset="0"/>
                  <a:cs typeface="Arial" panose="020B0604020202020204" pitchFamily="34" charset="0"/>
                </a:rPr>
                <a:t>o Marco Legal</a:t>
              </a:r>
              <a:endParaRPr lang="pt-BR" altLang="pt-BR" sz="1600" dirty="0">
                <a:solidFill>
                  <a:schemeClr val="bg1"/>
                </a:solidFill>
                <a:latin typeface="Arial" panose="020B0604020202020204" pitchFamily="34" charset="0"/>
                <a:cs typeface="Arial" panose="020B0604020202020204" pitchFamily="34" charset="0"/>
              </a:endParaRPr>
            </a:p>
          </p:txBody>
        </p:sp>
        <p:sp>
          <p:nvSpPr>
            <p:cNvPr id="61" name="Retângulo 7">
              <a:extLst>
                <a:ext uri="{FF2B5EF4-FFF2-40B4-BE49-F238E27FC236}">
                  <a16:creationId xmlns:a16="http://schemas.microsoft.com/office/drawing/2014/main" id="{99542C8C-AF9C-40A5-961B-B941D50FB2FB}"/>
                </a:ext>
              </a:extLst>
            </p:cNvPr>
            <p:cNvSpPr>
              <a:spLocks noChangeArrowheads="1"/>
            </p:cNvSpPr>
            <p:nvPr/>
          </p:nvSpPr>
          <p:spPr bwMode="auto">
            <a:xfrm>
              <a:off x="7236779" y="2070791"/>
              <a:ext cx="29956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pt-BR" altLang="pt-BR" sz="1800" dirty="0">
                  <a:latin typeface="Arial" panose="020B0604020202020204" pitchFamily="34" charset="0"/>
                  <a:cs typeface="Arial" panose="020B0604020202020204" pitchFamily="34" charset="0"/>
                </a:rPr>
                <a:t>Lei 11.196/05 = Lei do Bem</a:t>
              </a:r>
            </a:p>
          </p:txBody>
        </p:sp>
        <p:sp>
          <p:nvSpPr>
            <p:cNvPr id="62" name="Rectangle 1">
              <a:extLst>
                <a:ext uri="{FF2B5EF4-FFF2-40B4-BE49-F238E27FC236}">
                  <a16:creationId xmlns:a16="http://schemas.microsoft.com/office/drawing/2014/main" id="{68AEBE9C-C2FA-4E8B-BD7F-988147C12DCF}"/>
                </a:ext>
              </a:extLst>
            </p:cNvPr>
            <p:cNvSpPr>
              <a:spLocks noChangeArrowheads="1"/>
            </p:cNvSpPr>
            <p:nvPr/>
          </p:nvSpPr>
          <p:spPr bwMode="auto">
            <a:xfrm>
              <a:off x="1866266" y="2876360"/>
              <a:ext cx="2338174" cy="307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None/>
              </a:pPr>
              <a:r>
                <a:rPr lang="pt-BR" altLang="pt-BR" sz="1400" dirty="0">
                  <a:latin typeface="Arial" panose="020B0604020202020204" pitchFamily="34" charset="0"/>
                  <a:cs typeface="Arial" panose="020B0604020202020204" pitchFamily="34" charset="0"/>
                </a:rPr>
                <a:t>Lei da inovação 2/12/ 2004 </a:t>
              </a:r>
            </a:p>
          </p:txBody>
        </p:sp>
        <p:sp>
          <p:nvSpPr>
            <p:cNvPr id="63" name="Seta: para a Direita 62">
              <a:extLst>
                <a:ext uri="{FF2B5EF4-FFF2-40B4-BE49-F238E27FC236}">
                  <a16:creationId xmlns:a16="http://schemas.microsoft.com/office/drawing/2014/main" id="{EC8E315A-1B5A-4322-A93D-018C1951D362}"/>
                </a:ext>
              </a:extLst>
            </p:cNvPr>
            <p:cNvSpPr/>
            <p:nvPr/>
          </p:nvSpPr>
          <p:spPr>
            <a:xfrm flipV="1">
              <a:off x="6860502" y="4325738"/>
              <a:ext cx="180017" cy="14577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4" name="Seta: para a Direita 63">
              <a:extLst>
                <a:ext uri="{FF2B5EF4-FFF2-40B4-BE49-F238E27FC236}">
                  <a16:creationId xmlns:a16="http://schemas.microsoft.com/office/drawing/2014/main" id="{CB8EE264-F0D3-4558-AA36-1C3EC16CF3F9}"/>
                </a:ext>
              </a:extLst>
            </p:cNvPr>
            <p:cNvSpPr/>
            <p:nvPr/>
          </p:nvSpPr>
          <p:spPr>
            <a:xfrm>
              <a:off x="2377742" y="5034947"/>
              <a:ext cx="1001562" cy="1710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7" name="Seta: para a Direita 66">
              <a:extLst>
                <a:ext uri="{FF2B5EF4-FFF2-40B4-BE49-F238E27FC236}">
                  <a16:creationId xmlns:a16="http://schemas.microsoft.com/office/drawing/2014/main" id="{F0090A18-5D08-4BCF-953D-B580B4B32F89}"/>
                </a:ext>
              </a:extLst>
            </p:cNvPr>
            <p:cNvSpPr/>
            <p:nvPr/>
          </p:nvSpPr>
          <p:spPr>
            <a:xfrm>
              <a:off x="3002507" y="3880094"/>
              <a:ext cx="2189563" cy="171027"/>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CaixaDeTexto 67">
              <a:extLst>
                <a:ext uri="{FF2B5EF4-FFF2-40B4-BE49-F238E27FC236}">
                  <a16:creationId xmlns:a16="http://schemas.microsoft.com/office/drawing/2014/main" id="{38468FDF-6E2F-4B98-A083-4440B94D8E13}"/>
                </a:ext>
              </a:extLst>
            </p:cNvPr>
            <p:cNvSpPr txBox="1"/>
            <p:nvPr/>
          </p:nvSpPr>
          <p:spPr>
            <a:xfrm>
              <a:off x="4382348" y="6370471"/>
              <a:ext cx="2807692" cy="369332"/>
            </a:xfrm>
            <a:prstGeom prst="rect">
              <a:avLst/>
            </a:prstGeom>
            <a:noFill/>
          </p:spPr>
          <p:txBody>
            <a:bodyPr wrap="none" rtlCol="0">
              <a:spAutoFit/>
            </a:bodyPr>
            <a:lstStyle/>
            <a:p>
              <a:r>
                <a:rPr lang="pt-BR" dirty="0"/>
                <a:t>Adaptado de </a:t>
              </a:r>
              <a:r>
                <a:rPr lang="pt-BR" dirty="0" err="1"/>
                <a:t>Muraro</a:t>
              </a:r>
              <a:r>
                <a:rPr lang="pt-BR" dirty="0"/>
                <a:t> (2018)</a:t>
              </a:r>
            </a:p>
          </p:txBody>
        </p:sp>
        <p:sp>
          <p:nvSpPr>
            <p:cNvPr id="66" name="Retângulo 65">
              <a:extLst>
                <a:ext uri="{FF2B5EF4-FFF2-40B4-BE49-F238E27FC236}">
                  <a16:creationId xmlns:a16="http://schemas.microsoft.com/office/drawing/2014/main" id="{59723F2B-494F-4C90-A441-01CF8CB4DF70}"/>
                </a:ext>
              </a:extLst>
            </p:cNvPr>
            <p:cNvSpPr/>
            <p:nvPr/>
          </p:nvSpPr>
          <p:spPr>
            <a:xfrm>
              <a:off x="42470" y="4526851"/>
              <a:ext cx="2335271" cy="1169551"/>
            </a:xfrm>
            <a:prstGeom prst="rect">
              <a:avLst/>
            </a:prstGeom>
            <a:solidFill>
              <a:schemeClr val="bg1"/>
            </a:solidFill>
          </p:spPr>
          <p:txBody>
            <a:bodyPr wrap="square">
              <a:spAutoFit/>
            </a:bodyPr>
            <a:lstStyle/>
            <a:p>
              <a:r>
                <a:rPr lang="pt-BR" sz="1400" dirty="0">
                  <a:latin typeface="Arial" panose="020B0604020202020204" pitchFamily="34" charset="0"/>
                  <a:cs typeface="Arial" panose="020B0604020202020204" pitchFamily="34" charset="0"/>
                </a:rPr>
                <a:t>Portaria SETEC/MCTIC nº 6.544, de 26.12.2018 - Institui o Comitê de Auxilio técnico do CAT/PNI</a:t>
              </a:r>
            </a:p>
            <a:p>
              <a:endParaRPr lang="pt-BR" sz="1400" dirty="0">
                <a:solidFill>
                  <a:srgbClr val="2C66CE"/>
                </a:solidFill>
                <a:latin typeface="Arial" panose="020B0604020202020204" pitchFamily="34" charset="0"/>
                <a:cs typeface="Arial" panose="020B0604020202020204" pitchFamily="34" charset="0"/>
              </a:endParaRPr>
            </a:p>
          </p:txBody>
        </p:sp>
      </p:grpSp>
      <p:sp>
        <p:nvSpPr>
          <p:cNvPr id="2" name="CaixaDeTexto 1">
            <a:extLst>
              <a:ext uri="{FF2B5EF4-FFF2-40B4-BE49-F238E27FC236}">
                <a16:creationId xmlns:a16="http://schemas.microsoft.com/office/drawing/2014/main" id="{10EF18D3-0A66-4AB9-B667-16358B9CAF9D}"/>
              </a:ext>
            </a:extLst>
          </p:cNvPr>
          <p:cNvSpPr txBox="1"/>
          <p:nvPr/>
        </p:nvSpPr>
        <p:spPr>
          <a:xfrm>
            <a:off x="6901114" y="5648373"/>
            <a:ext cx="2529090" cy="369332"/>
          </a:xfrm>
          <a:prstGeom prst="rect">
            <a:avLst/>
          </a:prstGeom>
          <a:noFill/>
        </p:spPr>
        <p:txBody>
          <a:bodyPr wrap="none" rtlCol="0">
            <a:spAutoFit/>
          </a:bodyPr>
          <a:lstStyle/>
          <a:p>
            <a:r>
              <a:rPr lang="pt-BR" dirty="0">
                <a:solidFill>
                  <a:schemeClr val="bg1"/>
                </a:solidFill>
              </a:rPr>
              <a:t>Marco Legal das Startups</a:t>
            </a:r>
          </a:p>
        </p:txBody>
      </p:sp>
      <p:sp>
        <p:nvSpPr>
          <p:cNvPr id="5" name="Retângulo 4">
            <a:extLst>
              <a:ext uri="{FF2B5EF4-FFF2-40B4-BE49-F238E27FC236}">
                <a16:creationId xmlns:a16="http://schemas.microsoft.com/office/drawing/2014/main" id="{B7F0B6BE-A8E3-4116-AC2C-5E77CE81B31D}"/>
              </a:ext>
            </a:extLst>
          </p:cNvPr>
          <p:cNvSpPr/>
          <p:nvPr/>
        </p:nvSpPr>
        <p:spPr>
          <a:xfrm>
            <a:off x="3280431" y="6001024"/>
            <a:ext cx="5032853" cy="369332"/>
          </a:xfrm>
          <a:prstGeom prst="rect">
            <a:avLst/>
          </a:prstGeom>
          <a:solidFill>
            <a:schemeClr val="bg1"/>
          </a:solidFill>
        </p:spPr>
        <p:txBody>
          <a:bodyPr wrap="none">
            <a:spAutoFit/>
          </a:bodyPr>
          <a:lstStyle/>
          <a:p>
            <a:r>
              <a:rPr lang="pt-BR" b="1" dirty="0">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MEDIDA PROVISÓRIA Nº 881</a:t>
            </a:r>
            <a:r>
              <a:rPr lang="pt-BR" dirty="0">
                <a:latin typeface="Calibri" panose="020F0502020204030204" pitchFamily="34" charset="0"/>
                <a:cs typeface="Calibri" panose="020F0502020204030204" pitchFamily="34" charset="0"/>
              </a:rPr>
              <a:t>-Liberdade-Econômica</a:t>
            </a:r>
          </a:p>
        </p:txBody>
      </p:sp>
      <p:sp>
        <p:nvSpPr>
          <p:cNvPr id="6" name="Retângulo 5">
            <a:extLst>
              <a:ext uri="{FF2B5EF4-FFF2-40B4-BE49-F238E27FC236}">
                <a16:creationId xmlns:a16="http://schemas.microsoft.com/office/drawing/2014/main" id="{3A60D4AB-17CC-45E4-90D7-5F51B7592FB7}"/>
              </a:ext>
            </a:extLst>
          </p:cNvPr>
          <p:cNvSpPr/>
          <p:nvPr/>
        </p:nvSpPr>
        <p:spPr>
          <a:xfrm>
            <a:off x="7176850" y="963132"/>
            <a:ext cx="4122218" cy="923330"/>
          </a:xfrm>
          <a:prstGeom prst="rect">
            <a:avLst/>
          </a:prstGeom>
        </p:spPr>
        <p:txBody>
          <a:bodyPr wrap="square">
            <a:spAutoFit/>
          </a:bodyPr>
          <a:lstStyle/>
          <a:p>
            <a:r>
              <a:rPr lang="pt-BR" dirty="0"/>
              <a:t>Propósito principal de estimular as parcerias entre instituições acadêmicas e o setor produtivo brasileiro</a:t>
            </a:r>
          </a:p>
        </p:txBody>
      </p:sp>
      <p:sp>
        <p:nvSpPr>
          <p:cNvPr id="32" name="Seta: para a Direita 31">
            <a:extLst>
              <a:ext uri="{FF2B5EF4-FFF2-40B4-BE49-F238E27FC236}">
                <a16:creationId xmlns:a16="http://schemas.microsoft.com/office/drawing/2014/main" id="{8A9A71F9-7634-4E4D-85C0-E48813DD3BE5}"/>
              </a:ext>
            </a:extLst>
          </p:cNvPr>
          <p:cNvSpPr/>
          <p:nvPr/>
        </p:nvSpPr>
        <p:spPr>
          <a:xfrm>
            <a:off x="4430808" y="1351350"/>
            <a:ext cx="2642008" cy="15435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0197D948-9192-41C4-B717-9EA6F7B59286}"/>
              </a:ext>
            </a:extLst>
          </p:cNvPr>
          <p:cNvSpPr txBox="1"/>
          <p:nvPr/>
        </p:nvSpPr>
        <p:spPr>
          <a:xfrm>
            <a:off x="11230485" y="6431352"/>
            <a:ext cx="1083951" cy="307777"/>
          </a:xfrm>
          <a:prstGeom prst="rect">
            <a:avLst/>
          </a:prstGeom>
          <a:noFill/>
        </p:spPr>
        <p:txBody>
          <a:bodyPr wrap="none" rtlCol="0">
            <a:spAutoFit/>
          </a:bodyPr>
          <a:lstStyle/>
          <a:p>
            <a:r>
              <a:rPr lang="pt-BR" sz="1400" dirty="0">
                <a:solidFill>
                  <a:schemeClr val="bg1">
                    <a:lumMod val="50000"/>
                  </a:schemeClr>
                </a:solidFill>
              </a:rPr>
              <a:t>J.A.S Aranha</a:t>
            </a:r>
          </a:p>
        </p:txBody>
      </p:sp>
      <p:pic>
        <p:nvPicPr>
          <p:cNvPr id="7" name="Imagem 6">
            <a:extLst>
              <a:ext uri="{FF2B5EF4-FFF2-40B4-BE49-F238E27FC236}">
                <a16:creationId xmlns:a16="http://schemas.microsoft.com/office/drawing/2014/main" id="{F98237A0-3B0F-4820-90C6-F64E4AFD52C6}"/>
              </a:ext>
            </a:extLst>
          </p:cNvPr>
          <p:cNvPicPr>
            <a:picLocks noChangeAspect="1"/>
          </p:cNvPicPr>
          <p:nvPr/>
        </p:nvPicPr>
        <p:blipFill>
          <a:blip r:embed="rId4"/>
          <a:stretch>
            <a:fillRect/>
          </a:stretch>
        </p:blipFill>
        <p:spPr>
          <a:xfrm>
            <a:off x="11160235" y="1"/>
            <a:ext cx="1485900" cy="6858000"/>
          </a:xfrm>
          <a:prstGeom prst="rect">
            <a:avLst/>
          </a:prstGeom>
        </p:spPr>
      </p:pic>
      <p:sp>
        <p:nvSpPr>
          <p:cNvPr id="8" name="Retângulo 7">
            <a:extLst>
              <a:ext uri="{FF2B5EF4-FFF2-40B4-BE49-F238E27FC236}">
                <a16:creationId xmlns:a16="http://schemas.microsoft.com/office/drawing/2014/main" id="{948E88FF-1A19-49BA-9A95-7412BC3FA8F3}"/>
              </a:ext>
            </a:extLst>
          </p:cNvPr>
          <p:cNvSpPr/>
          <p:nvPr/>
        </p:nvSpPr>
        <p:spPr>
          <a:xfrm>
            <a:off x="428399" y="623573"/>
            <a:ext cx="11033959" cy="2539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86FABEC9-C46F-457F-885F-827396D36B86}"/>
              </a:ext>
            </a:extLst>
          </p:cNvPr>
          <p:cNvSpPr/>
          <p:nvPr/>
        </p:nvSpPr>
        <p:spPr>
          <a:xfrm>
            <a:off x="588602" y="768628"/>
            <a:ext cx="231900" cy="2629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6DEE5BFF-080E-426A-BDB8-713FFB014ADB}"/>
              </a:ext>
            </a:extLst>
          </p:cNvPr>
          <p:cNvSpPr/>
          <p:nvPr/>
        </p:nvSpPr>
        <p:spPr>
          <a:xfrm>
            <a:off x="238873" y="2261707"/>
            <a:ext cx="4333128" cy="442927"/>
          </a:xfrm>
          <a:prstGeom prst="rect">
            <a:avLst/>
          </a:prstGeom>
        </p:spPr>
        <p:txBody>
          <a:bodyPr wrap="square">
            <a:spAutoFit/>
          </a:bodyPr>
          <a:lstStyle/>
          <a:p>
            <a:pPr algn="ctr"/>
            <a:r>
              <a:rPr lang="pt-BR" sz="1100" b="1" u="sng" dirty="0">
                <a:latin typeface="Arial" panose="020B0604020202020204" pitchFamily="34" charset="0"/>
                <a:hlinkClick r:id="rId5">
                  <a:extLst>
                    <a:ext uri="{A12FA001-AC4F-418D-AE19-62706E023703}">
                      <ahyp:hlinkClr xmlns:ahyp="http://schemas.microsoft.com/office/drawing/2018/hyperlinkcolor" val="tx"/>
                    </a:ext>
                  </a:extLst>
                </a:hlinkClick>
              </a:rPr>
              <a:t>LEI COMPLEMENTAR Nº 123, DE 14 DE DEZEMBRO DE 2006</a:t>
            </a:r>
            <a:endParaRPr lang="pt-BR" sz="1100" b="1" u="sng" dirty="0">
              <a:latin typeface="Arial" panose="020B0604020202020204" pitchFamily="34" charset="0"/>
            </a:endParaRPr>
          </a:p>
          <a:p>
            <a:pPr algn="ctr"/>
            <a:r>
              <a:rPr lang="pt-BR" sz="1200" b="1" dirty="0">
                <a:latin typeface="Arial" panose="020B0604020202020204" pitchFamily="34" charset="0"/>
              </a:rPr>
              <a:t>Estatuto da MPE</a:t>
            </a:r>
            <a:endParaRPr lang="pt-BR" sz="1200" dirty="0"/>
          </a:p>
        </p:txBody>
      </p:sp>
      <p:sp>
        <p:nvSpPr>
          <p:cNvPr id="12" name="Retângulo 11">
            <a:extLst>
              <a:ext uri="{FF2B5EF4-FFF2-40B4-BE49-F238E27FC236}">
                <a16:creationId xmlns:a16="http://schemas.microsoft.com/office/drawing/2014/main" id="{87A6928D-447E-438C-BE42-1FA9589109E0}"/>
              </a:ext>
            </a:extLst>
          </p:cNvPr>
          <p:cNvSpPr/>
          <p:nvPr/>
        </p:nvSpPr>
        <p:spPr>
          <a:xfrm>
            <a:off x="588602" y="5648373"/>
            <a:ext cx="225686" cy="1090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57556FDF-0FE0-4457-95ED-92B6B6334747}"/>
              </a:ext>
            </a:extLst>
          </p:cNvPr>
          <p:cNvSpPr/>
          <p:nvPr/>
        </p:nvSpPr>
        <p:spPr>
          <a:xfrm>
            <a:off x="56113" y="5686411"/>
            <a:ext cx="5607625" cy="307777"/>
          </a:xfrm>
          <a:prstGeom prst="rect">
            <a:avLst/>
          </a:prstGeom>
        </p:spPr>
        <p:txBody>
          <a:bodyPr wrap="none">
            <a:spAutoFit/>
          </a:bodyPr>
          <a:lstStyle/>
          <a:p>
            <a:r>
              <a:rPr lang="pt-BR" sz="1400" dirty="0">
                <a:latin typeface="Arial" panose="020B0604020202020204" pitchFamily="34" charset="0"/>
                <a:cs typeface="Arial" panose="020B0604020202020204" pitchFamily="34" charset="0"/>
              </a:rPr>
              <a:t>Empresa Simples de Crédito </a:t>
            </a:r>
            <a:r>
              <a:rPr lang="pt-BR" sz="1400" dirty="0">
                <a:solidFill>
                  <a:schemeClr val="bg1"/>
                </a:solidFill>
                <a:latin typeface="Arial" panose="020B0604020202020204" pitchFamily="34" charset="0"/>
                <a:cs typeface="Arial" panose="020B0604020202020204" pitchFamily="34" charset="0"/>
              </a:rPr>
              <a:t>(ESC) Lei Complementar 167 24/04/19</a:t>
            </a:r>
          </a:p>
        </p:txBody>
      </p:sp>
      <p:sp>
        <p:nvSpPr>
          <p:cNvPr id="13" name="Retângulo 12">
            <a:extLst>
              <a:ext uri="{FF2B5EF4-FFF2-40B4-BE49-F238E27FC236}">
                <a16:creationId xmlns:a16="http://schemas.microsoft.com/office/drawing/2014/main" id="{681D7401-394E-4310-8F7A-1EA4AF107E2C}"/>
              </a:ext>
            </a:extLst>
          </p:cNvPr>
          <p:cNvSpPr/>
          <p:nvPr/>
        </p:nvSpPr>
        <p:spPr>
          <a:xfrm>
            <a:off x="588602" y="4284577"/>
            <a:ext cx="225686" cy="272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89BD9476-7874-494D-907C-A1FA699F4E07}"/>
              </a:ext>
            </a:extLst>
          </p:cNvPr>
          <p:cNvSpPr txBox="1"/>
          <p:nvPr/>
        </p:nvSpPr>
        <p:spPr>
          <a:xfrm>
            <a:off x="428399" y="156534"/>
            <a:ext cx="2893741"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Situação Hoje</a:t>
            </a:r>
          </a:p>
        </p:txBody>
      </p:sp>
      <p:sp>
        <p:nvSpPr>
          <p:cNvPr id="9" name="Retângulo 8">
            <a:extLst>
              <a:ext uri="{FF2B5EF4-FFF2-40B4-BE49-F238E27FC236}">
                <a16:creationId xmlns:a16="http://schemas.microsoft.com/office/drawing/2014/main" id="{E438267A-F64B-4A31-90AA-0FFF4153A327}"/>
              </a:ext>
            </a:extLst>
          </p:cNvPr>
          <p:cNvSpPr/>
          <p:nvPr/>
        </p:nvSpPr>
        <p:spPr>
          <a:xfrm>
            <a:off x="4835589" y="289534"/>
            <a:ext cx="6087564" cy="400110"/>
          </a:xfrm>
          <a:prstGeom prst="rect">
            <a:avLst/>
          </a:prstGeom>
        </p:spPr>
        <p:txBody>
          <a:bodyPr wrap="none">
            <a:spAutoFit/>
          </a:bodyPr>
          <a:lstStyle/>
          <a:p>
            <a:r>
              <a:rPr lang="pt-BR" sz="2000" dirty="0"/>
              <a:t>Nova legislação para ecossistemas e mecanismos está ok</a:t>
            </a:r>
          </a:p>
        </p:txBody>
      </p:sp>
    </p:spTree>
    <p:extLst>
      <p:ext uri="{BB962C8B-B14F-4D97-AF65-F5344CB8AC3E}">
        <p14:creationId xmlns:p14="http://schemas.microsoft.com/office/powerpoint/2010/main" val="204810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9"/>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B4B89892-9DCA-46F7-8EEF-14B5AB66D6A0}"/>
              </a:ext>
            </a:extLst>
          </p:cNvPr>
          <p:cNvSpPr/>
          <p:nvPr/>
        </p:nvSpPr>
        <p:spPr>
          <a:xfrm>
            <a:off x="712978" y="1382286"/>
            <a:ext cx="4329561" cy="3785652"/>
          </a:xfrm>
          <a:prstGeom prst="rect">
            <a:avLst/>
          </a:prstGeom>
          <a:solidFill>
            <a:schemeClr val="accent4">
              <a:lumMod val="20000"/>
              <a:lumOff val="80000"/>
            </a:schemeClr>
          </a:solidFill>
          <a:ln>
            <a:solidFill>
              <a:schemeClr val="accent4">
                <a:lumMod val="50000"/>
              </a:schemeClr>
            </a:solidFill>
          </a:ln>
        </p:spPr>
        <p:txBody>
          <a:bodyPr wrap="square">
            <a:spAutoFit/>
          </a:bodyPr>
          <a:lstStyle/>
          <a:p>
            <a:r>
              <a:rPr lang="pt-BR" sz="2400" dirty="0">
                <a:latin typeface="Arial" panose="020B0604020202020204" pitchFamily="34" charset="0"/>
                <a:cs typeface="Arial" panose="020B0604020202020204" pitchFamily="34" charset="0"/>
              </a:rPr>
              <a:t>Vincule incentivos financeiros a metas específicas e mensuráveis Como parte de estratégias mais amplas de desenvolvimento econômico, os principais governos locais concentram seus programas de atração de negócios na consecução de objetivos específicos e mensuráveis</a:t>
            </a:r>
            <a:r>
              <a:rPr lang="pt-BR" dirty="0">
                <a:latin typeface="Arial" panose="020B0604020202020204" pitchFamily="34" charset="0"/>
                <a:cs typeface="Arial" panose="020B0604020202020204" pitchFamily="34" charset="0"/>
              </a:rPr>
              <a:t>.</a:t>
            </a:r>
          </a:p>
        </p:txBody>
      </p:sp>
      <p:sp>
        <p:nvSpPr>
          <p:cNvPr id="3" name="Retângulo 2">
            <a:extLst>
              <a:ext uri="{FF2B5EF4-FFF2-40B4-BE49-F238E27FC236}">
                <a16:creationId xmlns:a16="http://schemas.microsoft.com/office/drawing/2014/main" id="{F11A31D2-C322-4383-AC1D-ABD365FD576B}"/>
              </a:ext>
            </a:extLst>
          </p:cNvPr>
          <p:cNvSpPr/>
          <p:nvPr/>
        </p:nvSpPr>
        <p:spPr>
          <a:xfrm>
            <a:off x="5411028" y="828288"/>
            <a:ext cx="4538190" cy="4893647"/>
          </a:xfrm>
          <a:prstGeom prst="rect">
            <a:avLst/>
          </a:prstGeom>
          <a:solidFill>
            <a:schemeClr val="accent2">
              <a:lumMod val="40000"/>
              <a:lumOff val="60000"/>
            </a:schemeClr>
          </a:solidFill>
          <a:ln>
            <a:solidFill>
              <a:schemeClr val="accent4">
                <a:lumMod val="50000"/>
              </a:schemeClr>
            </a:solidFill>
          </a:ln>
        </p:spPr>
        <p:txBody>
          <a:bodyPr wrap="square">
            <a:spAutoFit/>
          </a:bodyPr>
          <a:lstStyle/>
          <a:p>
            <a:r>
              <a:rPr lang="pt-BR" sz="2400" dirty="0">
                <a:solidFill>
                  <a:srgbClr val="696969"/>
                </a:solidFill>
                <a:latin typeface="Arial" panose="020B0604020202020204" pitchFamily="34" charset="0"/>
                <a:cs typeface="Arial" panose="020B0604020202020204" pitchFamily="34" charset="0"/>
              </a:rPr>
              <a:t>Nesse contexto, vimos que pensar em cidades inteligentes é muito mais do que colocar tecnologia nas grandes cidades, deve ser um modo de pensar em rede. Só assim, as tecnologias, de fato, representarão ganhos econômicos para a população e resultarão como consequência em mais qualidade de vida para as pessoas que vivem esse ecossistema.</a:t>
            </a:r>
            <a:endParaRPr lang="pt-BR" sz="2400"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875819EB-3CE3-4224-BA81-1E0E4E5619BC}"/>
              </a:ext>
            </a:extLst>
          </p:cNvPr>
          <p:cNvSpPr txBox="1"/>
          <p:nvPr/>
        </p:nvSpPr>
        <p:spPr>
          <a:xfrm>
            <a:off x="576501" y="327547"/>
            <a:ext cx="3440365"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Recomendações</a:t>
            </a:r>
          </a:p>
        </p:txBody>
      </p:sp>
    </p:spTree>
    <p:extLst>
      <p:ext uri="{BB962C8B-B14F-4D97-AF65-F5344CB8AC3E}">
        <p14:creationId xmlns:p14="http://schemas.microsoft.com/office/powerpoint/2010/main" val="38166183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D2D48117-7C84-49BE-8CF5-2FF9B45CAF8E}"/>
              </a:ext>
            </a:extLst>
          </p:cNvPr>
          <p:cNvSpPr/>
          <p:nvPr/>
        </p:nvSpPr>
        <p:spPr>
          <a:xfrm>
            <a:off x="440570" y="5764617"/>
            <a:ext cx="9771797" cy="646331"/>
          </a:xfrm>
          <a:prstGeom prst="rect">
            <a:avLst/>
          </a:prstGeom>
        </p:spPr>
        <p:txBody>
          <a:bodyPr wrap="square">
            <a:spAutoFit/>
          </a:bodyPr>
          <a:lstStyle/>
          <a:p>
            <a:r>
              <a:rPr lang="pt-BR" dirty="0">
                <a:latin typeface="Arial" panose="020B0604020202020204" pitchFamily="34" charset="0"/>
                <a:cs typeface="Arial" panose="020B0604020202020204" pitchFamily="34" charset="0"/>
              </a:rPr>
              <a:t>O reforço às desigualdades regionais no Brasil no século XXI: concentração espacial do processo de aprendizagem e da produção inovadora.</a:t>
            </a:r>
            <a:endParaRPr lang="pt-BR" dirty="0">
              <a:effectLst/>
              <a:latin typeface="Arial" panose="020B0604020202020204" pitchFamily="34" charset="0"/>
              <a:cs typeface="Arial" panose="020B0604020202020204" pitchFamily="34" charset="0"/>
            </a:endParaRPr>
          </a:p>
        </p:txBody>
      </p:sp>
      <p:sp>
        <p:nvSpPr>
          <p:cNvPr id="2" name="Retângulo 1">
            <a:extLst>
              <a:ext uri="{FF2B5EF4-FFF2-40B4-BE49-F238E27FC236}">
                <a16:creationId xmlns:a16="http://schemas.microsoft.com/office/drawing/2014/main" id="{10C72209-4FDB-41EF-BAC7-B6FA52CB8AE6}"/>
              </a:ext>
            </a:extLst>
          </p:cNvPr>
          <p:cNvSpPr/>
          <p:nvPr/>
        </p:nvSpPr>
        <p:spPr>
          <a:xfrm>
            <a:off x="440570" y="1996629"/>
            <a:ext cx="9411271" cy="2677656"/>
          </a:xfrm>
          <a:prstGeom prst="rect">
            <a:avLst/>
          </a:prstGeom>
        </p:spPr>
        <p:txBody>
          <a:bodyPr wrap="square">
            <a:spAutoFit/>
          </a:bodyPr>
          <a:lstStyle/>
          <a:p>
            <a:r>
              <a:rPr lang="pt-BR" sz="2800" dirty="0">
                <a:solidFill>
                  <a:srgbClr val="000000"/>
                </a:solidFill>
                <a:latin typeface="Arial" panose="020B0604020202020204" pitchFamily="34" charset="0"/>
                <a:cs typeface="Arial" panose="020B0604020202020204" pitchFamily="34" charset="0"/>
              </a:rPr>
              <a:t>O território tem uma importante atuação no processo de inovação e a inovação está modificando os territórios. </a:t>
            </a:r>
          </a:p>
          <a:p>
            <a:endParaRPr lang="pt-BR" sz="2800" dirty="0">
              <a:solidFill>
                <a:srgbClr val="000000"/>
              </a:solidFill>
              <a:latin typeface="Arial" panose="020B0604020202020204" pitchFamily="34" charset="0"/>
              <a:cs typeface="Arial" panose="020B0604020202020204" pitchFamily="34" charset="0"/>
            </a:endParaRPr>
          </a:p>
          <a:p>
            <a:r>
              <a:rPr lang="pt-BR" sz="2800" dirty="0">
                <a:solidFill>
                  <a:srgbClr val="000000"/>
                </a:solidFill>
                <a:latin typeface="Arial" panose="020B0604020202020204" pitchFamily="34" charset="0"/>
                <a:cs typeface="Arial" panose="020B0604020202020204" pitchFamily="34" charset="0"/>
              </a:rPr>
              <a:t>Estamos observando uma transformação geográfica </a:t>
            </a:r>
            <a:r>
              <a:rPr lang="pt-BR" sz="2800" dirty="0">
                <a:latin typeface="Arial" panose="020B0604020202020204" pitchFamily="34" charset="0"/>
                <a:cs typeface="Arial" panose="020B0604020202020204" pitchFamily="34" charset="0"/>
              </a:rPr>
              <a:t>em função da implantação de ecossistemas de inovação em cidades inteligentes</a:t>
            </a:r>
          </a:p>
        </p:txBody>
      </p:sp>
      <p:sp>
        <p:nvSpPr>
          <p:cNvPr id="3" name="Retângulo 2">
            <a:extLst>
              <a:ext uri="{FF2B5EF4-FFF2-40B4-BE49-F238E27FC236}">
                <a16:creationId xmlns:a16="http://schemas.microsoft.com/office/drawing/2014/main" id="{D366A459-050A-40EB-8409-4FB770B61FEB}"/>
              </a:ext>
            </a:extLst>
          </p:cNvPr>
          <p:cNvSpPr/>
          <p:nvPr/>
        </p:nvSpPr>
        <p:spPr>
          <a:xfrm>
            <a:off x="2403468" y="6488668"/>
            <a:ext cx="5485476" cy="369332"/>
          </a:xfrm>
          <a:prstGeom prst="rect">
            <a:avLst/>
          </a:prstGeom>
        </p:spPr>
        <p:txBody>
          <a:bodyPr wrap="none">
            <a:spAutoFit/>
          </a:bodyPr>
          <a:lstStyle/>
          <a:p>
            <a:r>
              <a:rPr lang="pt-BR" dirty="0">
                <a:hlinkClick r:id="rId2"/>
              </a:rPr>
              <a:t>https://journals.openedition.org/confins/12257?lang=pt</a:t>
            </a:r>
            <a:endParaRPr lang="pt-BR" dirty="0"/>
          </a:p>
        </p:txBody>
      </p:sp>
      <p:sp>
        <p:nvSpPr>
          <p:cNvPr id="7" name="Retângulo 6">
            <a:extLst>
              <a:ext uri="{FF2B5EF4-FFF2-40B4-BE49-F238E27FC236}">
                <a16:creationId xmlns:a16="http://schemas.microsoft.com/office/drawing/2014/main" id="{C0E7F976-F22B-461F-A6C9-6E634A1157FA}"/>
              </a:ext>
            </a:extLst>
          </p:cNvPr>
          <p:cNvSpPr/>
          <p:nvPr/>
        </p:nvSpPr>
        <p:spPr>
          <a:xfrm>
            <a:off x="196753" y="321523"/>
            <a:ext cx="11414471" cy="584775"/>
          </a:xfrm>
          <a:prstGeom prst="rect">
            <a:avLst/>
          </a:prstGeom>
        </p:spPr>
        <p:txBody>
          <a:bodyPr wrap="none">
            <a:spAutoFit/>
          </a:bodyPr>
          <a:lstStyle/>
          <a:p>
            <a:r>
              <a:rPr lang="pt-BR" sz="3200" b="1" dirty="0">
                <a:solidFill>
                  <a:srgbClr val="FFC000"/>
                </a:solidFill>
                <a:latin typeface="Arial" panose="020B0604020202020204" pitchFamily="34" charset="0"/>
                <a:cs typeface="Arial" panose="020B0604020202020204" pitchFamily="34" charset="0"/>
              </a:rPr>
              <a:t>A Economia do Conhecimento e a Geografia da Inovação </a:t>
            </a:r>
          </a:p>
        </p:txBody>
      </p:sp>
    </p:spTree>
    <p:extLst>
      <p:ext uri="{BB962C8B-B14F-4D97-AF65-F5344CB8AC3E}">
        <p14:creationId xmlns:p14="http://schemas.microsoft.com/office/powerpoint/2010/main" val="4108028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A4EC-BE56-4B2C-945B-019053E97848}"/>
              </a:ext>
            </a:extLst>
          </p:cNvPr>
          <p:cNvSpPr>
            <a:spLocks noGrp="1"/>
          </p:cNvSpPr>
          <p:nvPr>
            <p:ph type="title"/>
          </p:nvPr>
        </p:nvSpPr>
        <p:spPr>
          <a:xfrm>
            <a:off x="237272" y="148178"/>
            <a:ext cx="5858728" cy="699746"/>
          </a:xfrm>
        </p:spPr>
        <p:txBody>
          <a:bodyPr>
            <a:noAutofit/>
          </a:bodyPr>
          <a:lstStyle/>
          <a:p>
            <a:br>
              <a:rPr lang="pt-BR" sz="2800" dirty="0"/>
            </a:br>
            <a:r>
              <a:rPr lang="pt-BR" sz="2800" dirty="0"/>
              <a:t>Mudanças e Oportunidades</a:t>
            </a:r>
            <a:br>
              <a:rPr lang="pt-BR" sz="2800" dirty="0"/>
            </a:br>
            <a:endParaRPr lang="pt-BR" sz="2800" dirty="0"/>
          </a:p>
        </p:txBody>
      </p:sp>
      <p:sp>
        <p:nvSpPr>
          <p:cNvPr id="12" name="CaixaDeTexto 11">
            <a:extLst>
              <a:ext uri="{FF2B5EF4-FFF2-40B4-BE49-F238E27FC236}">
                <a16:creationId xmlns:a16="http://schemas.microsoft.com/office/drawing/2014/main" id="{AF253EBF-D5BC-4562-8249-01EDFE926ECA}"/>
              </a:ext>
            </a:extLst>
          </p:cNvPr>
          <p:cNvSpPr txBox="1"/>
          <p:nvPr/>
        </p:nvSpPr>
        <p:spPr>
          <a:xfrm>
            <a:off x="10993618" y="6503235"/>
            <a:ext cx="1210203" cy="338554"/>
          </a:xfrm>
          <a:prstGeom prst="rect">
            <a:avLst/>
          </a:prstGeom>
          <a:noFill/>
        </p:spPr>
        <p:txBody>
          <a:bodyPr wrap="none" rtlCol="0">
            <a:spAutoFit/>
          </a:bodyPr>
          <a:lstStyle/>
          <a:p>
            <a:r>
              <a:rPr lang="pt-BR" sz="1600" dirty="0">
                <a:solidFill>
                  <a:schemeClr val="bg1">
                    <a:lumMod val="50000"/>
                  </a:schemeClr>
                </a:solidFill>
              </a:rPr>
              <a:t>J.A.S Aranha</a:t>
            </a:r>
          </a:p>
        </p:txBody>
      </p:sp>
      <p:sp>
        <p:nvSpPr>
          <p:cNvPr id="6" name="CaixaDeTexto 5">
            <a:extLst>
              <a:ext uri="{FF2B5EF4-FFF2-40B4-BE49-F238E27FC236}">
                <a16:creationId xmlns:a16="http://schemas.microsoft.com/office/drawing/2014/main" id="{98B29DB2-994A-4807-A11F-FEDAB89F883F}"/>
              </a:ext>
            </a:extLst>
          </p:cNvPr>
          <p:cNvSpPr txBox="1"/>
          <p:nvPr/>
        </p:nvSpPr>
        <p:spPr>
          <a:xfrm>
            <a:off x="6702" y="6501231"/>
            <a:ext cx="5268035" cy="369332"/>
          </a:xfrm>
          <a:prstGeom prst="rect">
            <a:avLst/>
          </a:prstGeom>
          <a:noFill/>
        </p:spPr>
        <p:txBody>
          <a:bodyPr wrap="square" rtlCol="0">
            <a:spAutoFit/>
          </a:bodyPr>
          <a:lstStyle/>
          <a:p>
            <a:pPr algn="ctr"/>
            <a:r>
              <a:rPr lang="pt-BR" dirty="0"/>
              <a:t>José Alberto Sampaio Aranha - Presidente ANPROTEC</a:t>
            </a:r>
          </a:p>
        </p:txBody>
      </p:sp>
      <p:sp>
        <p:nvSpPr>
          <p:cNvPr id="3" name="CaixaDeTexto 2">
            <a:extLst>
              <a:ext uri="{FF2B5EF4-FFF2-40B4-BE49-F238E27FC236}">
                <a16:creationId xmlns:a16="http://schemas.microsoft.com/office/drawing/2014/main" id="{4B3907D0-1DD1-47F8-9BE7-B576ED60DDBC}"/>
              </a:ext>
            </a:extLst>
          </p:cNvPr>
          <p:cNvSpPr txBox="1"/>
          <p:nvPr/>
        </p:nvSpPr>
        <p:spPr>
          <a:xfrm>
            <a:off x="6864824" y="5748465"/>
            <a:ext cx="1665841" cy="523220"/>
          </a:xfrm>
          <a:prstGeom prst="rect">
            <a:avLst/>
          </a:prstGeom>
          <a:noFill/>
        </p:spPr>
        <p:txBody>
          <a:bodyPr wrap="none" rtlCol="0">
            <a:spAutoFit/>
          </a:bodyPr>
          <a:lstStyle/>
          <a:p>
            <a:r>
              <a:rPr lang="pt-BR" sz="2800" dirty="0">
                <a:latin typeface="Arial" panose="020B0604020202020204" pitchFamily="34" charset="0"/>
                <a:cs typeface="Arial" panose="020B0604020202020204" pitchFamily="34" charset="0"/>
              </a:rPr>
              <a:t>Obrigado</a:t>
            </a:r>
            <a:endParaRPr lang="pt-BR" dirty="0">
              <a:latin typeface="Arial" panose="020B0604020202020204" pitchFamily="34" charset="0"/>
              <a:cs typeface="Arial" panose="020B0604020202020204" pitchFamily="34" charset="0"/>
            </a:endParaRPr>
          </a:p>
        </p:txBody>
      </p:sp>
      <p:sp>
        <p:nvSpPr>
          <p:cNvPr id="4" name="CaixaDeTexto 3">
            <a:extLst>
              <a:ext uri="{FF2B5EF4-FFF2-40B4-BE49-F238E27FC236}">
                <a16:creationId xmlns:a16="http://schemas.microsoft.com/office/drawing/2014/main" id="{A9A72834-9B26-4CC3-A0F6-C998E838C1A2}"/>
              </a:ext>
            </a:extLst>
          </p:cNvPr>
          <p:cNvSpPr txBox="1"/>
          <p:nvPr/>
        </p:nvSpPr>
        <p:spPr>
          <a:xfrm>
            <a:off x="778474" y="2706005"/>
            <a:ext cx="8256343" cy="1200329"/>
          </a:xfrm>
          <a:prstGeom prst="rect">
            <a:avLst/>
          </a:prstGeom>
          <a:noFill/>
        </p:spPr>
        <p:txBody>
          <a:bodyPr wrap="square" rtlCol="0">
            <a:spAutoFit/>
          </a:bodyPr>
          <a:lstStyle/>
          <a:p>
            <a:pPr algn="ctr"/>
            <a:r>
              <a:rPr lang="pt-BR" sz="3600" dirty="0">
                <a:latin typeface="Arial" panose="020B0604020202020204" pitchFamily="34" charset="0"/>
                <a:cs typeface="Arial" panose="020B0604020202020204" pitchFamily="34" charset="0"/>
              </a:rPr>
              <a:t>Qual é o modelo de Negócios que você vai adotar para sua cidade?</a:t>
            </a:r>
          </a:p>
        </p:txBody>
      </p:sp>
    </p:spTree>
    <p:extLst>
      <p:ext uri="{BB962C8B-B14F-4D97-AF65-F5344CB8AC3E}">
        <p14:creationId xmlns:p14="http://schemas.microsoft.com/office/powerpoint/2010/main" val="253634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4BBB3D-F1B0-4303-BCD0-880029D3E57F}"/>
              </a:ext>
            </a:extLst>
          </p:cNvPr>
          <p:cNvSpPr>
            <a:spLocks noGrp="1"/>
          </p:cNvSpPr>
          <p:nvPr>
            <p:ph type="title"/>
          </p:nvPr>
        </p:nvSpPr>
        <p:spPr>
          <a:xfrm>
            <a:off x="523874" y="331166"/>
            <a:ext cx="2814411" cy="699746"/>
          </a:xfrm>
        </p:spPr>
        <p:txBody>
          <a:bodyPr>
            <a:normAutofit/>
          </a:bodyPr>
          <a:lstStyle/>
          <a:p>
            <a:r>
              <a:rPr lang="pt-BR" sz="3200" dirty="0">
                <a:solidFill>
                  <a:srgbClr val="FFC000"/>
                </a:solidFill>
                <a:latin typeface="Arial" panose="020B0604020202020204" pitchFamily="34" charset="0"/>
                <a:cs typeface="Arial" panose="020B0604020202020204" pitchFamily="34" charset="0"/>
              </a:rPr>
              <a:t>Boas Notícias</a:t>
            </a:r>
            <a:endParaRPr lang="pt-BR" sz="3200" dirty="0"/>
          </a:p>
        </p:txBody>
      </p:sp>
      <p:sp>
        <p:nvSpPr>
          <p:cNvPr id="5" name="Espaço Reservado para Conteúdo 6">
            <a:extLst>
              <a:ext uri="{FF2B5EF4-FFF2-40B4-BE49-F238E27FC236}">
                <a16:creationId xmlns:a16="http://schemas.microsoft.com/office/drawing/2014/main" id="{2D75F2B3-5C0F-43A4-88E8-5D6138D9B823}"/>
              </a:ext>
            </a:extLst>
          </p:cNvPr>
          <p:cNvSpPr txBox="1">
            <a:spLocks/>
          </p:cNvSpPr>
          <p:nvPr/>
        </p:nvSpPr>
        <p:spPr bwMode="auto">
          <a:xfrm>
            <a:off x="753256" y="1210948"/>
            <a:ext cx="4061773" cy="573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pt-BR" sz="2800" dirty="0">
                <a:solidFill>
                  <a:srgbClr val="FFC000"/>
                </a:solidFill>
                <a:latin typeface="Arial" panose="020B0604020202020204" pitchFamily="34" charset="0"/>
                <a:cs typeface="Arial" panose="020B0604020202020204" pitchFamily="34" charset="0"/>
              </a:rPr>
              <a:t>Startups e Incentivos</a:t>
            </a:r>
            <a:endParaRPr lang="pt-BR" sz="2800" i="1" dirty="0">
              <a:solidFill>
                <a:srgbClr val="FFC000"/>
              </a:solidFill>
              <a:latin typeface="Arial" panose="020B0604020202020204" pitchFamily="34" charset="0"/>
              <a:cs typeface="Arial" panose="020B0604020202020204" pitchFamily="34" charset="0"/>
            </a:endParaRPr>
          </a:p>
        </p:txBody>
      </p:sp>
      <p:sp>
        <p:nvSpPr>
          <p:cNvPr id="7" name="Retângulo 6">
            <a:extLst>
              <a:ext uri="{FF2B5EF4-FFF2-40B4-BE49-F238E27FC236}">
                <a16:creationId xmlns:a16="http://schemas.microsoft.com/office/drawing/2014/main" id="{865B8C7B-FC21-49F5-B967-5BEBBA4A6BC9}"/>
              </a:ext>
            </a:extLst>
          </p:cNvPr>
          <p:cNvSpPr/>
          <p:nvPr/>
        </p:nvSpPr>
        <p:spPr>
          <a:xfrm>
            <a:off x="5847101" y="5250671"/>
            <a:ext cx="5030544" cy="461665"/>
          </a:xfrm>
          <a:prstGeom prst="rect">
            <a:avLst/>
          </a:prstGeom>
        </p:spPr>
        <p:txBody>
          <a:bodyPr wrap="none">
            <a:spAutoFit/>
          </a:bodyPr>
          <a:lstStyle/>
          <a:p>
            <a:r>
              <a:rPr lang="pt-BR" sz="2400" dirty="0">
                <a:latin typeface="Arial" panose="020B0604020202020204" pitchFamily="34" charset="0"/>
                <a:ea typeface="Verdana" panose="020B0604030504040204" pitchFamily="34" charset="0"/>
                <a:cs typeface="Arial" panose="020B0604020202020204" pitchFamily="34" charset="0"/>
              </a:rPr>
              <a:t>Lei informática – 810 -  13674/2018</a:t>
            </a:r>
          </a:p>
        </p:txBody>
      </p:sp>
      <p:sp>
        <p:nvSpPr>
          <p:cNvPr id="8" name="Retângulo 7">
            <a:extLst>
              <a:ext uri="{FF2B5EF4-FFF2-40B4-BE49-F238E27FC236}">
                <a16:creationId xmlns:a16="http://schemas.microsoft.com/office/drawing/2014/main" id="{D0765475-A2C8-4CD8-B37B-1F11BEC77AE6}"/>
              </a:ext>
            </a:extLst>
          </p:cNvPr>
          <p:cNvSpPr/>
          <p:nvPr/>
        </p:nvSpPr>
        <p:spPr>
          <a:xfrm>
            <a:off x="5847101" y="5657920"/>
            <a:ext cx="3363037" cy="461665"/>
          </a:xfrm>
          <a:prstGeom prst="rect">
            <a:avLst/>
          </a:prstGeom>
        </p:spPr>
        <p:txBody>
          <a:bodyPr wrap="none">
            <a:spAutoFit/>
          </a:bodyPr>
          <a:lstStyle/>
          <a:p>
            <a:r>
              <a:rPr lang="pt-BR" altLang="pt-BR" sz="2400" dirty="0">
                <a:latin typeface="Arial" panose="020B0604020202020204" pitchFamily="34" charset="0"/>
                <a:ea typeface="Verdana" panose="020B0604030504040204" pitchFamily="34" charset="0"/>
                <a:cs typeface="Arial" panose="020B0604020202020204" pitchFamily="34" charset="0"/>
              </a:rPr>
              <a:t>Lei do Bem - 11.196/05</a:t>
            </a:r>
          </a:p>
        </p:txBody>
      </p:sp>
      <p:sp>
        <p:nvSpPr>
          <p:cNvPr id="9" name="Retângulo 8">
            <a:extLst>
              <a:ext uri="{FF2B5EF4-FFF2-40B4-BE49-F238E27FC236}">
                <a16:creationId xmlns:a16="http://schemas.microsoft.com/office/drawing/2014/main" id="{2CF0175A-DC25-433F-97D4-ADA72B98F3FD}"/>
              </a:ext>
            </a:extLst>
          </p:cNvPr>
          <p:cNvSpPr/>
          <p:nvPr/>
        </p:nvSpPr>
        <p:spPr>
          <a:xfrm>
            <a:off x="5847101" y="6065169"/>
            <a:ext cx="3961341" cy="461665"/>
          </a:xfrm>
          <a:prstGeom prst="rect">
            <a:avLst/>
          </a:prstGeom>
        </p:spPr>
        <p:txBody>
          <a:bodyPr wrap="none">
            <a:spAutoFit/>
          </a:bodyPr>
          <a:lstStyle/>
          <a:p>
            <a:r>
              <a:rPr lang="pt-BR" sz="2400" dirty="0">
                <a:latin typeface="Arial" panose="020B0604020202020204" pitchFamily="34" charset="0"/>
                <a:ea typeface="Verdana" panose="020B0604030504040204" pitchFamily="34" charset="0"/>
                <a:cs typeface="Arial" panose="020B0604020202020204" pitchFamily="34" charset="0"/>
              </a:rPr>
              <a:t>Lei nº 9.478, de 06/08/1997</a:t>
            </a:r>
          </a:p>
        </p:txBody>
      </p:sp>
      <p:pic>
        <p:nvPicPr>
          <p:cNvPr id="10" name="Imagem 9">
            <a:extLst>
              <a:ext uri="{FF2B5EF4-FFF2-40B4-BE49-F238E27FC236}">
                <a16:creationId xmlns:a16="http://schemas.microsoft.com/office/drawing/2014/main" id="{3F00F8CA-1DC4-4A24-9690-5CFC81980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3464" y="331166"/>
            <a:ext cx="4934578" cy="4838226"/>
          </a:xfrm>
          <a:prstGeom prst="rect">
            <a:avLst/>
          </a:prstGeom>
        </p:spPr>
      </p:pic>
      <p:sp>
        <p:nvSpPr>
          <p:cNvPr id="6" name="TextBox 5">
            <a:extLst>
              <a:ext uri="{FF2B5EF4-FFF2-40B4-BE49-F238E27FC236}">
                <a16:creationId xmlns:a16="http://schemas.microsoft.com/office/drawing/2014/main" id="{8DC128A4-E742-45C8-9408-656ACF358640}"/>
              </a:ext>
            </a:extLst>
          </p:cNvPr>
          <p:cNvSpPr txBox="1">
            <a:spLocks noChangeArrowheads="1"/>
          </p:cNvSpPr>
          <p:nvPr/>
        </p:nvSpPr>
        <p:spPr bwMode="auto">
          <a:xfrm>
            <a:off x="321102" y="1964601"/>
            <a:ext cx="4812362" cy="4154984"/>
          </a:xfrm>
          <a:prstGeom prst="rect">
            <a:avLst/>
          </a:prstGeom>
          <a:noFill/>
          <a:ln>
            <a:solidFill>
              <a:schemeClr val="accent4">
                <a:lumMod val="50000"/>
              </a:schemeClr>
            </a:solidFill>
          </a:ln>
        </p:spPr>
        <p:txBody>
          <a:bodyPr wrap="squar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pt-BR" altLang="en-US" sz="2200" dirty="0">
                <a:ea typeface="Verdana" panose="020B0604030504040204" pitchFamily="34" charset="0"/>
                <a:cs typeface="Arial" panose="020B0604020202020204" pitchFamily="34" charset="0"/>
              </a:rPr>
              <a:t>Marco Legal de Ciência Tecnologia e Inovação Lei 13.243/2016.</a:t>
            </a:r>
          </a:p>
          <a:p>
            <a:pPr eaLnBrk="1" hangingPunct="1">
              <a:defRPr/>
            </a:pPr>
            <a:r>
              <a:rPr lang="pt-BR" sz="2200" dirty="0">
                <a:ea typeface="Verdana" panose="020B0604030504040204" pitchFamily="34" charset="0"/>
                <a:cs typeface="Arial" panose="020B0604020202020204" pitchFamily="34" charset="0"/>
              </a:rPr>
              <a:t>Investimento-anjo Lei Complementar 155/2016</a:t>
            </a:r>
            <a:r>
              <a:rPr lang="en-US" altLang="en-US" sz="2200" dirty="0">
                <a:ea typeface="Verdana" panose="020B0604030504040204" pitchFamily="34" charset="0"/>
                <a:cs typeface="Arial" panose="020B0604020202020204" pitchFamily="34" charset="0"/>
              </a:rPr>
              <a:t> </a:t>
            </a:r>
          </a:p>
          <a:p>
            <a:pPr eaLnBrk="1" hangingPunct="1">
              <a:defRPr/>
            </a:pPr>
            <a:r>
              <a:rPr lang="pt-BR" sz="2200" dirty="0">
                <a:ea typeface="Verdana" panose="020B0604030504040204" pitchFamily="34" charset="0"/>
                <a:cs typeface="Arial" panose="020B0604020202020204" pitchFamily="34" charset="0"/>
              </a:rPr>
              <a:t>Inova Simples Lei Complementar nº 167/2019.</a:t>
            </a:r>
          </a:p>
          <a:p>
            <a:pPr eaLnBrk="1" hangingPunct="1">
              <a:defRPr/>
            </a:pPr>
            <a:r>
              <a:rPr lang="pt-BR" sz="2200" dirty="0">
                <a:cs typeface="Arial" panose="020B0604020202020204" pitchFamily="34" charset="0"/>
              </a:rPr>
              <a:t>Empresa simples de crédito ESC Lei complementar 167/2019</a:t>
            </a:r>
            <a:r>
              <a:rPr lang="en-US" altLang="en-US" sz="2200" dirty="0">
                <a:cs typeface="Arial" panose="020B0604020202020204" pitchFamily="34" charset="0"/>
              </a:rPr>
              <a:t>.</a:t>
            </a:r>
          </a:p>
          <a:p>
            <a:pPr eaLnBrk="1" hangingPunct="1">
              <a:defRPr/>
            </a:pPr>
            <a:r>
              <a:rPr lang="pt-BR" sz="2200" dirty="0">
                <a:cs typeface="Arial" panose="020B0604020202020204" pitchFamily="34" charset="0"/>
              </a:rPr>
              <a:t>MP Liberdade Econômica 881/2019.</a:t>
            </a:r>
          </a:p>
          <a:p>
            <a:pPr eaLnBrk="1" hangingPunct="1">
              <a:defRPr/>
            </a:pPr>
            <a:r>
              <a:rPr lang="pt-BR" sz="2200" dirty="0">
                <a:ea typeface="Verdana" panose="020B0604030504040204" pitchFamily="34" charset="0"/>
                <a:cs typeface="Arial" panose="020B0604020202020204" pitchFamily="34" charset="0"/>
              </a:rPr>
              <a:t>Programa Nacional de Ambientes de Inovação</a:t>
            </a:r>
            <a:r>
              <a:rPr lang="en-US" altLang="en-US" sz="2200" dirty="0">
                <a:ea typeface="Verdana" panose="020B0604030504040204" pitchFamily="34" charset="0"/>
                <a:cs typeface="Arial" panose="020B0604020202020204" pitchFamily="34" charset="0"/>
              </a:rPr>
              <a:t>  PNI.</a:t>
            </a:r>
            <a:endParaRPr lang="pt-BR" sz="2200" dirty="0">
              <a:cs typeface="Arial" panose="020B0604020202020204" pitchFamily="34" charset="0"/>
            </a:endParaRPr>
          </a:p>
          <a:p>
            <a:pPr eaLnBrk="1" hangingPunct="1">
              <a:defRPr/>
            </a:pPr>
            <a:r>
              <a:rPr lang="pt-BR" sz="2200" dirty="0">
                <a:ea typeface="Verdana" panose="020B0604030504040204" pitchFamily="34" charset="0"/>
                <a:cs typeface="Arial" panose="020B0604020202020204" pitchFamily="34" charset="0"/>
              </a:rPr>
              <a:t>Marco Legal de Startups</a:t>
            </a:r>
          </a:p>
        </p:txBody>
      </p:sp>
    </p:spTree>
    <p:extLst>
      <p:ext uri="{BB962C8B-B14F-4D97-AF65-F5344CB8AC3E}">
        <p14:creationId xmlns:p14="http://schemas.microsoft.com/office/powerpoint/2010/main" val="159557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0381DEE1-C8C2-4AEB-A4ED-62E2CFC79F40}"/>
              </a:ext>
            </a:extLst>
          </p:cNvPr>
          <p:cNvSpPr/>
          <p:nvPr/>
        </p:nvSpPr>
        <p:spPr>
          <a:xfrm>
            <a:off x="44355" y="4235059"/>
            <a:ext cx="10112991" cy="1200329"/>
          </a:xfrm>
          <a:prstGeom prst="rect">
            <a:avLst/>
          </a:prstGeom>
          <a:solidFill>
            <a:srgbClr val="F6BB00"/>
          </a:solidFill>
          <a:ln>
            <a:solidFill>
              <a:schemeClr val="accent4">
                <a:lumMod val="50000"/>
              </a:schemeClr>
            </a:solidFill>
          </a:ln>
        </p:spPr>
        <p:txBody>
          <a:bodyPr wrap="square">
            <a:spAutoFit/>
          </a:bodyPr>
          <a:lstStyle/>
          <a:p>
            <a:r>
              <a:rPr lang="pt-BR" sz="2400" dirty="0">
                <a:latin typeface="Arial" panose="020B0604020202020204" pitchFamily="34" charset="0"/>
                <a:cs typeface="Arial" panose="020B0604020202020204" pitchFamily="34" charset="0"/>
              </a:rPr>
              <a:t>"No início de novembro deste ano, no </a:t>
            </a:r>
            <a:r>
              <a:rPr lang="pt-BR" sz="2400" dirty="0" err="1">
                <a:latin typeface="Arial" panose="020B0604020202020204" pitchFamily="34" charset="0"/>
                <a:cs typeface="Arial" panose="020B0604020202020204" pitchFamily="34" charset="0"/>
              </a:rPr>
              <a:t>Gartner</a:t>
            </a:r>
            <a:r>
              <a:rPr lang="pt-BR" sz="2400" dirty="0">
                <a:latin typeface="Arial" panose="020B0604020202020204" pitchFamily="34" charset="0"/>
                <a:cs typeface="Arial" panose="020B0604020202020204" pitchFamily="34" charset="0"/>
              </a:rPr>
              <a:t> </a:t>
            </a:r>
            <a:r>
              <a:rPr lang="pt-BR" sz="2400" dirty="0" err="1">
                <a:latin typeface="Arial" panose="020B0604020202020204" pitchFamily="34" charset="0"/>
                <a:cs typeface="Arial" panose="020B0604020202020204" pitchFamily="34" charset="0"/>
              </a:rPr>
              <a:t>Symposium</a:t>
            </a:r>
            <a:r>
              <a:rPr lang="pt-BR" sz="2400" dirty="0">
                <a:latin typeface="Arial" panose="020B0604020202020204" pitchFamily="34" charset="0"/>
                <a:cs typeface="Arial" panose="020B0604020202020204" pitchFamily="34" charset="0"/>
              </a:rPr>
              <a:t>, em Barcelona, o vice-presidente da </a:t>
            </a:r>
            <a:r>
              <a:rPr lang="pt-BR" sz="2400" dirty="0" err="1">
                <a:latin typeface="Arial" panose="020B0604020202020204" pitchFamily="34" charset="0"/>
                <a:cs typeface="Arial" panose="020B0604020202020204" pitchFamily="34" charset="0"/>
              </a:rPr>
              <a:t>Gartner</a:t>
            </a:r>
            <a:r>
              <a:rPr lang="pt-BR" sz="2400" dirty="0">
                <a:latin typeface="Arial" panose="020B0604020202020204" pitchFamily="34" charset="0"/>
                <a:cs typeface="Arial" panose="020B0604020202020204" pitchFamily="34" charset="0"/>
              </a:rPr>
              <a:t>, Mark </a:t>
            </a:r>
            <a:r>
              <a:rPr lang="pt-BR" sz="2400" dirty="0" err="1">
                <a:latin typeface="Arial" panose="020B0604020202020204" pitchFamily="34" charset="0"/>
                <a:cs typeface="Arial" panose="020B0604020202020204" pitchFamily="34" charset="0"/>
              </a:rPr>
              <a:t>Raskino</a:t>
            </a:r>
            <a:r>
              <a:rPr lang="pt-BR" sz="2400" dirty="0">
                <a:latin typeface="Arial" panose="020B0604020202020204" pitchFamily="34" charset="0"/>
                <a:cs typeface="Arial" panose="020B0604020202020204" pitchFamily="34" charset="0"/>
              </a:rPr>
              <a:t>, disse: “Todas as empresas vão competir como parte de um ecossistema de negócios”.</a:t>
            </a:r>
          </a:p>
        </p:txBody>
      </p:sp>
      <p:sp>
        <p:nvSpPr>
          <p:cNvPr id="6" name="Retângulo 5">
            <a:extLst>
              <a:ext uri="{FF2B5EF4-FFF2-40B4-BE49-F238E27FC236}">
                <a16:creationId xmlns:a16="http://schemas.microsoft.com/office/drawing/2014/main" id="{059802A5-3C1A-4537-942A-452698C8838C}"/>
              </a:ext>
            </a:extLst>
          </p:cNvPr>
          <p:cNvSpPr/>
          <p:nvPr/>
        </p:nvSpPr>
        <p:spPr>
          <a:xfrm>
            <a:off x="0" y="1422612"/>
            <a:ext cx="10112991" cy="2308324"/>
          </a:xfrm>
          <a:prstGeom prst="rect">
            <a:avLst/>
          </a:prstGeom>
          <a:ln>
            <a:solidFill>
              <a:schemeClr val="accent4">
                <a:lumMod val="50000"/>
              </a:schemeClr>
            </a:solidFill>
          </a:ln>
        </p:spPr>
        <p:txBody>
          <a:bodyPr wrap="square">
            <a:spAutoFit/>
          </a:bodyPr>
          <a:lstStyle/>
          <a:p>
            <a:r>
              <a:rPr lang="pt-BR" sz="2400" dirty="0">
                <a:latin typeface="Arial" panose="020B0604020202020204" pitchFamily="34" charset="0"/>
                <a:cs typeface="Arial" panose="020B0604020202020204" pitchFamily="34" charset="0"/>
              </a:rPr>
              <a:t>"A partir da década de 1990, as empresas perceberam que não possuíam todo o conhecimento e a tecnologia necessária para continuar inovando na velocidade que o consumidor deseja. Com isso, começaram a se relacionar com pequenas empresas, fornecedores, concorrentes, clientes, instituições de ensino e governo para desenvolver produtos e serviços e incorporar novas inovações que são criadas."</a:t>
            </a:r>
          </a:p>
        </p:txBody>
      </p:sp>
      <p:sp>
        <p:nvSpPr>
          <p:cNvPr id="2" name="Retângulo 1">
            <a:extLst>
              <a:ext uri="{FF2B5EF4-FFF2-40B4-BE49-F238E27FC236}">
                <a16:creationId xmlns:a16="http://schemas.microsoft.com/office/drawing/2014/main" id="{180B2534-C0F9-47BC-90C1-1ED4C5A0EA63}"/>
              </a:ext>
            </a:extLst>
          </p:cNvPr>
          <p:cNvSpPr/>
          <p:nvPr/>
        </p:nvSpPr>
        <p:spPr>
          <a:xfrm>
            <a:off x="259307" y="5807458"/>
            <a:ext cx="10952329" cy="646331"/>
          </a:xfrm>
          <a:prstGeom prst="rect">
            <a:avLst/>
          </a:prstGeom>
        </p:spPr>
        <p:txBody>
          <a:bodyPr wrap="square">
            <a:spAutoFit/>
          </a:bodyPr>
          <a:lstStyle/>
          <a:p>
            <a:r>
              <a:rPr lang="pt-BR" dirty="0"/>
              <a:t>https://www.gazetadopovo.com.br/economia/ecossistema-de-negocios-a-nova-maneira-de-enxergar-o-mundo-corporativo-4zktvuiwo8t7nhoa7tvviirxj/Copyright © 2019, Gazeta do Povo. Todos os direitos reservados.</a:t>
            </a:r>
          </a:p>
        </p:txBody>
      </p:sp>
      <p:sp>
        <p:nvSpPr>
          <p:cNvPr id="3" name="CaixaDeTexto 2">
            <a:extLst>
              <a:ext uri="{FF2B5EF4-FFF2-40B4-BE49-F238E27FC236}">
                <a16:creationId xmlns:a16="http://schemas.microsoft.com/office/drawing/2014/main" id="{E1D6C140-28C5-4EC7-9C90-DEF6EB54755F}"/>
              </a:ext>
            </a:extLst>
          </p:cNvPr>
          <p:cNvSpPr txBox="1"/>
          <p:nvPr/>
        </p:nvSpPr>
        <p:spPr>
          <a:xfrm>
            <a:off x="259307" y="359415"/>
            <a:ext cx="8270213" cy="584775"/>
          </a:xfrm>
          <a:prstGeom prst="rect">
            <a:avLst/>
          </a:prstGeom>
          <a:noFill/>
        </p:spPr>
        <p:txBody>
          <a:bodyPr wrap="none" rtlCol="0">
            <a:spAutoFit/>
          </a:bodyPr>
          <a:lstStyle/>
          <a:p>
            <a:r>
              <a:rPr lang="pt-BR" sz="3200" b="1" dirty="0">
                <a:solidFill>
                  <a:srgbClr val="FFC000"/>
                </a:solidFill>
                <a:latin typeface="Arial" panose="020B0604020202020204" pitchFamily="34" charset="0"/>
                <a:cs typeface="Arial" panose="020B0604020202020204" pitchFamily="34" charset="0"/>
              </a:rPr>
              <a:t>Porque a relação Universidade Empresa?</a:t>
            </a:r>
          </a:p>
        </p:txBody>
      </p:sp>
    </p:spTree>
    <p:extLst>
      <p:ext uri="{BB962C8B-B14F-4D97-AF65-F5344CB8AC3E}">
        <p14:creationId xmlns:p14="http://schemas.microsoft.com/office/powerpoint/2010/main" val="132250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D67E6B6D-7FE8-4462-9C86-99BE44BBE82A}"/>
              </a:ext>
            </a:extLst>
          </p:cNvPr>
          <p:cNvSpPr/>
          <p:nvPr/>
        </p:nvSpPr>
        <p:spPr>
          <a:xfrm>
            <a:off x="0" y="1067847"/>
            <a:ext cx="10181230" cy="1200329"/>
          </a:xfrm>
          <a:prstGeom prst="rect">
            <a:avLst/>
          </a:prstGeom>
          <a:ln>
            <a:solidFill>
              <a:schemeClr val="accent4">
                <a:lumMod val="75000"/>
              </a:schemeClr>
            </a:solidFill>
          </a:ln>
        </p:spPr>
        <p:txBody>
          <a:bodyPr wrap="square">
            <a:spAutoFit/>
          </a:bodyPr>
          <a:lstStyle/>
          <a:p>
            <a:r>
              <a:rPr lang="pt-BR" sz="2400" dirty="0">
                <a:solidFill>
                  <a:srgbClr val="333333"/>
                </a:solidFill>
                <a:latin typeface="Arial" panose="020B0604020202020204" pitchFamily="34" charset="0"/>
                <a:cs typeface="Arial" panose="020B0604020202020204" pitchFamily="34" charset="0"/>
              </a:rPr>
              <a:t>O CVC, modelo mais tradicional de venture capital, já contabiliza mais de 975 iniciativas no mundo.</a:t>
            </a:r>
            <a:r>
              <a:rPr lang="pt-BR" sz="2400" dirty="0">
                <a:solidFill>
                  <a:srgbClr val="444444"/>
                </a:solidFill>
                <a:latin typeface="Arial" panose="020B0604020202020204" pitchFamily="34" charset="0"/>
                <a:cs typeface="Arial" panose="020B0604020202020204" pitchFamily="34" charset="0"/>
              </a:rPr>
              <a:t> Em 2014, 78% das organizações praticavam alguma forma de </a:t>
            </a:r>
            <a:r>
              <a:rPr lang="pt-BR" sz="2400" i="1" dirty="0">
                <a:solidFill>
                  <a:srgbClr val="444444"/>
                </a:solidFill>
                <a:latin typeface="Arial" panose="020B0604020202020204" pitchFamily="34" charset="0"/>
                <a:cs typeface="Arial" panose="020B0604020202020204" pitchFamily="34" charset="0"/>
              </a:rPr>
              <a:t>Open </a:t>
            </a:r>
            <a:r>
              <a:rPr lang="pt-BR" sz="2400" i="1" dirty="0" err="1">
                <a:solidFill>
                  <a:srgbClr val="444444"/>
                </a:solidFill>
                <a:latin typeface="Arial" panose="020B0604020202020204" pitchFamily="34" charset="0"/>
                <a:cs typeface="Arial" panose="020B0604020202020204" pitchFamily="34" charset="0"/>
              </a:rPr>
              <a:t>Innovation</a:t>
            </a:r>
            <a:r>
              <a:rPr lang="pt-BR" sz="2400" i="1" dirty="0">
                <a:solidFill>
                  <a:srgbClr val="444444"/>
                </a:solidFill>
                <a:latin typeface="Arial" panose="020B0604020202020204" pitchFamily="34" charset="0"/>
                <a:cs typeface="Arial" panose="020B0604020202020204" pitchFamily="34" charset="0"/>
              </a:rPr>
              <a:t>. </a:t>
            </a:r>
            <a:endParaRPr lang="pt-BR" sz="2400" dirty="0">
              <a:solidFill>
                <a:srgbClr val="444444"/>
              </a:solidFill>
              <a:latin typeface="Arial" panose="020B0604020202020204" pitchFamily="34" charset="0"/>
              <a:cs typeface="Arial" panose="020B0604020202020204" pitchFamily="34" charset="0"/>
            </a:endParaRPr>
          </a:p>
        </p:txBody>
      </p:sp>
      <p:sp>
        <p:nvSpPr>
          <p:cNvPr id="3" name="Retângulo 2">
            <a:extLst>
              <a:ext uri="{FF2B5EF4-FFF2-40B4-BE49-F238E27FC236}">
                <a16:creationId xmlns:a16="http://schemas.microsoft.com/office/drawing/2014/main" id="{323FEA2A-CF55-4CF4-AB0D-CC9703B798D9}"/>
              </a:ext>
            </a:extLst>
          </p:cNvPr>
          <p:cNvSpPr/>
          <p:nvPr/>
        </p:nvSpPr>
        <p:spPr>
          <a:xfrm>
            <a:off x="4753671" y="2333651"/>
            <a:ext cx="5294013" cy="369332"/>
          </a:xfrm>
          <a:prstGeom prst="rect">
            <a:avLst/>
          </a:prstGeom>
        </p:spPr>
        <p:txBody>
          <a:bodyPr wrap="none">
            <a:spAutoFit/>
          </a:bodyPr>
          <a:lstStyle/>
          <a:p>
            <a:r>
              <a:rPr lang="pt-BR" dirty="0">
                <a:hlinkClick r:id="rId2"/>
              </a:rPr>
              <a:t>https://acestartups.com.br/inovacao-aberta-no-brasil/</a:t>
            </a:r>
            <a:endParaRPr lang="pt-BR" dirty="0"/>
          </a:p>
        </p:txBody>
      </p:sp>
      <p:sp>
        <p:nvSpPr>
          <p:cNvPr id="4" name="Retângulo 3">
            <a:extLst>
              <a:ext uri="{FF2B5EF4-FFF2-40B4-BE49-F238E27FC236}">
                <a16:creationId xmlns:a16="http://schemas.microsoft.com/office/drawing/2014/main" id="{E324D463-845D-4811-91D0-15308A3473E6}"/>
              </a:ext>
            </a:extLst>
          </p:cNvPr>
          <p:cNvSpPr/>
          <p:nvPr/>
        </p:nvSpPr>
        <p:spPr>
          <a:xfrm>
            <a:off x="0" y="2768458"/>
            <a:ext cx="10279040" cy="1938992"/>
          </a:xfrm>
          <a:prstGeom prst="rect">
            <a:avLst/>
          </a:prstGeom>
          <a:solidFill>
            <a:schemeClr val="accent4">
              <a:lumMod val="20000"/>
              <a:lumOff val="80000"/>
            </a:schemeClr>
          </a:solidFill>
          <a:ln w="22225">
            <a:solidFill>
              <a:schemeClr val="accent2">
                <a:lumMod val="75000"/>
              </a:schemeClr>
            </a:solidFill>
          </a:ln>
        </p:spPr>
        <p:txBody>
          <a:bodyPr wrap="square">
            <a:spAutoFit/>
          </a:bodyPr>
          <a:lstStyle/>
          <a:p>
            <a:r>
              <a:rPr lang="pt-BR" sz="2400" dirty="0">
                <a:latin typeface="Arial" panose="020B0604020202020204" pitchFamily="34" charset="0"/>
                <a:cs typeface="Arial" panose="020B0604020202020204" pitchFamily="34" charset="0"/>
              </a:rPr>
              <a:t>No Brasil, o namoro entre grandes empresas e os conceitos de Inovação aberta encontrou conforto no ecossistema de Startups. </a:t>
            </a:r>
            <a:r>
              <a:rPr lang="pt-BR" sz="2400" dirty="0">
                <a:solidFill>
                  <a:srgbClr val="333333"/>
                </a:solidFill>
                <a:latin typeface="Arial" panose="020B0604020202020204" pitchFamily="34" charset="0"/>
                <a:cs typeface="Arial" panose="020B0604020202020204" pitchFamily="34" charset="0"/>
              </a:rPr>
              <a:t>Existem 87 grandes empresas com programas de </a:t>
            </a:r>
            <a:r>
              <a:rPr lang="pt-BR" sz="2400" i="1" dirty="0" err="1">
                <a:solidFill>
                  <a:srgbClr val="333333"/>
                </a:solidFill>
                <a:latin typeface="Arial" panose="020B0604020202020204" pitchFamily="34" charset="0"/>
                <a:cs typeface="Arial" panose="020B0604020202020204" pitchFamily="34" charset="0"/>
              </a:rPr>
              <a:t>coorporate</a:t>
            </a:r>
            <a:r>
              <a:rPr lang="pt-BR" sz="2400" i="1" dirty="0">
                <a:solidFill>
                  <a:srgbClr val="333333"/>
                </a:solidFill>
                <a:latin typeface="Arial" panose="020B0604020202020204" pitchFamily="34" charset="0"/>
                <a:cs typeface="Arial" panose="020B0604020202020204" pitchFamily="34" charset="0"/>
              </a:rPr>
              <a:t> venture </a:t>
            </a:r>
            <a:r>
              <a:rPr lang="pt-BR" sz="2400" dirty="0">
                <a:solidFill>
                  <a:srgbClr val="333333"/>
                </a:solidFill>
                <a:latin typeface="Arial" panose="020B0604020202020204" pitchFamily="34" charset="0"/>
                <a:cs typeface="Arial" panose="020B0604020202020204" pitchFamily="34" charset="0"/>
              </a:rPr>
              <a:t>no Brasil, sendo que </a:t>
            </a:r>
            <a:r>
              <a:rPr lang="pt-BR" sz="2400" dirty="0">
                <a:latin typeface="Arial" panose="020B0604020202020204" pitchFamily="34" charset="0"/>
                <a:cs typeface="Arial" panose="020B0604020202020204" pitchFamily="34" charset="0"/>
              </a:rPr>
              <a:t>56% é de capital estrangeiro.</a:t>
            </a:r>
            <a:r>
              <a:rPr lang="pt-BR" sz="2400" dirty="0">
                <a:solidFill>
                  <a:srgbClr val="333333"/>
                </a:solidFill>
                <a:latin typeface="Arial" panose="020B0604020202020204" pitchFamily="34" charset="0"/>
                <a:cs typeface="Arial" panose="020B0604020202020204" pitchFamily="34" charset="0"/>
              </a:rPr>
              <a:t> No total, o segmento que predomina é o de serviços, com 53%, seguido por indústria (37%) e comércio (10%).</a:t>
            </a:r>
            <a:endParaRPr lang="pt-BR" sz="2400" dirty="0">
              <a:latin typeface="Arial" panose="020B0604020202020204" pitchFamily="34" charset="0"/>
              <a:cs typeface="Arial" panose="020B0604020202020204" pitchFamily="34" charset="0"/>
            </a:endParaRPr>
          </a:p>
        </p:txBody>
      </p:sp>
      <p:sp>
        <p:nvSpPr>
          <p:cNvPr id="5" name="Retângulo 4">
            <a:extLst>
              <a:ext uri="{FF2B5EF4-FFF2-40B4-BE49-F238E27FC236}">
                <a16:creationId xmlns:a16="http://schemas.microsoft.com/office/drawing/2014/main" id="{0C8A73FF-5147-4DBE-B457-86A244159A93}"/>
              </a:ext>
            </a:extLst>
          </p:cNvPr>
          <p:cNvSpPr/>
          <p:nvPr/>
        </p:nvSpPr>
        <p:spPr>
          <a:xfrm>
            <a:off x="106906" y="6489510"/>
            <a:ext cx="11671112" cy="338554"/>
          </a:xfrm>
          <a:prstGeom prst="rect">
            <a:avLst/>
          </a:prstGeom>
        </p:spPr>
        <p:txBody>
          <a:bodyPr wrap="square">
            <a:spAutoFit/>
          </a:bodyPr>
          <a:lstStyle/>
          <a:p>
            <a:r>
              <a:rPr lang="pt-BR" sz="1600" dirty="0">
                <a:hlinkClick r:id="rId3"/>
              </a:rPr>
              <a:t>https://www.dci.com.br/servicos/mapeamento-aponta-87-grandes-empresas-com-programas-de-inovac-o-aberta-no-brasil-1.646229</a:t>
            </a:r>
            <a:endParaRPr lang="pt-BR" sz="1600" dirty="0"/>
          </a:p>
        </p:txBody>
      </p:sp>
      <p:sp>
        <p:nvSpPr>
          <p:cNvPr id="7" name="Retângulo 6">
            <a:extLst>
              <a:ext uri="{FF2B5EF4-FFF2-40B4-BE49-F238E27FC236}">
                <a16:creationId xmlns:a16="http://schemas.microsoft.com/office/drawing/2014/main" id="{744BF46E-5C4F-4A2A-B45A-2EA31A5F5D56}"/>
              </a:ext>
            </a:extLst>
          </p:cNvPr>
          <p:cNvSpPr/>
          <p:nvPr/>
        </p:nvSpPr>
        <p:spPr>
          <a:xfrm>
            <a:off x="106906" y="5059981"/>
            <a:ext cx="10279040" cy="1200329"/>
          </a:xfrm>
          <a:prstGeom prst="rect">
            <a:avLst/>
          </a:prstGeom>
          <a:ln>
            <a:solidFill>
              <a:schemeClr val="accent4">
                <a:lumMod val="75000"/>
              </a:schemeClr>
            </a:solidFill>
          </a:ln>
        </p:spPr>
        <p:txBody>
          <a:bodyPr wrap="square">
            <a:spAutoFit/>
          </a:bodyPr>
          <a:lstStyle/>
          <a:p>
            <a:r>
              <a:rPr lang="pt-BR" sz="2400" dirty="0">
                <a:solidFill>
                  <a:srgbClr val="333333"/>
                </a:solidFill>
                <a:latin typeface="Arial" panose="020B0604020202020204" pitchFamily="34" charset="0"/>
                <a:cs typeface="Arial" panose="020B0604020202020204" pitchFamily="34" charset="0"/>
              </a:rPr>
              <a:t>O estudo mostra que apenas 18 empresas investem em startups no Brasil por meio de fundos, ou seja, menos de 2% do volume global de companhias que atuam com esse método.</a:t>
            </a:r>
            <a:endParaRPr lang="pt-BR" sz="2400" dirty="0">
              <a:latin typeface="Arial" panose="020B0604020202020204" pitchFamily="34" charset="0"/>
              <a:cs typeface="Arial" panose="020B0604020202020204" pitchFamily="34" charset="0"/>
            </a:endParaRPr>
          </a:p>
        </p:txBody>
      </p:sp>
      <p:sp>
        <p:nvSpPr>
          <p:cNvPr id="8" name="CaixaDeTexto 7">
            <a:extLst>
              <a:ext uri="{FF2B5EF4-FFF2-40B4-BE49-F238E27FC236}">
                <a16:creationId xmlns:a16="http://schemas.microsoft.com/office/drawing/2014/main" id="{2BCCFD52-221C-49A5-9F9A-CDA79F52C454}"/>
              </a:ext>
            </a:extLst>
          </p:cNvPr>
          <p:cNvSpPr txBox="1"/>
          <p:nvPr/>
        </p:nvSpPr>
        <p:spPr>
          <a:xfrm>
            <a:off x="272954" y="157947"/>
            <a:ext cx="3414717" cy="584775"/>
          </a:xfrm>
          <a:prstGeom prst="rect">
            <a:avLst/>
          </a:prstGeom>
          <a:noFill/>
        </p:spPr>
        <p:txBody>
          <a:bodyPr wrap="none" rtlCol="0">
            <a:spAutoFit/>
          </a:bodyPr>
          <a:lstStyle/>
          <a:p>
            <a:r>
              <a:rPr lang="pt-BR" sz="3200" b="1" dirty="0">
                <a:solidFill>
                  <a:srgbClr val="F6BB00"/>
                </a:solidFill>
                <a:latin typeface="Arial" panose="020B0604020202020204" pitchFamily="34" charset="0"/>
                <a:cs typeface="Arial" panose="020B0604020202020204" pitchFamily="34" charset="0"/>
              </a:rPr>
              <a:t>Open </a:t>
            </a:r>
            <a:r>
              <a:rPr lang="pt-BR" sz="3200" b="1" dirty="0" err="1">
                <a:solidFill>
                  <a:srgbClr val="F6BB00"/>
                </a:solidFill>
                <a:latin typeface="Arial" panose="020B0604020202020204" pitchFamily="34" charset="0"/>
                <a:cs typeface="Arial" panose="020B0604020202020204" pitchFamily="34" charset="0"/>
              </a:rPr>
              <a:t>Innovation</a:t>
            </a:r>
            <a:endParaRPr lang="pt-BR" sz="3200" b="1" dirty="0">
              <a:solidFill>
                <a:srgbClr val="F6BB00"/>
              </a:solidFill>
              <a:latin typeface="Arial" panose="020B0604020202020204" pitchFamily="34" charset="0"/>
              <a:cs typeface="Arial" panose="020B0604020202020204" pitchFamily="34" charset="0"/>
            </a:endParaRPr>
          </a:p>
        </p:txBody>
      </p:sp>
      <p:pic>
        <p:nvPicPr>
          <p:cNvPr id="10" name="Imagem 9">
            <a:extLst>
              <a:ext uri="{FF2B5EF4-FFF2-40B4-BE49-F238E27FC236}">
                <a16:creationId xmlns:a16="http://schemas.microsoft.com/office/drawing/2014/main" id="{AEF241A4-5F9D-4747-8A24-83D00AC4BCA1}"/>
              </a:ext>
            </a:extLst>
          </p:cNvPr>
          <p:cNvPicPr>
            <a:picLocks noChangeAspect="1"/>
          </p:cNvPicPr>
          <p:nvPr/>
        </p:nvPicPr>
        <p:blipFill>
          <a:blip r:embed="rId4"/>
          <a:stretch>
            <a:fillRect/>
          </a:stretch>
        </p:blipFill>
        <p:spPr>
          <a:xfrm>
            <a:off x="6669917" y="272290"/>
            <a:ext cx="2543175" cy="590550"/>
          </a:xfrm>
          <a:prstGeom prst="rect">
            <a:avLst/>
          </a:prstGeom>
        </p:spPr>
      </p:pic>
      <p:pic>
        <p:nvPicPr>
          <p:cNvPr id="11" name="Imagem 10">
            <a:extLst>
              <a:ext uri="{FF2B5EF4-FFF2-40B4-BE49-F238E27FC236}">
                <a16:creationId xmlns:a16="http://schemas.microsoft.com/office/drawing/2014/main" id="{A15F6F6C-7C5F-4E43-BAF8-9C877558FB30}"/>
              </a:ext>
            </a:extLst>
          </p:cNvPr>
          <p:cNvPicPr>
            <a:picLocks noChangeAspect="1"/>
          </p:cNvPicPr>
          <p:nvPr/>
        </p:nvPicPr>
        <p:blipFill>
          <a:blip r:embed="rId5"/>
          <a:stretch>
            <a:fillRect/>
          </a:stretch>
        </p:blipFill>
        <p:spPr>
          <a:xfrm>
            <a:off x="9589971" y="113458"/>
            <a:ext cx="2188047" cy="990535"/>
          </a:xfrm>
          <a:prstGeom prst="rect">
            <a:avLst/>
          </a:prstGeom>
        </p:spPr>
      </p:pic>
      <p:pic>
        <p:nvPicPr>
          <p:cNvPr id="12" name="Imagem 11">
            <a:extLst>
              <a:ext uri="{FF2B5EF4-FFF2-40B4-BE49-F238E27FC236}">
                <a16:creationId xmlns:a16="http://schemas.microsoft.com/office/drawing/2014/main" id="{937D271C-0A4A-4D80-AAFA-4459B885A0A9}"/>
              </a:ext>
            </a:extLst>
          </p:cNvPr>
          <p:cNvPicPr>
            <a:picLocks noChangeAspect="1"/>
          </p:cNvPicPr>
          <p:nvPr/>
        </p:nvPicPr>
        <p:blipFill>
          <a:blip r:embed="rId6"/>
          <a:stretch>
            <a:fillRect/>
          </a:stretch>
        </p:blipFill>
        <p:spPr>
          <a:xfrm>
            <a:off x="4250848" y="272290"/>
            <a:ext cx="2089601" cy="706141"/>
          </a:xfrm>
          <a:prstGeom prst="rect">
            <a:avLst/>
          </a:prstGeom>
        </p:spPr>
      </p:pic>
    </p:spTree>
    <p:extLst>
      <p:ext uri="{BB962C8B-B14F-4D97-AF65-F5344CB8AC3E}">
        <p14:creationId xmlns:p14="http://schemas.microsoft.com/office/powerpoint/2010/main" val="3370136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7DEFF442-E5B3-4E3E-9F73-7102FC97E6F6}"/>
              </a:ext>
            </a:extLst>
          </p:cNvPr>
          <p:cNvPicPr>
            <a:picLocks noChangeAspect="1"/>
          </p:cNvPicPr>
          <p:nvPr/>
        </p:nvPicPr>
        <p:blipFill>
          <a:blip r:embed="rId2"/>
          <a:stretch>
            <a:fillRect/>
          </a:stretch>
        </p:blipFill>
        <p:spPr>
          <a:xfrm>
            <a:off x="3617545" y="582075"/>
            <a:ext cx="6387152" cy="6387152"/>
          </a:xfrm>
          <a:prstGeom prst="rect">
            <a:avLst/>
          </a:prstGeom>
        </p:spPr>
      </p:pic>
      <p:sp>
        <p:nvSpPr>
          <p:cNvPr id="7" name="Retângulo 6">
            <a:extLst>
              <a:ext uri="{FF2B5EF4-FFF2-40B4-BE49-F238E27FC236}">
                <a16:creationId xmlns:a16="http://schemas.microsoft.com/office/drawing/2014/main" id="{6FB10481-B473-4E9A-9DC8-E5EA45588C87}"/>
              </a:ext>
            </a:extLst>
          </p:cNvPr>
          <p:cNvSpPr/>
          <p:nvPr/>
        </p:nvSpPr>
        <p:spPr>
          <a:xfrm>
            <a:off x="273842" y="111227"/>
            <a:ext cx="5130671" cy="584775"/>
          </a:xfrm>
          <a:prstGeom prst="rect">
            <a:avLst/>
          </a:prstGeom>
        </p:spPr>
        <p:txBody>
          <a:bodyPr wrap="square">
            <a:spAutoFit/>
          </a:bodyPr>
          <a:lstStyle/>
          <a:p>
            <a:r>
              <a:rPr lang="pt-BR" sz="3200" b="1" dirty="0">
                <a:solidFill>
                  <a:srgbClr val="FFC000"/>
                </a:solidFill>
                <a:latin typeface="Arial" panose="020B0604020202020204" pitchFamily="34" charset="0"/>
                <a:cs typeface="Arial" panose="020B0604020202020204" pitchFamily="34" charset="0"/>
              </a:rPr>
              <a:t>Resultados Investimento</a:t>
            </a:r>
          </a:p>
        </p:txBody>
      </p:sp>
      <p:pic>
        <p:nvPicPr>
          <p:cNvPr id="10" name="Imagem 9">
            <a:extLst>
              <a:ext uri="{FF2B5EF4-FFF2-40B4-BE49-F238E27FC236}">
                <a16:creationId xmlns:a16="http://schemas.microsoft.com/office/drawing/2014/main" id="{189D11C8-8F96-4B5D-94B3-804046BB0409}"/>
              </a:ext>
            </a:extLst>
          </p:cNvPr>
          <p:cNvPicPr>
            <a:picLocks noChangeAspect="1"/>
          </p:cNvPicPr>
          <p:nvPr/>
        </p:nvPicPr>
        <p:blipFill>
          <a:blip r:embed="rId3"/>
          <a:stretch>
            <a:fillRect/>
          </a:stretch>
        </p:blipFill>
        <p:spPr>
          <a:xfrm>
            <a:off x="273842" y="4338942"/>
            <a:ext cx="4039469" cy="2519058"/>
          </a:xfrm>
          <a:prstGeom prst="rect">
            <a:avLst/>
          </a:prstGeom>
        </p:spPr>
      </p:pic>
      <p:sp>
        <p:nvSpPr>
          <p:cNvPr id="2" name="Retângulo 1">
            <a:extLst>
              <a:ext uri="{FF2B5EF4-FFF2-40B4-BE49-F238E27FC236}">
                <a16:creationId xmlns:a16="http://schemas.microsoft.com/office/drawing/2014/main" id="{4BE2D695-2AEB-492D-86E4-32580CF91BC1}"/>
              </a:ext>
            </a:extLst>
          </p:cNvPr>
          <p:cNvSpPr/>
          <p:nvPr/>
        </p:nvSpPr>
        <p:spPr>
          <a:xfrm>
            <a:off x="753521" y="3858383"/>
            <a:ext cx="2515560" cy="369332"/>
          </a:xfrm>
          <a:prstGeom prst="rect">
            <a:avLst/>
          </a:prstGeom>
        </p:spPr>
        <p:txBody>
          <a:bodyPr wrap="none">
            <a:spAutoFit/>
          </a:bodyPr>
          <a:lstStyle/>
          <a:p>
            <a:r>
              <a:rPr lang="pt-BR" dirty="0"/>
              <a:t>Capital de Risco no Brasil</a:t>
            </a:r>
          </a:p>
        </p:txBody>
      </p:sp>
      <p:pic>
        <p:nvPicPr>
          <p:cNvPr id="11" name="Imagem 10">
            <a:extLst>
              <a:ext uri="{FF2B5EF4-FFF2-40B4-BE49-F238E27FC236}">
                <a16:creationId xmlns:a16="http://schemas.microsoft.com/office/drawing/2014/main" id="{A26361AA-0FCF-4572-A742-5F077467CC76}"/>
              </a:ext>
            </a:extLst>
          </p:cNvPr>
          <p:cNvPicPr>
            <a:picLocks noChangeAspect="1"/>
          </p:cNvPicPr>
          <p:nvPr/>
        </p:nvPicPr>
        <p:blipFill>
          <a:blip r:embed="rId4"/>
          <a:stretch>
            <a:fillRect/>
          </a:stretch>
        </p:blipFill>
        <p:spPr>
          <a:xfrm>
            <a:off x="510593" y="1146801"/>
            <a:ext cx="3353420" cy="2260783"/>
          </a:xfrm>
          <a:prstGeom prst="rect">
            <a:avLst/>
          </a:prstGeom>
        </p:spPr>
      </p:pic>
      <p:sp>
        <p:nvSpPr>
          <p:cNvPr id="3" name="Retângulo 2">
            <a:extLst>
              <a:ext uri="{FF2B5EF4-FFF2-40B4-BE49-F238E27FC236}">
                <a16:creationId xmlns:a16="http://schemas.microsoft.com/office/drawing/2014/main" id="{CBC62D4A-9E19-49A6-98E7-192031D7B751}"/>
              </a:ext>
            </a:extLst>
          </p:cNvPr>
          <p:cNvSpPr/>
          <p:nvPr/>
        </p:nvSpPr>
        <p:spPr>
          <a:xfrm>
            <a:off x="10289471" y="2470298"/>
            <a:ext cx="1828800" cy="1754326"/>
          </a:xfrm>
          <a:prstGeom prst="rect">
            <a:avLst/>
          </a:prstGeom>
        </p:spPr>
        <p:txBody>
          <a:bodyPr wrap="square">
            <a:spAutoFit/>
          </a:bodyPr>
          <a:lstStyle/>
          <a:p>
            <a:r>
              <a:rPr lang="pt-BR" dirty="0">
                <a:solidFill>
                  <a:srgbClr val="201F1E"/>
                </a:solidFill>
                <a:latin typeface="inherit"/>
              </a:rPr>
              <a:t>São elas: 99, </a:t>
            </a:r>
            <a:r>
              <a:rPr lang="pt-BR" dirty="0" err="1">
                <a:solidFill>
                  <a:srgbClr val="201F1E"/>
                </a:solidFill>
                <a:latin typeface="inherit"/>
              </a:rPr>
              <a:t>Ifood</a:t>
            </a:r>
            <a:r>
              <a:rPr lang="pt-BR" dirty="0">
                <a:solidFill>
                  <a:srgbClr val="201F1E"/>
                </a:solidFill>
                <a:latin typeface="inherit"/>
              </a:rPr>
              <a:t>, </a:t>
            </a:r>
            <a:r>
              <a:rPr lang="pt-BR" dirty="0" err="1">
                <a:solidFill>
                  <a:srgbClr val="201F1E"/>
                </a:solidFill>
                <a:latin typeface="inherit"/>
              </a:rPr>
              <a:t>Gympass</a:t>
            </a:r>
            <a:r>
              <a:rPr lang="pt-BR" dirty="0">
                <a:solidFill>
                  <a:srgbClr val="201F1E"/>
                </a:solidFill>
                <a:latin typeface="inherit"/>
              </a:rPr>
              <a:t>, </a:t>
            </a:r>
            <a:r>
              <a:rPr lang="pt-BR" dirty="0" err="1">
                <a:solidFill>
                  <a:srgbClr val="201F1E"/>
                </a:solidFill>
                <a:latin typeface="inherit"/>
              </a:rPr>
              <a:t>Loggi</a:t>
            </a:r>
            <a:r>
              <a:rPr lang="pt-BR" dirty="0">
                <a:solidFill>
                  <a:srgbClr val="201F1E"/>
                </a:solidFill>
                <a:latin typeface="inherit"/>
              </a:rPr>
              <a:t>, </a:t>
            </a:r>
            <a:r>
              <a:rPr lang="pt-BR" dirty="0" err="1">
                <a:solidFill>
                  <a:srgbClr val="201F1E"/>
                </a:solidFill>
                <a:latin typeface="inherit"/>
              </a:rPr>
              <a:t>PagSeguro</a:t>
            </a:r>
            <a:r>
              <a:rPr lang="pt-BR" dirty="0">
                <a:solidFill>
                  <a:srgbClr val="201F1E"/>
                </a:solidFill>
                <a:latin typeface="inherit"/>
              </a:rPr>
              <a:t>, Stone, </a:t>
            </a:r>
            <a:r>
              <a:rPr lang="pt-BR" dirty="0" err="1">
                <a:solidFill>
                  <a:srgbClr val="201F1E"/>
                </a:solidFill>
                <a:latin typeface="inherit"/>
              </a:rPr>
              <a:t>Nubank</a:t>
            </a:r>
            <a:r>
              <a:rPr lang="pt-BR" dirty="0">
                <a:solidFill>
                  <a:srgbClr val="201F1E"/>
                </a:solidFill>
                <a:latin typeface="inherit"/>
              </a:rPr>
              <a:t>, Arco Educação e </a:t>
            </a:r>
            <a:r>
              <a:rPr lang="pt-BR" dirty="0" err="1">
                <a:solidFill>
                  <a:srgbClr val="201F1E"/>
                </a:solidFill>
                <a:latin typeface="inherit"/>
              </a:rPr>
              <a:t>QuintoAndar</a:t>
            </a:r>
            <a:r>
              <a:rPr lang="pt-BR" dirty="0">
                <a:solidFill>
                  <a:srgbClr val="201F1E"/>
                </a:solidFill>
                <a:latin typeface="inherit"/>
              </a:rPr>
              <a:t>.</a:t>
            </a:r>
            <a:endParaRPr lang="pt-BR" dirty="0"/>
          </a:p>
        </p:txBody>
      </p:sp>
    </p:spTree>
    <p:extLst>
      <p:ext uri="{BB962C8B-B14F-4D97-AF65-F5344CB8AC3E}">
        <p14:creationId xmlns:p14="http://schemas.microsoft.com/office/powerpoint/2010/main" val="25631512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B88AD1F-78FC-492B-8745-EFBEE82C5CC4}"/>
              </a:ext>
            </a:extLst>
          </p:cNvPr>
          <p:cNvPicPr>
            <a:picLocks noChangeAspect="1"/>
          </p:cNvPicPr>
          <p:nvPr/>
        </p:nvPicPr>
        <p:blipFill>
          <a:blip r:embed="rId2"/>
          <a:stretch>
            <a:fillRect/>
          </a:stretch>
        </p:blipFill>
        <p:spPr>
          <a:xfrm>
            <a:off x="-100084" y="1325875"/>
            <a:ext cx="9144000" cy="4451910"/>
          </a:xfrm>
          <a:prstGeom prst="rect">
            <a:avLst/>
          </a:prstGeom>
        </p:spPr>
      </p:pic>
      <p:pic>
        <p:nvPicPr>
          <p:cNvPr id="3" name="Picture 2" descr="StartupBase - Logo">
            <a:extLst>
              <a:ext uri="{FF2B5EF4-FFF2-40B4-BE49-F238E27FC236}">
                <a16:creationId xmlns:a16="http://schemas.microsoft.com/office/drawing/2014/main" id="{2000679B-90A3-4380-A962-C7F1E59CBA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638" y="429724"/>
            <a:ext cx="37909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a:extLst>
              <a:ext uri="{FF2B5EF4-FFF2-40B4-BE49-F238E27FC236}">
                <a16:creationId xmlns:a16="http://schemas.microsoft.com/office/drawing/2014/main" id="{A26E7AC7-518A-45D1-A425-763524290C08}"/>
              </a:ext>
            </a:extLst>
          </p:cNvPr>
          <p:cNvPicPr>
            <a:picLocks noChangeAspect="1"/>
          </p:cNvPicPr>
          <p:nvPr/>
        </p:nvPicPr>
        <p:blipFill>
          <a:blip r:embed="rId4"/>
          <a:stretch>
            <a:fillRect/>
          </a:stretch>
        </p:blipFill>
        <p:spPr>
          <a:xfrm>
            <a:off x="7297522" y="1286974"/>
            <a:ext cx="2638425" cy="647700"/>
          </a:xfrm>
          <a:prstGeom prst="rect">
            <a:avLst/>
          </a:prstGeom>
        </p:spPr>
      </p:pic>
      <p:sp>
        <p:nvSpPr>
          <p:cNvPr id="5" name="Retângulo 4">
            <a:extLst>
              <a:ext uri="{FF2B5EF4-FFF2-40B4-BE49-F238E27FC236}">
                <a16:creationId xmlns:a16="http://schemas.microsoft.com/office/drawing/2014/main" id="{BA84C280-19A6-48F7-9474-AEF5054AE673}"/>
              </a:ext>
            </a:extLst>
          </p:cNvPr>
          <p:cNvSpPr/>
          <p:nvPr/>
        </p:nvSpPr>
        <p:spPr>
          <a:xfrm>
            <a:off x="1470330" y="6550223"/>
            <a:ext cx="8568952" cy="307777"/>
          </a:xfrm>
          <a:prstGeom prst="rect">
            <a:avLst/>
          </a:prstGeom>
        </p:spPr>
        <p:txBody>
          <a:bodyPr wrap="square">
            <a:spAutoFit/>
          </a:bodyPr>
          <a:lstStyle/>
          <a:p>
            <a:r>
              <a:rPr lang="pt-BR" sz="1400" dirty="0">
                <a:hlinkClick r:id="rId5"/>
              </a:rPr>
              <a:t>https://startupbase.com.br/home?_h=24079.dbf44698-73ca-462d-a148-b4e56cff5898.gxmngj.0ec104</a:t>
            </a:r>
            <a:endParaRPr lang="pt-BR" sz="1400" dirty="0"/>
          </a:p>
        </p:txBody>
      </p:sp>
      <p:sp>
        <p:nvSpPr>
          <p:cNvPr id="7" name="Retângulo 6">
            <a:extLst>
              <a:ext uri="{FF2B5EF4-FFF2-40B4-BE49-F238E27FC236}">
                <a16:creationId xmlns:a16="http://schemas.microsoft.com/office/drawing/2014/main" id="{FA2CD005-08E6-4D6F-826B-A1ABB2EF04B0}"/>
              </a:ext>
            </a:extLst>
          </p:cNvPr>
          <p:cNvSpPr/>
          <p:nvPr/>
        </p:nvSpPr>
        <p:spPr>
          <a:xfrm>
            <a:off x="260193" y="273574"/>
            <a:ext cx="4584761" cy="584775"/>
          </a:xfrm>
          <a:prstGeom prst="rect">
            <a:avLst/>
          </a:prstGeom>
        </p:spPr>
        <p:txBody>
          <a:bodyPr wrap="square">
            <a:spAutoFit/>
          </a:bodyPr>
          <a:lstStyle/>
          <a:p>
            <a:r>
              <a:rPr lang="pt-BR" sz="3200" b="1" dirty="0">
                <a:solidFill>
                  <a:srgbClr val="FFC000"/>
                </a:solidFill>
                <a:latin typeface="Arial" panose="020B0604020202020204" pitchFamily="34" charset="0"/>
                <a:cs typeface="Arial" panose="020B0604020202020204" pitchFamily="34" charset="0"/>
              </a:rPr>
              <a:t>Distribuição Startups</a:t>
            </a:r>
          </a:p>
        </p:txBody>
      </p:sp>
      <p:sp>
        <p:nvSpPr>
          <p:cNvPr id="8" name="Retângulo 7">
            <a:extLst>
              <a:ext uri="{FF2B5EF4-FFF2-40B4-BE49-F238E27FC236}">
                <a16:creationId xmlns:a16="http://schemas.microsoft.com/office/drawing/2014/main" id="{B76C5D82-2443-47E1-B70C-B1CFCB5E0673}"/>
              </a:ext>
            </a:extLst>
          </p:cNvPr>
          <p:cNvSpPr/>
          <p:nvPr/>
        </p:nvSpPr>
        <p:spPr>
          <a:xfrm>
            <a:off x="3555502" y="4828045"/>
            <a:ext cx="6202647" cy="1323439"/>
          </a:xfrm>
          <a:prstGeom prst="rect">
            <a:avLst/>
          </a:prstGeom>
          <a:solidFill>
            <a:schemeClr val="accent2">
              <a:lumMod val="40000"/>
              <a:lumOff val="60000"/>
            </a:schemeClr>
          </a:solidFill>
          <a:ln>
            <a:solidFill>
              <a:schemeClr val="accent2">
                <a:lumMod val="75000"/>
              </a:schemeClr>
            </a:solidFill>
          </a:ln>
        </p:spPr>
        <p:txBody>
          <a:bodyPr wrap="square">
            <a:spAutoFit/>
          </a:bodyPr>
          <a:lstStyle/>
          <a:p>
            <a:pPr algn="just" fontAlgn="base"/>
            <a:r>
              <a:rPr lang="pt-BR" sz="2000" dirty="0">
                <a:latin typeface="Arial" panose="020B0604020202020204" pitchFamily="34" charset="0"/>
                <a:cs typeface="Arial" panose="020B0604020202020204" pitchFamily="34" charset="0"/>
              </a:rPr>
              <a:t>A maioria (</a:t>
            </a:r>
            <a:r>
              <a:rPr lang="pt-BR" sz="2000" b="1" dirty="0">
                <a:latin typeface="Arial" panose="020B0604020202020204" pitchFamily="34" charset="0"/>
                <a:cs typeface="Arial" panose="020B0604020202020204" pitchFamily="34" charset="0"/>
              </a:rPr>
              <a:t>61,7%) dos unicórnios </a:t>
            </a:r>
            <a:r>
              <a:rPr lang="pt-BR" sz="2000" dirty="0">
                <a:latin typeface="Arial" panose="020B0604020202020204" pitchFamily="34" charset="0"/>
                <a:cs typeface="Arial" panose="020B0604020202020204" pitchFamily="34" charset="0"/>
              </a:rPr>
              <a:t>(+ US$ 1 bilhão) mencionado pelo The Wall Street Journal, </a:t>
            </a:r>
            <a:r>
              <a:rPr lang="pt-BR" sz="2000" b="1" dirty="0">
                <a:latin typeface="Arial" panose="020B0604020202020204" pitchFamily="34" charset="0"/>
                <a:cs typeface="Arial" panose="020B0604020202020204" pitchFamily="34" charset="0"/>
              </a:rPr>
              <a:t>tiveram investimento de pelo menos uma empresa </a:t>
            </a:r>
            <a:r>
              <a:rPr lang="pt-BR" sz="2000" dirty="0">
                <a:latin typeface="Arial" panose="020B0604020202020204" pitchFamily="34" charset="0"/>
                <a:cs typeface="Arial" panose="020B0604020202020204" pitchFamily="34" charset="0"/>
              </a:rPr>
              <a:t>(não incluindo empresas de investimento e bancos). </a:t>
            </a:r>
          </a:p>
        </p:txBody>
      </p:sp>
    </p:spTree>
    <p:extLst>
      <p:ext uri="{BB962C8B-B14F-4D97-AF65-F5344CB8AC3E}">
        <p14:creationId xmlns:p14="http://schemas.microsoft.com/office/powerpoint/2010/main" val="3166778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29AD751F-29E3-42CA-8658-33D5CDA64479}"/>
              </a:ext>
            </a:extLst>
          </p:cNvPr>
          <p:cNvSpPr/>
          <p:nvPr/>
        </p:nvSpPr>
        <p:spPr>
          <a:xfrm>
            <a:off x="0" y="5140472"/>
            <a:ext cx="10112991" cy="1263038"/>
          </a:xfrm>
          <a:prstGeom prst="rect">
            <a:avLst/>
          </a:prstGeom>
          <a:solidFill>
            <a:schemeClr val="accent4">
              <a:lumMod val="60000"/>
              <a:lumOff val="40000"/>
            </a:schemeClr>
          </a:solidFill>
        </p:spPr>
        <p:txBody>
          <a:bodyPr wrap="square">
            <a:spAutoFit/>
          </a:bodyPr>
          <a:lstStyle/>
          <a:p>
            <a:pPr>
              <a:lnSpc>
                <a:spcPct val="107000"/>
              </a:lnSpc>
              <a:spcAft>
                <a:spcPts val="800"/>
              </a:spcAft>
            </a:pPr>
            <a:r>
              <a:rPr lang="pt-BR" dirty="0">
                <a:solidFill>
                  <a:srgbClr val="555555"/>
                </a:solidFill>
                <a:latin typeface="Georgia" panose="02040502050405020303" pitchFamily="18" charset="0"/>
                <a:ea typeface="Calibri" panose="020F0502020204030204" pitchFamily="34" charset="0"/>
                <a:cs typeface="Times New Roman" panose="02020603050405020304" pitchFamily="18" charset="0"/>
              </a:rPr>
              <a:t>Na terceira edição do estudo </a:t>
            </a:r>
            <a:r>
              <a:rPr lang="pt-BR" i="1" spc="30" dirty="0">
                <a:solidFill>
                  <a:srgbClr val="555555"/>
                </a:solidFill>
                <a:latin typeface="Georgia" panose="02040502050405020303" pitchFamily="18" charset="0"/>
                <a:ea typeface="Calibri" panose="020F0502020204030204" pitchFamily="34" charset="0"/>
                <a:cs typeface="Times New Roman" panose="02020603050405020304" pitchFamily="18" charset="0"/>
              </a:rPr>
              <a:t>Estatísticas de Empreendedorismo</a:t>
            </a:r>
            <a:r>
              <a:rPr lang="pt-BR" dirty="0">
                <a:solidFill>
                  <a:srgbClr val="555555"/>
                </a:solidFill>
                <a:latin typeface="Georgia" panose="02040502050405020303" pitchFamily="18" charset="0"/>
                <a:ea typeface="Calibri" panose="020F0502020204030204" pitchFamily="34" charset="0"/>
                <a:cs typeface="Times New Roman" panose="02020603050405020304" pitchFamily="18" charset="0"/>
              </a:rPr>
              <a:t>. </a:t>
            </a:r>
            <a:r>
              <a:rPr lang="pt-BR" b="1" dirty="0">
                <a:solidFill>
                  <a:srgbClr val="555555"/>
                </a:solidFill>
                <a:latin typeface="Georgia" panose="02040502050405020303" pitchFamily="18" charset="0"/>
                <a:ea typeface="Calibri" panose="020F0502020204030204" pitchFamily="34" charset="0"/>
                <a:cs typeface="Times New Roman" panose="02020603050405020304" pitchFamily="18" charset="0"/>
              </a:rPr>
              <a:t>Apesar de representarem apenas 1,5% do total de empresas</a:t>
            </a:r>
            <a:r>
              <a:rPr lang="pt-BR" dirty="0">
                <a:solidFill>
                  <a:srgbClr val="555555"/>
                </a:solidFill>
                <a:latin typeface="Georgia" panose="02040502050405020303" pitchFamily="18" charset="0"/>
                <a:ea typeface="Calibri" panose="020F0502020204030204" pitchFamily="34" charset="0"/>
                <a:cs typeface="Times New Roman" panose="02020603050405020304" pitchFamily="18" charset="0"/>
              </a:rPr>
              <a:t> empregadoras no Brasil em 2011, </a:t>
            </a:r>
            <a:r>
              <a:rPr lang="pt-BR" b="1" dirty="0">
                <a:solidFill>
                  <a:srgbClr val="555555"/>
                </a:solidFill>
                <a:latin typeface="Georgia" panose="02040502050405020303" pitchFamily="18" charset="0"/>
                <a:ea typeface="Calibri" panose="020F0502020204030204" pitchFamily="34" charset="0"/>
                <a:cs typeface="Times New Roman" panose="02020603050405020304" pitchFamily="18" charset="0"/>
              </a:rPr>
              <a:t>as </a:t>
            </a:r>
            <a:r>
              <a:rPr lang="pt-BR" b="1" dirty="0" err="1">
                <a:solidFill>
                  <a:srgbClr val="555555"/>
                </a:solidFill>
                <a:latin typeface="Georgia" panose="02040502050405020303" pitchFamily="18" charset="0"/>
                <a:ea typeface="Calibri" panose="020F0502020204030204" pitchFamily="34" charset="0"/>
                <a:cs typeface="Times New Roman" panose="02020603050405020304" pitchFamily="18" charset="0"/>
              </a:rPr>
              <a:t>EACs</a:t>
            </a:r>
            <a:r>
              <a:rPr lang="pt-BR" b="1" dirty="0">
                <a:solidFill>
                  <a:srgbClr val="555555"/>
                </a:solidFill>
                <a:latin typeface="Georgia" panose="02040502050405020303" pitchFamily="18" charset="0"/>
                <a:ea typeface="Calibri" panose="020F0502020204030204" pitchFamily="34" charset="0"/>
                <a:cs typeface="Times New Roman" panose="02020603050405020304" pitchFamily="18" charset="0"/>
              </a:rPr>
              <a:t> foram responsáveis por 48,5% do total dos empregos gerados</a:t>
            </a:r>
            <a:r>
              <a:rPr lang="pt-BR" dirty="0">
                <a:solidFill>
                  <a:srgbClr val="555555"/>
                </a:solidFill>
                <a:latin typeface="Georgia" panose="02040502050405020303" pitchFamily="18" charset="0"/>
                <a:ea typeface="Calibri" panose="020F0502020204030204" pitchFamily="34" charset="0"/>
                <a:cs typeface="Times New Roman" panose="02020603050405020304" pitchFamily="18" charset="0"/>
              </a:rPr>
              <a:t> entre 2008 e 2011, o que equivale a quase 2,8 milhões de novos empregos.</a:t>
            </a: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ítulo 1">
            <a:extLst>
              <a:ext uri="{FF2B5EF4-FFF2-40B4-BE49-F238E27FC236}">
                <a16:creationId xmlns:a16="http://schemas.microsoft.com/office/drawing/2014/main" id="{37BF7A4A-3A7C-41F0-98B2-49C1B250E8E5}"/>
              </a:ext>
            </a:extLst>
          </p:cNvPr>
          <p:cNvSpPr>
            <a:spLocks noGrp="1"/>
          </p:cNvSpPr>
          <p:nvPr>
            <p:ph type="title"/>
          </p:nvPr>
        </p:nvSpPr>
        <p:spPr>
          <a:xfrm>
            <a:off x="347591" y="176927"/>
            <a:ext cx="9265354" cy="699746"/>
          </a:xfrm>
        </p:spPr>
        <p:txBody>
          <a:bodyPr>
            <a:normAutofit/>
          </a:bodyPr>
          <a:lstStyle/>
          <a:p>
            <a:r>
              <a:rPr lang="pt-BR" sz="2800" dirty="0"/>
              <a:t>Porque empresas de alto crescimento?</a:t>
            </a:r>
          </a:p>
        </p:txBody>
      </p:sp>
      <p:sp>
        <p:nvSpPr>
          <p:cNvPr id="5" name="Retângulo 4">
            <a:extLst>
              <a:ext uri="{FF2B5EF4-FFF2-40B4-BE49-F238E27FC236}">
                <a16:creationId xmlns:a16="http://schemas.microsoft.com/office/drawing/2014/main" id="{D019569C-1E8C-4C4A-853E-593F8FB7FDA1}"/>
              </a:ext>
            </a:extLst>
          </p:cNvPr>
          <p:cNvSpPr/>
          <p:nvPr/>
        </p:nvSpPr>
        <p:spPr>
          <a:xfrm>
            <a:off x="437440" y="1196839"/>
            <a:ext cx="6601766" cy="736355"/>
          </a:xfrm>
          <a:prstGeom prst="rect">
            <a:avLst/>
          </a:prstGeom>
          <a:solidFill>
            <a:schemeClr val="accent1">
              <a:lumMod val="40000"/>
              <a:lumOff val="60000"/>
            </a:schemeClr>
          </a:solidFill>
          <a:ln>
            <a:solidFill>
              <a:schemeClr val="accent1"/>
            </a:solidFill>
          </a:ln>
        </p:spPr>
        <p:txBody>
          <a:bodyPr wrap="square">
            <a:spAutoFit/>
          </a:bodyPr>
          <a:lstStyle/>
          <a:p>
            <a:pPr>
              <a:lnSpc>
                <a:spcPct val="107000"/>
              </a:lnSpc>
              <a:spcAft>
                <a:spcPts val="800"/>
              </a:spcAft>
            </a:pPr>
            <a:r>
              <a:rPr lang="pt-BR" sz="2000" b="1" dirty="0">
                <a:solidFill>
                  <a:srgbClr val="555555"/>
                </a:solidFill>
                <a:ea typeface="Calibri" panose="020F0502020204030204" pitchFamily="34" charset="0"/>
                <a:cs typeface="Times New Roman" panose="02020603050405020304" pitchFamily="18" charset="0"/>
              </a:rPr>
              <a:t>Empresas de alto-impacto são capazes de gerar 100 vezes mais vagas do que uma microempresa no mesmo período.</a:t>
            </a:r>
            <a:r>
              <a:rPr lang="pt-BR" dirty="0">
                <a:solidFill>
                  <a:srgbClr val="555555"/>
                </a:solidFill>
                <a:ea typeface="Calibri" panose="020F0502020204030204" pitchFamily="34" charset="0"/>
                <a:cs typeface="Times New Roman" panose="02020603050405020304" pitchFamily="18" charset="0"/>
              </a:rPr>
              <a:t> </a:t>
            </a:r>
            <a:endParaRPr lang="pt-BR" sz="1400" dirty="0">
              <a:effectLst/>
              <a:ea typeface="Calibri" panose="020F0502020204030204" pitchFamily="34" charset="0"/>
              <a:cs typeface="Times New Roman" panose="02020603050405020304" pitchFamily="18" charset="0"/>
            </a:endParaRPr>
          </a:p>
        </p:txBody>
      </p:sp>
      <p:sp>
        <p:nvSpPr>
          <p:cNvPr id="6" name="Retângulo 5">
            <a:extLst>
              <a:ext uri="{FF2B5EF4-FFF2-40B4-BE49-F238E27FC236}">
                <a16:creationId xmlns:a16="http://schemas.microsoft.com/office/drawing/2014/main" id="{BA7D9B99-BAFF-4120-93CA-FBD9023F8E9B}"/>
              </a:ext>
            </a:extLst>
          </p:cNvPr>
          <p:cNvSpPr/>
          <p:nvPr/>
        </p:nvSpPr>
        <p:spPr>
          <a:xfrm>
            <a:off x="3234519" y="2199634"/>
            <a:ext cx="6719248" cy="736355"/>
          </a:xfrm>
          <a:prstGeom prst="rect">
            <a:avLst/>
          </a:prstGeom>
          <a:solidFill>
            <a:schemeClr val="accent4">
              <a:lumMod val="60000"/>
              <a:lumOff val="40000"/>
            </a:schemeClr>
          </a:solidFill>
        </p:spPr>
        <p:txBody>
          <a:bodyPr wrap="square">
            <a:spAutoFit/>
          </a:bodyPr>
          <a:lstStyle/>
          <a:p>
            <a:pPr>
              <a:lnSpc>
                <a:spcPct val="107000"/>
              </a:lnSpc>
              <a:spcAft>
                <a:spcPts val="800"/>
              </a:spcAft>
            </a:pPr>
            <a:r>
              <a:rPr lang="pt-BR" sz="2000" b="1" dirty="0">
                <a:solidFill>
                  <a:srgbClr val="555555"/>
                </a:solidFill>
                <a:ea typeface="Calibri" panose="020F0502020204030204" pitchFamily="34" charset="0"/>
                <a:cs typeface="Times New Roman" panose="02020603050405020304" pitchFamily="18" charset="0"/>
              </a:rPr>
              <a:t>Funcionários dos empresários de alto impacto são mais bem pagos do que em trabalhos equivalentes em outras empresas</a:t>
            </a:r>
            <a:endParaRPr lang="pt-BR" sz="1600" dirty="0">
              <a:effectLst/>
              <a:ea typeface="Calibri" panose="020F0502020204030204" pitchFamily="34" charset="0"/>
              <a:cs typeface="Times New Roman" panose="02020603050405020304" pitchFamily="18" charset="0"/>
            </a:endParaRPr>
          </a:p>
        </p:txBody>
      </p:sp>
      <p:sp>
        <p:nvSpPr>
          <p:cNvPr id="7" name="Retângulo 6">
            <a:extLst>
              <a:ext uri="{FF2B5EF4-FFF2-40B4-BE49-F238E27FC236}">
                <a16:creationId xmlns:a16="http://schemas.microsoft.com/office/drawing/2014/main" id="{6F9AD7B7-C745-46AB-9CFC-2B2E311F8DAF}"/>
              </a:ext>
            </a:extLst>
          </p:cNvPr>
          <p:cNvSpPr/>
          <p:nvPr/>
        </p:nvSpPr>
        <p:spPr>
          <a:xfrm>
            <a:off x="0" y="3256155"/>
            <a:ext cx="6318913" cy="1065676"/>
          </a:xfrm>
          <a:prstGeom prst="rect">
            <a:avLst/>
          </a:prstGeom>
          <a:solidFill>
            <a:schemeClr val="accent1">
              <a:lumMod val="40000"/>
              <a:lumOff val="60000"/>
            </a:schemeClr>
          </a:solidFill>
          <a:ln>
            <a:solidFill>
              <a:schemeClr val="accent1"/>
            </a:solidFill>
          </a:ln>
        </p:spPr>
        <p:txBody>
          <a:bodyPr wrap="square">
            <a:spAutoFit/>
          </a:bodyPr>
          <a:lstStyle/>
          <a:p>
            <a:pPr>
              <a:lnSpc>
                <a:spcPct val="107000"/>
              </a:lnSpc>
              <a:spcAft>
                <a:spcPts val="800"/>
              </a:spcAft>
            </a:pPr>
            <a:r>
              <a:rPr lang="pt-BR" sz="2000" b="1" dirty="0">
                <a:solidFill>
                  <a:srgbClr val="555555"/>
                </a:solidFill>
                <a:ea typeface="Calibri" panose="020F0502020204030204" pitchFamily="34" charset="0"/>
                <a:cs typeface="Times New Roman" panose="02020603050405020304" pitchFamily="18" charset="0"/>
              </a:rPr>
              <a:t>Um aumento de 1% na renda média ou despesas de consumo em um país corresponde a uma redução de 3% na proporção de pessoas abaixo da linha de pobreza.</a:t>
            </a:r>
            <a:endParaRPr lang="pt-BR" sz="1600" dirty="0">
              <a:effectLst/>
              <a:ea typeface="Calibri" panose="020F0502020204030204" pitchFamily="34" charset="0"/>
              <a:cs typeface="Times New Roman" panose="02020603050405020304" pitchFamily="18" charset="0"/>
            </a:endParaRPr>
          </a:p>
        </p:txBody>
      </p:sp>
      <p:sp>
        <p:nvSpPr>
          <p:cNvPr id="8" name="Retângulo 7">
            <a:extLst>
              <a:ext uri="{FF2B5EF4-FFF2-40B4-BE49-F238E27FC236}">
                <a16:creationId xmlns:a16="http://schemas.microsoft.com/office/drawing/2014/main" id="{D7249A27-29E9-49BB-A504-73034A3DE31B}"/>
              </a:ext>
            </a:extLst>
          </p:cNvPr>
          <p:cNvSpPr/>
          <p:nvPr/>
        </p:nvSpPr>
        <p:spPr>
          <a:xfrm>
            <a:off x="6428095" y="3142869"/>
            <a:ext cx="3926006" cy="1855764"/>
          </a:xfrm>
          <a:prstGeom prst="rect">
            <a:avLst/>
          </a:prstGeom>
        </p:spPr>
        <p:txBody>
          <a:bodyPr wrap="square">
            <a:spAutoFit/>
          </a:bodyPr>
          <a:lstStyle/>
          <a:p>
            <a:pPr>
              <a:lnSpc>
                <a:spcPct val="107000"/>
              </a:lnSpc>
              <a:spcAft>
                <a:spcPts val="800"/>
              </a:spcAft>
            </a:pPr>
            <a:r>
              <a:rPr lang="pt-BR" dirty="0">
                <a:solidFill>
                  <a:srgbClr val="555555"/>
                </a:solidFill>
                <a:latin typeface="Georgia" panose="02040502050405020303" pitchFamily="18" charset="0"/>
                <a:ea typeface="Calibri" panose="020F0502020204030204" pitchFamily="34" charset="0"/>
                <a:cs typeface="Times New Roman" panose="02020603050405020304" pitchFamily="18" charset="0"/>
              </a:rPr>
              <a:t>No México, seria necessário que apenas 169 empresas de porte médio se tornassem grandes empresas para elevar o PIB em 1%. Por outro lado, teriam de ser criadas 578.528 ME para gerar o mesmo impacto.</a:t>
            </a:r>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tângulo 8">
            <a:extLst>
              <a:ext uri="{FF2B5EF4-FFF2-40B4-BE49-F238E27FC236}">
                <a16:creationId xmlns:a16="http://schemas.microsoft.com/office/drawing/2014/main" id="{DDF1977C-D8FA-4E31-A8B7-C5D8E22D7772}"/>
              </a:ext>
            </a:extLst>
          </p:cNvPr>
          <p:cNvSpPr/>
          <p:nvPr/>
        </p:nvSpPr>
        <p:spPr>
          <a:xfrm>
            <a:off x="7039206" y="6545350"/>
            <a:ext cx="5211169" cy="312650"/>
          </a:xfrm>
          <a:prstGeom prst="rect">
            <a:avLst/>
          </a:prstGeom>
        </p:spPr>
        <p:txBody>
          <a:bodyPr wrap="square">
            <a:spAutoFit/>
          </a:bodyPr>
          <a:lstStyle/>
          <a:p>
            <a:pPr>
              <a:lnSpc>
                <a:spcPct val="107000"/>
              </a:lnSpc>
              <a:spcAft>
                <a:spcPts val="800"/>
              </a:spcAft>
            </a:pPr>
            <a:r>
              <a:rPr lang="pt-BR" sz="14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https://endeavor.org.br/ambiente/o-poder-do-empreendedorismo/</a:t>
            </a:r>
            <a:endParaRPr lang="pt-BR"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ângulo 10">
            <a:extLst>
              <a:ext uri="{FF2B5EF4-FFF2-40B4-BE49-F238E27FC236}">
                <a16:creationId xmlns:a16="http://schemas.microsoft.com/office/drawing/2014/main" id="{9F0C2C1F-F148-4AFD-A78C-CFAA8EB021F1}"/>
              </a:ext>
            </a:extLst>
          </p:cNvPr>
          <p:cNvSpPr/>
          <p:nvPr/>
        </p:nvSpPr>
        <p:spPr>
          <a:xfrm>
            <a:off x="0" y="6485556"/>
            <a:ext cx="6096000" cy="375552"/>
          </a:xfrm>
          <a:prstGeom prst="rect">
            <a:avLst/>
          </a:prstGeom>
        </p:spPr>
        <p:txBody>
          <a:bodyPr>
            <a:spAutoFit/>
          </a:bodyPr>
          <a:lstStyle/>
          <a:p>
            <a:pPr>
              <a:lnSpc>
                <a:spcPct val="107000"/>
              </a:lnSpc>
              <a:spcAft>
                <a:spcPts val="800"/>
              </a:spcAft>
            </a:pPr>
            <a:r>
              <a:rPr lang="pt-BR" sz="12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https://endeavor.org.br/ambiente/as-empresas-que-geraram-quase-50-dos-novos-empregos</a:t>
            </a:r>
            <a:r>
              <a:rPr lang="pt-BR"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a:t>
            </a:r>
            <a:endParaRPr lang="pt-B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24494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2554</Words>
  <Application>Microsoft Office PowerPoint</Application>
  <PresentationFormat>Widescreen</PresentationFormat>
  <Paragraphs>241</Paragraphs>
  <Slides>32</Slides>
  <Notes>0</Notes>
  <HiddenSlides>0</HiddenSlides>
  <MMClips>0</MMClips>
  <ScaleCrop>false</ScaleCrop>
  <HeadingPairs>
    <vt:vector size="8" baseType="variant">
      <vt:variant>
        <vt:lpstr>Fontes usadas</vt:lpstr>
      </vt:variant>
      <vt:variant>
        <vt:i4>11</vt:i4>
      </vt:variant>
      <vt:variant>
        <vt:lpstr>Tema</vt:lpstr>
      </vt:variant>
      <vt:variant>
        <vt:i4>1</vt:i4>
      </vt:variant>
      <vt:variant>
        <vt:lpstr>Servidores OLE inseridos</vt:lpstr>
      </vt:variant>
      <vt:variant>
        <vt:i4>1</vt:i4>
      </vt:variant>
      <vt:variant>
        <vt:lpstr>Títulos de slides</vt:lpstr>
      </vt:variant>
      <vt:variant>
        <vt:i4>32</vt:i4>
      </vt:variant>
    </vt:vector>
  </HeadingPairs>
  <TitlesOfParts>
    <vt:vector size="45" baseType="lpstr">
      <vt:lpstr>Arial</vt:lpstr>
      <vt:lpstr>Arial</vt:lpstr>
      <vt:lpstr>Calibri</vt:lpstr>
      <vt:lpstr>Calibri Light</vt:lpstr>
      <vt:lpstr>Georgia</vt:lpstr>
      <vt:lpstr>inherit</vt:lpstr>
      <vt:lpstr>Linux Libertine</vt:lpstr>
      <vt:lpstr>Open Sans</vt:lpstr>
      <vt:lpstr>opensans</vt:lpstr>
      <vt:lpstr>Oswald</vt:lpstr>
      <vt:lpstr>Roboto</vt:lpstr>
      <vt:lpstr>Tema do Office</vt:lpstr>
      <vt:lpstr>Document</vt:lpstr>
      <vt:lpstr>Apresentação do PowerPoint</vt:lpstr>
      <vt:lpstr>Apresentação do PowerPoint</vt:lpstr>
      <vt:lpstr>Apresentação do PowerPoint</vt:lpstr>
      <vt:lpstr>Boas Notícias</vt:lpstr>
      <vt:lpstr>Apresentação do PowerPoint</vt:lpstr>
      <vt:lpstr>Apresentação do PowerPoint</vt:lpstr>
      <vt:lpstr>Apresentação do PowerPoint</vt:lpstr>
      <vt:lpstr>Apresentação do PowerPoint</vt:lpstr>
      <vt:lpstr>Porque empresas de alto crescimento?</vt:lpstr>
      <vt:lpstr>Apresentação do PowerPoint</vt:lpstr>
      <vt:lpstr>E para onde estão indo as Cidades?</vt:lpstr>
      <vt:lpstr>Inovação, Talento e Centros de Inovação</vt:lpstr>
      <vt:lpstr>Inovação x Qualidade de Vida</vt:lpstr>
      <vt:lpstr>Apresentação do PowerPoint</vt:lpstr>
      <vt:lpstr> Engajamento dos Atores da Inovação com as startups </vt:lpstr>
      <vt:lpstr>Living Lab</vt:lpstr>
      <vt:lpstr>Apresentação do PowerPoint</vt:lpstr>
      <vt:lpstr>Como os governos estaduais e locais atraem as empresas?</vt:lpstr>
      <vt:lpstr>Apresentação do PowerPoint</vt:lpstr>
      <vt:lpstr>Apresentação do PowerPoint</vt:lpstr>
      <vt:lpstr>Apresentação do PowerPoint</vt:lpstr>
      <vt:lpstr>Apresentação do PowerPoint</vt:lpstr>
      <vt:lpstr>Campinas</vt:lpstr>
      <vt:lpstr>Apresentação do PowerPoint</vt:lpstr>
      <vt:lpstr>Apresentação do PowerPoint</vt:lpstr>
      <vt:lpstr>Apresentação do PowerPoint</vt:lpstr>
      <vt:lpstr> </vt:lpstr>
      <vt:lpstr>Apresentação do PowerPoint</vt:lpstr>
      <vt:lpstr>Apresentação do PowerPoint</vt:lpstr>
      <vt:lpstr>Apresentação do PowerPoint</vt:lpstr>
      <vt:lpstr>Apresentação do PowerPoint</vt:lpstr>
      <vt:lpstr> Mudanças e Oportunidades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Alberto Aranha</dc:creator>
  <cp:lastModifiedBy>José Alberto Aranha</cp:lastModifiedBy>
  <cp:revision>216</cp:revision>
  <dcterms:created xsi:type="dcterms:W3CDTF">2019-06-08T13:36:32Z</dcterms:created>
  <dcterms:modified xsi:type="dcterms:W3CDTF">2019-10-02T22:24:39Z</dcterms:modified>
</cp:coreProperties>
</file>