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72" r:id="rId2"/>
    <p:sldId id="273" r:id="rId3"/>
    <p:sldId id="274" r:id="rId4"/>
    <p:sldId id="276" r:id="rId5"/>
    <p:sldId id="277" r:id="rId6"/>
    <p:sldId id="278" r:id="rId7"/>
    <p:sldId id="280" r:id="rId8"/>
    <p:sldId id="284" r:id="rId9"/>
    <p:sldId id="285" r:id="rId10"/>
    <p:sldId id="286" r:id="rId11"/>
    <p:sldId id="289" r:id="rId12"/>
    <p:sldId id="290" r:id="rId13"/>
    <p:sldId id="293" r:id="rId14"/>
    <p:sldId id="294" r:id="rId15"/>
    <p:sldId id="295" r:id="rId16"/>
    <p:sldId id="267" r:id="rId17"/>
    <p:sldId id="263" r:id="rId18"/>
    <p:sldId id="264" r:id="rId19"/>
    <p:sldId id="268" r:id="rId20"/>
    <p:sldId id="256" r:id="rId21"/>
    <p:sldId id="265" r:id="rId22"/>
    <p:sldId id="270" r:id="rId23"/>
  </p:sldIdLst>
  <p:sldSz cx="12192000" cy="6858000"/>
  <p:notesSz cx="6819900" cy="99187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7292A2E-F333-43FB-9621-5CBBE7FDCDCB}" styleName="Estilo Claro 2 - Ênfase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17" autoAdjust="0"/>
    <p:restoredTop sz="94581"/>
  </p:normalViewPr>
  <p:slideViewPr>
    <p:cSldViewPr snapToGrid="0" snapToObjects="1">
      <p:cViewPr>
        <p:scale>
          <a:sx n="78" d="100"/>
          <a:sy n="78" d="100"/>
        </p:scale>
        <p:origin x="-544" y="1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290" cy="4976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63032" y="0"/>
            <a:ext cx="2955290" cy="4976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A8963-A6B2-B54D-820D-17E74CAAC81C}" type="datetimeFigureOut">
              <a:rPr lang="pt-PT" smtClean="0"/>
              <a:t>30/09/19</a:t>
            </a:fld>
            <a:endParaRPr lang="pt-PT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39838"/>
            <a:ext cx="5949950" cy="3348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1990" y="4773374"/>
            <a:ext cx="5455920" cy="3905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pt-BR"/>
              <a:t>Editar estilos de texto Mestre
Segundo nível
Terceiro nível
Quarto nível
Quinto nível</a:t>
            </a:r>
            <a:endParaRPr lang="pt-PT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1044"/>
            <a:ext cx="2955290" cy="4976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63032" y="9421044"/>
            <a:ext cx="2955290" cy="4976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43B8B3-4B1C-0E42-8C11-AAD4401BF7E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33313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p1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dirty="0"/>
              <a:t>Colocar o novo logo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36031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" name="Google Shape;6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1037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313965-BEB2-9B4E-A6BF-F67A8D79CC8B}" type="slidenum">
              <a:rPr lang="pt-PT" smtClean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30295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99D03DC-99B2-6F47-9F4B-479EEC8CB9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0AA5AE87-7A43-0941-B562-CFAD18B82E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pt-PT"/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79A13BFE-E30D-D84A-95F7-D87FEA185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8F1EE-B743-8947-8F3D-47F57934FD19}" type="datetimeFigureOut">
              <a:rPr lang="pt-PT" smtClean="0"/>
              <a:t>30/09/19</a:t>
            </a:fld>
            <a:endParaRPr lang="pt-PT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3AD912DA-D44D-474F-A4A5-6AB1F583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DD83346A-A4CC-A641-8F76-37C19BD37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AB0C9-6291-FC40-9CC1-16FC8565CE78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49419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A552C32-A8E8-194E-A7AF-57B926AF0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B52B2558-28DE-8F47-9806-567AF29B60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pt-BR"/>
              <a:t>Editar estilos de texto Mestre
Segundo nível
Terceiro nível
Quarto nível
Quinto nível</a:t>
            </a:r>
            <a:endParaRPr lang="pt-PT"/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CA1D95DF-30B8-1B4B-BEFD-04725C15B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8F1EE-B743-8947-8F3D-47F57934FD19}" type="datetimeFigureOut">
              <a:rPr lang="pt-PT" smtClean="0"/>
              <a:t>30/09/19</a:t>
            </a:fld>
            <a:endParaRPr lang="pt-PT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30864231-988C-EA48-A32B-3966C4F93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F2E60D7F-8E4C-3A4B-834E-059633AF6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AB0C9-6291-FC40-9CC1-16FC8565CE78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51527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14DCAEF8-4464-E24D-9509-7AB5A00EE3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D4C8A577-6E4D-F948-8B02-E9450BBD4A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pt-BR"/>
              <a:t>Editar estilos de texto Mestre
Segundo nível
Terceiro nível
Quarto nível
Quinto nível</a:t>
            </a:r>
            <a:endParaRPr lang="pt-PT"/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8F34D852-A768-914C-8933-E3568CF78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8F1EE-B743-8947-8F3D-47F57934FD19}" type="datetimeFigureOut">
              <a:rPr lang="pt-PT" smtClean="0"/>
              <a:t>30/09/19</a:t>
            </a:fld>
            <a:endParaRPr lang="pt-PT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76E89B40-ABD3-664B-98EF-8217F5CFA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423399ED-2F41-FD40-BDA0-AAAFCF22C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AB0C9-6291-FC40-9CC1-16FC8565CE78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50590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4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80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4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11360801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228600" lvl="0" indent="-1714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Char char="●"/>
              <a:defRPr/>
            </a:lvl1pPr>
            <a:lvl2pPr marL="457200" lvl="1" indent="-158750" algn="ctr">
              <a:lnSpc>
                <a:spcPct val="100000"/>
              </a:lnSpc>
              <a:spcBef>
                <a:spcPts val="2134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Char char="○"/>
              <a:defRPr/>
            </a:lvl2pPr>
            <a:lvl3pPr marL="685800" lvl="2" indent="-158750" algn="ctr">
              <a:lnSpc>
                <a:spcPct val="100000"/>
              </a:lnSpc>
              <a:spcBef>
                <a:spcPts val="2134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Char char="■"/>
              <a:defRPr/>
            </a:lvl3pPr>
            <a:lvl4pPr marL="914400" lvl="3" indent="-158750" algn="ctr">
              <a:lnSpc>
                <a:spcPct val="100000"/>
              </a:lnSpc>
              <a:spcBef>
                <a:spcPts val="2134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Char char="●"/>
              <a:defRPr/>
            </a:lvl4pPr>
            <a:lvl5pPr marL="1143000" lvl="4" indent="-158750" algn="ctr">
              <a:lnSpc>
                <a:spcPct val="100000"/>
              </a:lnSpc>
              <a:spcBef>
                <a:spcPts val="2134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Char char="○"/>
              <a:defRPr/>
            </a:lvl5pPr>
            <a:lvl6pPr marL="1371600" lvl="5" indent="-158750" algn="ctr">
              <a:lnSpc>
                <a:spcPct val="100000"/>
              </a:lnSpc>
              <a:spcBef>
                <a:spcPts val="2134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Char char="■"/>
              <a:defRPr/>
            </a:lvl6pPr>
            <a:lvl7pPr marL="1600200" lvl="6" indent="-158750" algn="ctr">
              <a:lnSpc>
                <a:spcPct val="100000"/>
              </a:lnSpc>
              <a:spcBef>
                <a:spcPts val="2134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Char char="●"/>
              <a:defRPr/>
            </a:lvl7pPr>
            <a:lvl8pPr marL="1828800" lvl="7" indent="-158750" algn="ctr">
              <a:lnSpc>
                <a:spcPct val="100000"/>
              </a:lnSpc>
              <a:spcBef>
                <a:spcPts val="2134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Char char="○"/>
              <a:defRPr/>
            </a:lvl8pPr>
            <a:lvl9pPr marL="2057400" lvl="8" indent="-158750" algn="ctr">
              <a:lnSpc>
                <a:spcPct val="100000"/>
              </a:lnSpc>
              <a:spcBef>
                <a:spcPts val="2134"/>
              </a:spcBef>
              <a:spcAft>
                <a:spcPts val="2134"/>
              </a:spcAft>
              <a:buClr>
                <a:srgbClr val="000000"/>
              </a:buClr>
              <a:buSzPts val="1400"/>
              <a:buFont typeface="Helvetica Neue Light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34"/>
          <p:cNvSpPr txBox="1">
            <a:spLocks noGrp="1"/>
          </p:cNvSpPr>
          <p:nvPr>
            <p:ph type="sldNum" idx="12"/>
          </p:nvPr>
        </p:nvSpPr>
        <p:spPr>
          <a:xfrm>
            <a:off x="11296610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0644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icial" type="title">
  <p:cSld name="Inicial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10" name="Google Shape;10;p20"/>
          <p:cNvSpPr txBox="1">
            <a:spLocks noGrp="1"/>
          </p:cNvSpPr>
          <p:nvPr>
            <p:ph type="title"/>
          </p:nvPr>
        </p:nvSpPr>
        <p:spPr>
          <a:xfrm>
            <a:off x="458533" y="2899767"/>
            <a:ext cx="8102800" cy="9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FFFFFF"/>
                </a:solidFill>
                <a:latin typeface="+mn-lt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 dirty="0"/>
          </a:p>
        </p:txBody>
      </p:sp>
      <p:pic>
        <p:nvPicPr>
          <p:cNvPr id="11" name="Google Shape;11;p20" descr="Imagem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10601599" y="0"/>
            <a:ext cx="159859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0"/>
          <p:cNvSpPr/>
          <p:nvPr/>
        </p:nvSpPr>
        <p:spPr>
          <a:xfrm>
            <a:off x="9030548" y="1947599"/>
            <a:ext cx="2700000" cy="270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Helvetica Neue Light"/>
              <a:buNone/>
            </a:pPr>
            <a:endParaRPr sz="2533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3" name="Google Shape;13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59225" y="2029269"/>
            <a:ext cx="2842649" cy="27350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6999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039B062-609B-3F45-8CEF-50A5A103C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447955E5-F274-4141-9FC9-4951C8D21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  <a:endParaRPr lang="pt-PT"/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82BBC21E-67C7-064F-A9B8-E63FE50E4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8F1EE-B743-8947-8F3D-47F57934FD19}" type="datetimeFigureOut">
              <a:rPr lang="pt-PT" smtClean="0"/>
              <a:t>30/09/19</a:t>
            </a:fld>
            <a:endParaRPr lang="pt-PT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59BAD10D-A2C1-ED48-96CF-E27D32B06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3DF80321-E6E5-4440-A6F2-6472820FA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AB0C9-6291-FC40-9CC1-16FC8565CE78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63848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37CD18D-9AFC-E24D-9C94-D49E9D21C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5806D736-AF72-BB44-8994-63FC11CDB4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Editar estilos de texto Mestre
Segundo nível
Terceiro nível
Quarto nível
Quinto nível</a:t>
            </a:r>
            <a:endParaRPr lang="pt-PT"/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9B414E5E-DD18-DB41-80E4-6F2338750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8F1EE-B743-8947-8F3D-47F57934FD19}" type="datetimeFigureOut">
              <a:rPr lang="pt-PT" smtClean="0"/>
              <a:t>30/09/19</a:t>
            </a:fld>
            <a:endParaRPr lang="pt-PT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D5B1BD48-1EB6-DE4C-AD0D-D5A14D018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29A54FC0-D15F-DD48-8947-3F1D8ACD5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AB0C9-6291-FC40-9CC1-16FC8565CE78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705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5035EEE-EF0C-AC42-9FCA-4DD36E75A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12F19863-7D53-964C-9A66-5251B22D77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  <a:endParaRPr lang="pt-PT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BE69D30C-2A28-694E-AE7E-14C2A3900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  <a:endParaRPr lang="pt-PT"/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3695077A-C34A-4B4B-8423-591DF4B63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8F1EE-B743-8947-8F3D-47F57934FD19}" type="datetimeFigureOut">
              <a:rPr lang="pt-PT" smtClean="0"/>
              <a:t>30/09/19</a:t>
            </a:fld>
            <a:endParaRPr lang="pt-PT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1C81FA06-C1FF-BD4A-8AAC-1122A3BBD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866EDEA8-E300-3148-9228-A76806B68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AB0C9-6291-FC40-9CC1-16FC8565CE78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22967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0D85DFA-F8FF-1F41-8A32-29F3586B7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396A81BB-350A-E94B-B9B6-90C15330B3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pt-BR"/>
              <a:t>Editar estilos de texto Mestre
Segundo nível
Terceiro nível
Quarto nível
Quinto nível</a:t>
            </a:r>
            <a:endParaRPr lang="pt-PT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FD736DDE-6ACA-9D45-9AC3-5D3FD4CB91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  <a:endParaRPr lang="pt-PT"/>
          </a:p>
        </p:txBody>
      </p:sp>
      <p:sp>
        <p:nvSpPr>
          <p:cNvPr id="5" name="Espaço Reservado para Texto 4">
            <a:extLst>
              <a:ext uri="{FF2B5EF4-FFF2-40B4-BE49-F238E27FC236}">
                <a16:creationId xmlns="" xmlns:a16="http://schemas.microsoft.com/office/drawing/2014/main" id="{BCFDD15A-5583-D744-B2CF-5F262408CD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pt-BR"/>
              <a:t>Editar estilos de texto Mestre
Segundo nível
Terceiro nível
Quarto nível
Quinto nível</a:t>
            </a:r>
            <a:endParaRPr lang="pt-PT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="" xmlns:a16="http://schemas.microsoft.com/office/drawing/2014/main" id="{EA096BD9-E3D0-404E-A415-F70C79FA59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  <a:endParaRPr lang="pt-PT"/>
          </a:p>
        </p:txBody>
      </p:sp>
      <p:sp>
        <p:nvSpPr>
          <p:cNvPr id="7" name="Espaço Reservado para Data 6">
            <a:extLst>
              <a:ext uri="{FF2B5EF4-FFF2-40B4-BE49-F238E27FC236}">
                <a16:creationId xmlns="" xmlns:a16="http://schemas.microsoft.com/office/drawing/2014/main" id="{370226C1-4EE7-1B4D-9736-5C2553B01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8F1EE-B743-8947-8F3D-47F57934FD19}" type="datetimeFigureOut">
              <a:rPr lang="pt-PT" smtClean="0"/>
              <a:t>30/09/19</a:t>
            </a:fld>
            <a:endParaRPr lang="pt-PT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="" xmlns:a16="http://schemas.microsoft.com/office/drawing/2014/main" id="{CB337966-1B72-A94C-BD07-B039E38F6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="" xmlns:a16="http://schemas.microsoft.com/office/drawing/2014/main" id="{5AC2BB77-52B3-7343-A4C1-C01ED2F5C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AB0C9-6291-FC40-9CC1-16FC8565CE78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23740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FDC4A77-E020-1A43-9315-9CD4CF7DC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Data 2">
            <a:extLst>
              <a:ext uri="{FF2B5EF4-FFF2-40B4-BE49-F238E27FC236}">
                <a16:creationId xmlns="" xmlns:a16="http://schemas.microsoft.com/office/drawing/2014/main" id="{B8D75798-8629-0343-9A4B-A6D5AD504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8F1EE-B743-8947-8F3D-47F57934FD19}" type="datetimeFigureOut">
              <a:rPr lang="pt-PT" smtClean="0"/>
              <a:t>30/09/19</a:t>
            </a:fld>
            <a:endParaRPr lang="pt-PT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="" xmlns:a16="http://schemas.microsoft.com/office/drawing/2014/main" id="{E94BD4E7-EA55-2541-BCC4-55868C43F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="" xmlns:a16="http://schemas.microsoft.com/office/drawing/2014/main" id="{D0861F12-42FD-9E4C-9897-D230783E9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AB0C9-6291-FC40-9CC1-16FC8565CE78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47786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="" xmlns:a16="http://schemas.microsoft.com/office/drawing/2014/main" id="{E06D1CAA-BB37-AA4E-B4C1-5F78609A3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8F1EE-B743-8947-8F3D-47F57934FD19}" type="datetimeFigureOut">
              <a:rPr lang="pt-PT" smtClean="0"/>
              <a:t>30/09/19</a:t>
            </a:fld>
            <a:endParaRPr lang="pt-PT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="" xmlns:a16="http://schemas.microsoft.com/office/drawing/2014/main" id="{E03CEB24-A28B-D64B-BA6E-2D02F634A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="" xmlns:a16="http://schemas.microsoft.com/office/drawing/2014/main" id="{0AFB1D63-E458-E846-8CA1-D4042826F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AB0C9-6291-FC40-9CC1-16FC8565CE78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34419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5A7229A-5A98-B048-9E50-EB73E52F2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29D29857-A12E-574A-8A6D-537724F27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pt-BR"/>
              <a:t>Editar estilos de texto Mestre
Segundo nível
Terceiro nível
Quarto nível
Quinto nível</a:t>
            </a:r>
            <a:endParaRPr lang="pt-PT"/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7719F804-2807-4A4C-8D94-7B729794B9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pt-BR"/>
              <a:t>Editar estilos de texto Mestre
Segundo nível
Terceiro nível
Quarto nível
Quinto nível</a:t>
            </a:r>
            <a:endParaRPr lang="pt-PT"/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B050A5C3-3083-1346-A8E0-D7E8CAF3E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8F1EE-B743-8947-8F3D-47F57934FD19}" type="datetimeFigureOut">
              <a:rPr lang="pt-PT" smtClean="0"/>
              <a:t>30/09/19</a:t>
            </a:fld>
            <a:endParaRPr lang="pt-PT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682D55BB-437B-AA4A-B1B5-41217408C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1D268ECA-C32C-DD40-8C7F-F23466FCE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AB0C9-6291-FC40-9CC1-16FC8565CE78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25262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A4EEF17-BC8E-6044-9AD6-22CB18D1C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="" xmlns:a16="http://schemas.microsoft.com/office/drawing/2014/main" id="{69A1074C-A27C-BC44-9BBE-D4855BEEF6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6E5D4764-BF3A-2248-9BD4-6C47CDAECA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pt-BR"/>
              <a:t>Editar estilos de texto Mestre
Segundo nível
Terceiro nível
Quarto nível
Quinto nível</a:t>
            </a:r>
            <a:endParaRPr lang="pt-PT"/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E970F03B-FE79-B04C-B309-68F290F48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8F1EE-B743-8947-8F3D-47F57934FD19}" type="datetimeFigureOut">
              <a:rPr lang="pt-PT" smtClean="0"/>
              <a:t>30/09/19</a:t>
            </a:fld>
            <a:endParaRPr lang="pt-PT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1DE9A185-E63D-E841-815F-52C610685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D6707FCE-9A95-BF47-AB7A-61F2FF8D3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AB0C9-6291-FC40-9CC1-16FC8565CE78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7436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="" xmlns:a16="http://schemas.microsoft.com/office/drawing/2014/main" id="{499D0FF0-8A06-4E47-BF42-154E091B8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96E44CF9-6181-0E43-BB93-02A5B0F5E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pt-BR" dirty="0"/>
              <a:t>Editar estilos de texto Mestre
Segundo nível
Terceiro nível
Quarto nível
Quinto nível</a:t>
            </a:r>
            <a:endParaRPr lang="pt-PT" dirty="0"/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57373324-A209-7C4B-85C1-2C38B92204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8F1EE-B743-8947-8F3D-47F57934FD19}" type="datetimeFigureOut">
              <a:rPr lang="pt-PT" smtClean="0"/>
              <a:t>30/09/19</a:t>
            </a:fld>
            <a:endParaRPr lang="pt-PT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E3AAE033-34F7-9349-8CB7-F55A5AD32A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47DDE15B-AF79-F646-9248-A8D189FD5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AB0C9-6291-FC40-9CC1-16FC8565CE78}" type="slidenum">
              <a:rPr lang="pt-PT" smtClean="0"/>
              <a:t>‹#›</a:t>
            </a:fld>
            <a:endParaRPr lang="pt-PT"/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125" y="37885"/>
            <a:ext cx="1657350" cy="44651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3" t="48823"/>
          <a:stretch/>
        </p:blipFill>
        <p:spPr>
          <a:xfrm rot="10800000">
            <a:off x="9144132" y="5263696"/>
            <a:ext cx="3288508" cy="2135063"/>
          </a:xfrm>
          <a:prstGeom prst="rect">
            <a:avLst/>
          </a:prstGeom>
        </p:spPr>
      </p:pic>
      <p:pic>
        <p:nvPicPr>
          <p:cNvPr id="11" name="Google Shape;11;p20" descr="Imagem">
            <a:extLst>
              <a:ext uri="{FF2B5EF4-FFF2-40B4-BE49-F238E27FC236}">
                <a16:creationId xmlns="" xmlns:a16="http://schemas.microsoft.com/office/drawing/2014/main" id="{D1F394FC-4523-564C-9364-1ADEE79CE7F1}"/>
              </a:ext>
            </a:extLst>
          </p:cNvPr>
          <p:cNvPicPr preferRelativeResize="0"/>
          <p:nvPr userDrawn="1"/>
        </p:nvPicPr>
        <p:blipFill rotWithShape="1">
          <a:blip r:embed="rId16">
            <a:alphaModFix/>
          </a:blip>
          <a:srcRect/>
          <a:stretch/>
        </p:blipFill>
        <p:spPr>
          <a:xfrm rot="10800000">
            <a:off x="-40624" y="-1"/>
            <a:ext cx="231124" cy="69127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161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png"/><Relationship Id="rId12" Type="http://schemas.openxmlformats.org/officeDocument/2006/relationships/image" Target="../media/image39.png"/><Relationship Id="rId13" Type="http://schemas.openxmlformats.org/officeDocument/2006/relationships/image" Target="../media/image40.png"/><Relationship Id="rId14" Type="http://schemas.openxmlformats.org/officeDocument/2006/relationships/image" Target="../media/image1.png"/><Relationship Id="rId15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9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inova@sict.rs.gov.br" TargetMode="External"/><Relationship Id="rId4" Type="http://schemas.openxmlformats.org/officeDocument/2006/relationships/image" Target="../media/image43.jpeg"/><Relationship Id="rId5" Type="http://schemas.openxmlformats.org/officeDocument/2006/relationships/image" Target="../media/image44.jpg"/><Relationship Id="rId6" Type="http://schemas.openxmlformats.org/officeDocument/2006/relationships/image" Target="../media/image45.jpg"/><Relationship Id="rId7" Type="http://schemas.openxmlformats.org/officeDocument/2006/relationships/image" Target="../media/image46.jpg"/><Relationship Id="rId8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inova.rs.gov.br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" descr="Imagem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0800000">
            <a:off x="9909175" y="0"/>
            <a:ext cx="2285207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41" y="200172"/>
            <a:ext cx="10234083" cy="6422301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="" xmlns:a16="http://schemas.microsoft.com/office/drawing/2014/main" id="{CAC6CE68-1EB2-024B-8EA1-3253A58AF8C5}"/>
              </a:ext>
            </a:extLst>
          </p:cNvPr>
          <p:cNvGrpSpPr/>
          <p:nvPr/>
        </p:nvGrpSpPr>
        <p:grpSpPr>
          <a:xfrm>
            <a:off x="9146418" y="2249505"/>
            <a:ext cx="2842649" cy="2735010"/>
            <a:chOff x="18322332" y="4499010"/>
            <a:chExt cx="5685298" cy="5470020"/>
          </a:xfrm>
        </p:grpSpPr>
        <p:sp>
          <p:nvSpPr>
            <p:cNvPr id="4" name="Retângulo 3">
              <a:extLst>
                <a:ext uri="{FF2B5EF4-FFF2-40B4-BE49-F238E27FC236}">
                  <a16:creationId xmlns="" xmlns:a16="http://schemas.microsoft.com/office/drawing/2014/main" id="{4B971FBD-32C0-7548-A2F4-0DF60C8A0E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64982" y="6548353"/>
              <a:ext cx="5400000" cy="974626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prstDash val="solid"/>
              <a:round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412750" hangingPunct="0"/>
              <a:endParaRPr lang="pt-PT" sz="25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pic>
          <p:nvPicPr>
            <p:cNvPr id="3" name="Imagem 2">
              <a:extLst>
                <a:ext uri="{FF2B5EF4-FFF2-40B4-BE49-F238E27FC236}">
                  <a16:creationId xmlns="" xmlns:a16="http://schemas.microsoft.com/office/drawing/2014/main" id="{2681EA79-4511-6840-B376-85EF446A8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22332" y="4499010"/>
              <a:ext cx="5685298" cy="547002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m" descr="Imagem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2094" y="6585744"/>
            <a:ext cx="11952288" cy="277019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Hari ullabore nihic tem la quos aliquatur, torerchil et laborerum nonet ut resent quam volorendus aut omnis conet qui tem natur?…"/>
          <p:cNvSpPr txBox="1"/>
          <p:nvPr/>
        </p:nvSpPr>
        <p:spPr>
          <a:xfrm>
            <a:off x="242094" y="158317"/>
            <a:ext cx="6108700" cy="639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228600">
              <a:lnSpc>
                <a:spcPct val="150000"/>
              </a:lnSpc>
              <a:defRPr sz="3600">
                <a:solidFill>
                  <a:srgbClr val="80818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2700" b="1" dirty="0">
                <a:latin typeface="Arial" pitchFamily="34" charset="0"/>
                <a:ea typeface="Arial"/>
                <a:cs typeface="Arial" pitchFamily="34" charset="0"/>
                <a:sym typeface="Arial"/>
              </a:rPr>
              <a:t>Reality </a:t>
            </a:r>
            <a:r>
              <a:rPr lang="pt-BR" sz="2700" b="1" dirty="0" err="1">
                <a:latin typeface="Arial" pitchFamily="34" charset="0"/>
                <a:ea typeface="Arial"/>
                <a:cs typeface="Arial" pitchFamily="34" charset="0"/>
                <a:sym typeface="Arial"/>
              </a:rPr>
              <a:t>check</a:t>
            </a:r>
            <a:r>
              <a:rPr lang="pt-BR" sz="2700" b="1" dirty="0">
                <a:latin typeface="Arial" pitchFamily="34" charset="0"/>
                <a:ea typeface="Arial"/>
                <a:cs typeface="Arial" pitchFamily="34" charset="0"/>
                <a:sym typeface="Arial"/>
              </a:rPr>
              <a:t>: Business Tech </a:t>
            </a:r>
            <a:r>
              <a:rPr lang="pt-BR" sz="2700" b="1" dirty="0" err="1">
                <a:latin typeface="Arial" pitchFamily="34" charset="0"/>
                <a:ea typeface="Arial"/>
                <a:cs typeface="Arial" pitchFamily="34" charset="0"/>
                <a:sym typeface="Arial"/>
              </a:rPr>
              <a:t>trends</a:t>
            </a:r>
            <a:endParaRPr sz="2700" dirty="0"/>
          </a:p>
        </p:txBody>
      </p:sp>
      <p:sp>
        <p:nvSpPr>
          <p:cNvPr id="2" name="Retângulo 1"/>
          <p:cNvSpPr/>
          <p:nvPr/>
        </p:nvSpPr>
        <p:spPr>
          <a:xfrm>
            <a:off x="-355600" y="698751"/>
            <a:ext cx="3098800" cy="436017"/>
          </a:xfrm>
          <a:prstGeom prst="rect">
            <a:avLst/>
          </a:prstGeom>
          <a:solidFill>
            <a:srgbClr val="FFC000"/>
          </a:solidFill>
          <a:ln w="25400" cap="flat">
            <a:solidFill>
              <a:srgbClr val="FFC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19050" rtlCol="0" anchor="ctr">
            <a:spAutoFit/>
          </a:bodyPr>
          <a:lstStyle/>
          <a:p>
            <a:pPr algn="ctr" defTabSz="412750" hangingPunct="0"/>
            <a:endParaRPr lang="pt-BR" sz="250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224" y="1158630"/>
            <a:ext cx="8240352" cy="542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021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m" descr="Imagem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2094" y="6585744"/>
            <a:ext cx="11952288" cy="277019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Hari ullabore nihic tem la quos aliquatur, torerchil et laborerum nonet ut resent quam volorendus aut omnis conet qui tem natur?…"/>
          <p:cNvSpPr txBox="1"/>
          <p:nvPr/>
        </p:nvSpPr>
        <p:spPr>
          <a:xfrm>
            <a:off x="242094" y="158317"/>
            <a:ext cx="6108700" cy="639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228600">
              <a:lnSpc>
                <a:spcPct val="150000"/>
              </a:lnSpc>
              <a:defRPr sz="3600">
                <a:solidFill>
                  <a:srgbClr val="80818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2700" b="1" dirty="0">
                <a:solidFill>
                  <a:srgbClr val="808183"/>
                </a:solidFill>
                <a:latin typeface="Arial" pitchFamily="34" charset="0"/>
                <a:ea typeface="Arial"/>
                <a:cs typeface="Arial" pitchFamily="34" charset="0"/>
              </a:rPr>
              <a:t>Reality </a:t>
            </a:r>
            <a:r>
              <a:rPr lang="pt-BR" sz="2700" b="1" dirty="0" err="1">
                <a:solidFill>
                  <a:srgbClr val="808183"/>
                </a:solidFill>
                <a:latin typeface="Arial" pitchFamily="34" charset="0"/>
                <a:ea typeface="Arial"/>
                <a:cs typeface="Arial" pitchFamily="34" charset="0"/>
              </a:rPr>
              <a:t>check</a:t>
            </a:r>
            <a:r>
              <a:rPr lang="pt-BR" sz="2700" b="1" dirty="0">
                <a:solidFill>
                  <a:srgbClr val="808183"/>
                </a:solidFill>
                <a:latin typeface="Arial" pitchFamily="34" charset="0"/>
                <a:ea typeface="Arial"/>
                <a:cs typeface="Arial" pitchFamily="34" charset="0"/>
              </a:rPr>
              <a:t>: Business world </a:t>
            </a:r>
            <a:r>
              <a:rPr lang="pt-BR" sz="2700" b="1" dirty="0" err="1">
                <a:solidFill>
                  <a:srgbClr val="808183"/>
                </a:solidFill>
                <a:latin typeface="Arial" pitchFamily="34" charset="0"/>
                <a:ea typeface="Arial"/>
                <a:cs typeface="Arial" pitchFamily="34" charset="0"/>
              </a:rPr>
              <a:t>today</a:t>
            </a:r>
            <a:endParaRPr sz="2700" b="1" dirty="0">
              <a:solidFill>
                <a:srgbClr val="808183"/>
              </a:solidFill>
              <a:latin typeface="Arial" pitchFamily="34" charset="0"/>
              <a:ea typeface="Arial"/>
              <a:cs typeface="Arial" pitchFamily="34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333" y="777059"/>
            <a:ext cx="5029200" cy="266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630" y="3625778"/>
            <a:ext cx="5383902" cy="2719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9" descr="Screen Shot 2018-05-25 at 9.20.53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229" y="1814943"/>
            <a:ext cx="6334141" cy="312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m" descr="Imagem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2094" y="6585744"/>
            <a:ext cx="11952288" cy="277019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Hari ullabore nihic tem la quos aliquatur, torerchil et laborerum nonet ut resent quam volorendus aut omnis conet qui tem natur?…"/>
          <p:cNvSpPr txBox="1"/>
          <p:nvPr/>
        </p:nvSpPr>
        <p:spPr>
          <a:xfrm>
            <a:off x="6420631" y="1208406"/>
            <a:ext cx="5551513" cy="5421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228600">
              <a:defRPr sz="3600">
                <a:solidFill>
                  <a:srgbClr val="80818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PT" sz="2200" b="1" dirty="0">
                <a:solidFill>
                  <a:srgbClr val="808183"/>
                </a:solidFill>
                <a:latin typeface="Arial"/>
                <a:ea typeface="Arial"/>
                <a:cs typeface="Arial"/>
              </a:rPr>
              <a:t>5,48% </a:t>
            </a:r>
            <a:r>
              <a:rPr lang="pt-PT" sz="2200" dirty="0">
                <a:solidFill>
                  <a:srgbClr val="808183"/>
                </a:solidFill>
                <a:latin typeface="Arial"/>
                <a:ea typeface="Arial"/>
                <a:cs typeface="Arial"/>
              </a:rPr>
              <a:t>da População nacional </a:t>
            </a:r>
          </a:p>
          <a:p>
            <a:pPr defTabSz="228600">
              <a:defRPr sz="3600">
                <a:solidFill>
                  <a:srgbClr val="80818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PT" sz="2200" b="1" dirty="0">
                <a:solidFill>
                  <a:srgbClr val="808183"/>
                </a:solidFill>
                <a:latin typeface="Arial"/>
                <a:ea typeface="Arial"/>
                <a:cs typeface="Arial"/>
              </a:rPr>
              <a:t>6,24% </a:t>
            </a:r>
            <a:r>
              <a:rPr lang="pt-PT" sz="2200" dirty="0">
                <a:solidFill>
                  <a:srgbClr val="808183"/>
                </a:solidFill>
                <a:latin typeface="Arial"/>
                <a:ea typeface="Arial"/>
                <a:cs typeface="Arial"/>
              </a:rPr>
              <a:t>do PIB brasileiro</a:t>
            </a:r>
          </a:p>
          <a:p>
            <a:pPr defTabSz="228600">
              <a:defRPr sz="3600">
                <a:solidFill>
                  <a:srgbClr val="80818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PT" sz="2200" b="1" dirty="0">
                <a:solidFill>
                  <a:srgbClr val="808183"/>
                </a:solidFill>
                <a:latin typeface="Arial"/>
                <a:ea typeface="Arial"/>
                <a:cs typeface="Arial"/>
              </a:rPr>
              <a:t>11,5% </a:t>
            </a:r>
            <a:r>
              <a:rPr lang="pt-PT" sz="2200" dirty="0">
                <a:solidFill>
                  <a:srgbClr val="808183"/>
                </a:solidFill>
                <a:latin typeface="Arial"/>
                <a:ea typeface="Arial"/>
                <a:cs typeface="Arial"/>
              </a:rPr>
              <a:t>da produção científica </a:t>
            </a:r>
          </a:p>
          <a:p>
            <a:pPr defTabSz="228600">
              <a:defRPr sz="3600">
                <a:solidFill>
                  <a:srgbClr val="80818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PT" sz="2200" dirty="0">
                <a:solidFill>
                  <a:srgbClr val="808183"/>
                </a:solidFill>
                <a:latin typeface="Arial"/>
                <a:ea typeface="Arial"/>
                <a:cs typeface="Arial"/>
              </a:rPr>
              <a:t>Mais de </a:t>
            </a:r>
            <a:r>
              <a:rPr lang="pt-PT" sz="2200" b="1" dirty="0">
                <a:solidFill>
                  <a:srgbClr val="808183"/>
                </a:solidFill>
                <a:latin typeface="Arial"/>
                <a:ea typeface="Arial"/>
                <a:cs typeface="Arial"/>
              </a:rPr>
              <a:t>2 mil</a:t>
            </a:r>
            <a:r>
              <a:rPr lang="pt-PT" sz="2200" dirty="0">
                <a:solidFill>
                  <a:srgbClr val="808183"/>
                </a:solidFill>
                <a:latin typeface="Arial"/>
                <a:ea typeface="Arial"/>
                <a:cs typeface="Arial"/>
              </a:rPr>
              <a:t> doutores para o mercado a cada ano</a:t>
            </a:r>
          </a:p>
          <a:p>
            <a:pPr defTabSz="228600">
              <a:defRPr sz="3600">
                <a:solidFill>
                  <a:srgbClr val="80818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PT" sz="2200" dirty="0">
                <a:solidFill>
                  <a:srgbClr val="808183"/>
                </a:solidFill>
                <a:latin typeface="Arial"/>
                <a:ea typeface="Arial"/>
                <a:cs typeface="Arial"/>
              </a:rPr>
              <a:t>Aproximadamente </a:t>
            </a:r>
            <a:r>
              <a:rPr lang="pt-PT" sz="2200" b="1" dirty="0">
                <a:solidFill>
                  <a:srgbClr val="808183"/>
                </a:solidFill>
                <a:latin typeface="Arial"/>
                <a:ea typeface="Arial"/>
                <a:cs typeface="Arial"/>
              </a:rPr>
              <a:t>140</a:t>
            </a:r>
            <a:r>
              <a:rPr lang="pt-PT" sz="2200" dirty="0">
                <a:solidFill>
                  <a:srgbClr val="808183"/>
                </a:solidFill>
                <a:latin typeface="Arial"/>
                <a:ea typeface="Arial"/>
                <a:cs typeface="Arial"/>
              </a:rPr>
              <a:t> em engenharia e </a:t>
            </a:r>
            <a:r>
              <a:rPr lang="pt-PT" sz="2200" b="1" dirty="0">
                <a:solidFill>
                  <a:srgbClr val="808183"/>
                </a:solidFill>
                <a:latin typeface="Arial"/>
                <a:ea typeface="Arial"/>
                <a:cs typeface="Arial"/>
              </a:rPr>
              <a:t>40</a:t>
            </a:r>
            <a:r>
              <a:rPr lang="pt-PT" sz="2200" dirty="0">
                <a:solidFill>
                  <a:srgbClr val="808183"/>
                </a:solidFill>
                <a:latin typeface="Arial"/>
                <a:ea typeface="Arial"/>
                <a:cs typeface="Arial"/>
              </a:rPr>
              <a:t> em computação</a:t>
            </a:r>
          </a:p>
          <a:p>
            <a:pPr defTabSz="228600">
              <a:defRPr sz="3600">
                <a:solidFill>
                  <a:srgbClr val="80818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PT" sz="2200" b="1" dirty="0">
                <a:solidFill>
                  <a:srgbClr val="808183"/>
                </a:solidFill>
                <a:latin typeface="Arial"/>
                <a:ea typeface="Arial"/>
                <a:cs typeface="Arial"/>
              </a:rPr>
              <a:t>6º IDH </a:t>
            </a:r>
            <a:r>
              <a:rPr lang="pt-PT" sz="2200" dirty="0">
                <a:solidFill>
                  <a:srgbClr val="808183"/>
                </a:solidFill>
                <a:latin typeface="Arial"/>
                <a:ea typeface="Arial"/>
                <a:cs typeface="Arial"/>
              </a:rPr>
              <a:t>do Brasil (0,746)</a:t>
            </a:r>
          </a:p>
          <a:p>
            <a:pPr defTabSz="228600">
              <a:defRPr sz="3600">
                <a:solidFill>
                  <a:srgbClr val="80818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PT" sz="2200" dirty="0">
                <a:solidFill>
                  <a:srgbClr val="808183"/>
                </a:solidFill>
                <a:latin typeface="Arial"/>
                <a:ea typeface="Arial"/>
                <a:cs typeface="Arial"/>
              </a:rPr>
              <a:t>-----------------------------------------</a:t>
            </a:r>
          </a:p>
          <a:p>
            <a:pPr defTabSz="228600">
              <a:defRPr sz="3600">
                <a:solidFill>
                  <a:srgbClr val="80818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PT" sz="2200" dirty="0">
                <a:solidFill>
                  <a:srgbClr val="808183"/>
                </a:solidFill>
                <a:latin typeface="Arial"/>
                <a:ea typeface="Arial"/>
                <a:cs typeface="Arial"/>
              </a:rPr>
              <a:t>Apesar dos 27 polos tecnológicos na região, nosso modelo é baseado na economia tradicional.</a:t>
            </a:r>
          </a:p>
          <a:p>
            <a:pPr defTabSz="228600">
              <a:defRPr sz="3600">
                <a:solidFill>
                  <a:srgbClr val="808183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pt-PT" sz="2200" dirty="0">
              <a:solidFill>
                <a:srgbClr val="808183"/>
              </a:solidFill>
              <a:latin typeface="Arial"/>
              <a:ea typeface="Arial"/>
              <a:cs typeface="Arial"/>
            </a:endParaRPr>
          </a:p>
          <a:p>
            <a:pPr defTabSz="228600">
              <a:defRPr sz="3600">
                <a:solidFill>
                  <a:srgbClr val="80818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PT" dirty="0">
                <a:solidFill>
                  <a:srgbClr val="808183"/>
                </a:solidFill>
                <a:latin typeface="Arial"/>
                <a:ea typeface="Arial"/>
                <a:cs typeface="Arial"/>
              </a:rPr>
              <a:t>(*IBGE e FAPERGS)</a:t>
            </a:r>
          </a:p>
          <a:p>
            <a:pPr defTabSz="228600">
              <a:defRPr sz="3600">
                <a:solidFill>
                  <a:srgbClr val="808183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7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6420631" y="524660"/>
            <a:ext cx="5991225" cy="6668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19050" rtlCol="0" anchor="ctr">
            <a:spAutoFit/>
          </a:bodyPr>
          <a:lstStyle/>
          <a:p>
            <a:pPr defTabSz="412750" hangingPunct="0"/>
            <a:r>
              <a:rPr lang="pt-BR" sz="4000" b="1" dirty="0">
                <a:solidFill>
                  <a:srgbClr val="808183"/>
                </a:solidFill>
                <a:latin typeface="Arial"/>
                <a:ea typeface="Arial"/>
                <a:cs typeface="Arial"/>
              </a:rPr>
              <a:t>Em terras Gaúchas 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0033" y="704768"/>
            <a:ext cx="6608271" cy="465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4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m" descr="Imagem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2094" y="6585744"/>
            <a:ext cx="11952288" cy="277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67" y="0"/>
            <a:ext cx="11525137" cy="6500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855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9;p20"/>
          <p:cNvPicPr preferRelativeResize="0"/>
          <p:nvPr/>
        </p:nvPicPr>
        <p:blipFill rotWithShape="1">
          <a:blip r:embed="rId3">
            <a:alphaModFix/>
            <a:lum bright="70000" contrast="-70000"/>
          </a:blip>
          <a:srcRect/>
          <a:stretch/>
        </p:blipFill>
        <p:spPr>
          <a:xfrm>
            <a:off x="0" y="9832"/>
            <a:ext cx="111442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ângulo 4"/>
          <p:cNvSpPr/>
          <p:nvPr/>
        </p:nvSpPr>
        <p:spPr>
          <a:xfrm>
            <a:off x="-15876" y="1947598"/>
            <a:ext cx="11779650" cy="2700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0" name="Google Shape;160;p1"/>
          <p:cNvSpPr txBox="1">
            <a:spLocks noGrp="1"/>
          </p:cNvSpPr>
          <p:nvPr>
            <p:ph type="title"/>
          </p:nvPr>
        </p:nvSpPr>
        <p:spPr>
          <a:xfrm>
            <a:off x="4010332" y="2674501"/>
            <a:ext cx="5154099" cy="1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buSzPts val="3000"/>
            </a:pPr>
            <a:r>
              <a:rPr lang="pt-BR" sz="44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  <a:t>Inovação no centro da estratégia de desenvolvimento </a:t>
            </a:r>
            <a:endParaRPr sz="4400" dirty="0">
              <a:solidFill>
                <a:schemeClr val="bg2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11;p20" descr="Imagem">
            <a:extLst>
              <a:ext uri="{FF2B5EF4-FFF2-40B4-BE49-F238E27FC236}">
                <a16:creationId xmlns="" xmlns:a16="http://schemas.microsoft.com/office/drawing/2014/main" id="{D1F394FC-4523-564C-9364-1ADEE79CE7F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10434352" y="0"/>
            <a:ext cx="1757648" cy="69127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2;p20">
            <a:extLst>
              <a:ext uri="{FF2B5EF4-FFF2-40B4-BE49-F238E27FC236}">
                <a16:creationId xmlns="" xmlns:a16="http://schemas.microsoft.com/office/drawing/2014/main" id="{6755C21A-AE59-8647-A5EF-34B2E99E2581}"/>
              </a:ext>
            </a:extLst>
          </p:cNvPr>
          <p:cNvSpPr/>
          <p:nvPr/>
        </p:nvSpPr>
        <p:spPr>
          <a:xfrm>
            <a:off x="9030548" y="1947599"/>
            <a:ext cx="2700000" cy="270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Helvetica Neue Light"/>
              <a:buNone/>
            </a:pPr>
            <a:endParaRPr sz="2533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9" name="Google Shape;13;p20">
            <a:extLst>
              <a:ext uri="{FF2B5EF4-FFF2-40B4-BE49-F238E27FC236}">
                <a16:creationId xmlns="" xmlns:a16="http://schemas.microsoft.com/office/drawing/2014/main" id="{A504EFB5-8066-4C48-B19C-21B8E698C75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59225" y="2029269"/>
            <a:ext cx="2842649" cy="2735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2923458"/>
            <a:ext cx="3752850" cy="101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789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="" xmlns:a16="http://schemas.microsoft.com/office/drawing/2014/main" id="{CA86430D-BCB9-4807-838D-91C0284A23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4" t="1339"/>
          <a:stretch/>
        </p:blipFill>
        <p:spPr>
          <a:xfrm>
            <a:off x="188685" y="1962192"/>
            <a:ext cx="9360715" cy="4372523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="" xmlns:a16="http://schemas.microsoft.com/office/drawing/2014/main" id="{2DC022B1-EF10-4560-B116-14FD89A8E9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62" t="1339" r="1" b="1659"/>
          <a:stretch/>
        </p:blipFill>
        <p:spPr>
          <a:xfrm>
            <a:off x="7895225" y="1954346"/>
            <a:ext cx="4296775" cy="437252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92A2052-40DA-455A-A7FA-6260DB0BB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500" dirty="0">
                <a:latin typeface="Arial Black" panose="020B0A04020102020204" pitchFamily="34" charset="0"/>
                <a:cs typeface="Aharoni" panose="02010803020104030203" pitchFamily="2" charset="-79"/>
              </a:rPr>
              <a:t>INOVA.RS e o futuro do Rio Grande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204AD4BC-8B07-4EE5-8056-7F5F08BC094B}"/>
              </a:ext>
            </a:extLst>
          </p:cNvPr>
          <p:cNvSpPr/>
          <p:nvPr/>
        </p:nvSpPr>
        <p:spPr>
          <a:xfrm>
            <a:off x="188685" y="1494969"/>
            <a:ext cx="12003315" cy="7474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Paralelogramo 13">
            <a:extLst>
              <a:ext uri="{FF2B5EF4-FFF2-40B4-BE49-F238E27FC236}">
                <a16:creationId xmlns="" xmlns:a16="http://schemas.microsoft.com/office/drawing/2014/main" id="{61BE533E-EE38-4704-9A4F-3DAA502DF36D}"/>
              </a:ext>
            </a:extLst>
          </p:cNvPr>
          <p:cNvSpPr/>
          <p:nvPr/>
        </p:nvSpPr>
        <p:spPr>
          <a:xfrm>
            <a:off x="4395026" y="1577562"/>
            <a:ext cx="4025668" cy="5280438"/>
          </a:xfrm>
          <a:prstGeom prst="parallelogram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2584F51A-7D89-4BC8-9C14-AFEA2D361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31039">
            <a:off x="5042692" y="2519494"/>
            <a:ext cx="2730330" cy="3110503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6" name="Imagem 15">
            <a:extLst>
              <a:ext uri="{FF2B5EF4-FFF2-40B4-BE49-F238E27FC236}">
                <a16:creationId xmlns="" xmlns:a16="http://schemas.microsoft.com/office/drawing/2014/main" id="{BF5FE9CB-D27F-44AB-A51C-2F6BFBD1FD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3" t="48823"/>
          <a:stretch/>
        </p:blipFill>
        <p:spPr>
          <a:xfrm rot="10800000">
            <a:off x="9144132" y="5263696"/>
            <a:ext cx="3288508" cy="213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10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agem 57">
            <a:extLst>
              <a:ext uri="{FF2B5EF4-FFF2-40B4-BE49-F238E27FC236}">
                <a16:creationId xmlns="" xmlns:a16="http://schemas.microsoft.com/office/drawing/2014/main" id="{B3AEB95A-B5D1-4EC3-9D20-8286FE94E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2967" y="2979343"/>
            <a:ext cx="2613512" cy="2590124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86581" y="2628079"/>
            <a:ext cx="4640825" cy="2883157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pt-BR" dirty="0"/>
              <a:t>Programa que visa a incluir o RS no </a:t>
            </a:r>
            <a:r>
              <a:rPr lang="pt-BR" sz="3600" b="1" dirty="0"/>
              <a:t>mapa global da inovação </a:t>
            </a:r>
            <a:r>
              <a:rPr lang="pt-BR" dirty="0"/>
              <a:t>a partir da </a:t>
            </a:r>
            <a:r>
              <a:rPr lang="pt-BR" sz="3600" b="1" dirty="0"/>
              <a:t>construção de parcerias estratégicas </a:t>
            </a:r>
            <a:r>
              <a:rPr lang="pt-BR" dirty="0"/>
              <a:t>entre atores da </a:t>
            </a:r>
            <a:r>
              <a:rPr lang="pt-BR" sz="3600" b="1" dirty="0"/>
              <a:t>quádrupla hélice </a:t>
            </a:r>
            <a:r>
              <a:rPr lang="pt-BR" dirty="0"/>
              <a:t>da inovação</a:t>
            </a:r>
            <a:endParaRPr lang="pt-BR" b="1" dirty="0"/>
          </a:p>
        </p:txBody>
      </p:sp>
      <p:sp>
        <p:nvSpPr>
          <p:cNvPr id="5" name="Retângulo 4"/>
          <p:cNvSpPr/>
          <p:nvPr/>
        </p:nvSpPr>
        <p:spPr>
          <a:xfrm>
            <a:off x="188685" y="1494969"/>
            <a:ext cx="12003315" cy="7474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ítulo 1">
            <a:extLst>
              <a:ext uri="{FF2B5EF4-FFF2-40B4-BE49-F238E27FC236}">
                <a16:creationId xmlns="" xmlns:a16="http://schemas.microsoft.com/office/drawing/2014/main" id="{AF85F7FD-0838-422E-A025-662EC962F70E}"/>
              </a:ext>
            </a:extLst>
          </p:cNvPr>
          <p:cNvSpPr txBox="1">
            <a:spLocks/>
          </p:cNvSpPr>
          <p:nvPr/>
        </p:nvSpPr>
        <p:spPr>
          <a:xfrm>
            <a:off x="513735" y="51961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>
                <a:latin typeface="Arial Black" panose="020B0A04020102020204" pitchFamily="34" charset="0"/>
                <a:cs typeface="Aharoni" panose="02010803020104030203" pitchFamily="2" charset="-79"/>
              </a:rPr>
              <a:t>O que é o INOVA.RS</a:t>
            </a:r>
            <a:br>
              <a:rPr lang="pt-BR" sz="3600" dirty="0"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pt-BR" sz="2500" dirty="0">
                <a:solidFill>
                  <a:schemeClr val="bg1">
                    <a:lumMod val="6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pt-BR" sz="2500" dirty="0">
                <a:solidFill>
                  <a:schemeClr val="bg1">
                    <a:lumMod val="6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pt-BR" sz="2800" dirty="0">
              <a:solidFill>
                <a:schemeClr val="bg1">
                  <a:lumMod val="65000"/>
                </a:schemeClr>
              </a:solidFill>
              <a:cs typeface="Aharoni" panose="02010803020104030203" pitchFamily="2" charset="-79"/>
            </a:endParaRPr>
          </a:p>
        </p:txBody>
      </p:sp>
      <p:pic>
        <p:nvPicPr>
          <p:cNvPr id="26" name="Imagem 25">
            <a:extLst>
              <a:ext uri="{FF2B5EF4-FFF2-40B4-BE49-F238E27FC236}">
                <a16:creationId xmlns="" xmlns:a16="http://schemas.microsoft.com/office/drawing/2014/main" id="{B2707D22-392A-48EE-B94A-3154EAF17D7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7884839" y="1931237"/>
            <a:ext cx="1161382" cy="757549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20BAEB18-D1E1-46F4-8248-624500F36E18}"/>
              </a:ext>
            </a:extLst>
          </p:cNvPr>
          <p:cNvSpPr/>
          <p:nvPr/>
        </p:nvSpPr>
        <p:spPr>
          <a:xfrm>
            <a:off x="7742451" y="2575638"/>
            <a:ext cx="16145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Sociedade civil 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="" xmlns:a16="http://schemas.microsoft.com/office/drawing/2014/main" id="{6FF5C1D8-2EDE-4633-BDEC-755DBF17A88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5965494" y="3516856"/>
            <a:ext cx="1161382" cy="757549"/>
          </a:xfrm>
          <a:prstGeom prst="rect">
            <a:avLst/>
          </a:prstGeom>
        </p:spPr>
      </p:pic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6C67E01A-DF77-4574-9762-CE27367D2B59}"/>
              </a:ext>
            </a:extLst>
          </p:cNvPr>
          <p:cNvSpPr/>
          <p:nvPr/>
        </p:nvSpPr>
        <p:spPr>
          <a:xfrm>
            <a:off x="6003312" y="4161257"/>
            <a:ext cx="1085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Empresas</a:t>
            </a:r>
          </a:p>
        </p:txBody>
      </p:sp>
      <p:pic>
        <p:nvPicPr>
          <p:cNvPr id="29" name="Imagem 28">
            <a:extLst>
              <a:ext uri="{FF2B5EF4-FFF2-40B4-BE49-F238E27FC236}">
                <a16:creationId xmlns="" xmlns:a16="http://schemas.microsoft.com/office/drawing/2014/main" id="{05485D24-4650-4904-9485-116646AACF3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9728903" y="3586874"/>
            <a:ext cx="1161382" cy="757549"/>
          </a:xfrm>
          <a:prstGeom prst="rect">
            <a:avLst/>
          </a:prstGeom>
        </p:spPr>
      </p:pic>
      <p:sp>
        <p:nvSpPr>
          <p:cNvPr id="30" name="Retângulo 29">
            <a:extLst>
              <a:ext uri="{FF2B5EF4-FFF2-40B4-BE49-F238E27FC236}">
                <a16:creationId xmlns="" xmlns:a16="http://schemas.microsoft.com/office/drawing/2014/main" id="{0F38E2F4-B92F-4695-A3A0-95FDAB4B45D2}"/>
              </a:ext>
            </a:extLst>
          </p:cNvPr>
          <p:cNvSpPr/>
          <p:nvPr/>
        </p:nvSpPr>
        <p:spPr>
          <a:xfrm>
            <a:off x="9766721" y="4231275"/>
            <a:ext cx="1109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Academia</a:t>
            </a:r>
          </a:p>
        </p:txBody>
      </p:sp>
      <p:pic>
        <p:nvPicPr>
          <p:cNvPr id="32" name="Imagem 31">
            <a:extLst>
              <a:ext uri="{FF2B5EF4-FFF2-40B4-BE49-F238E27FC236}">
                <a16:creationId xmlns="" xmlns:a16="http://schemas.microsoft.com/office/drawing/2014/main" id="{ED283271-1687-4E80-A19F-1E8A15A75F2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7849163" y="5482621"/>
            <a:ext cx="1161382" cy="757549"/>
          </a:xfrm>
          <a:prstGeom prst="rect">
            <a:avLst/>
          </a:prstGeom>
        </p:spPr>
      </p:pic>
      <p:sp>
        <p:nvSpPr>
          <p:cNvPr id="33" name="Retângulo 32">
            <a:extLst>
              <a:ext uri="{FF2B5EF4-FFF2-40B4-BE49-F238E27FC236}">
                <a16:creationId xmlns="" xmlns:a16="http://schemas.microsoft.com/office/drawing/2014/main" id="{7E82D49A-4E94-4F58-84CD-5BE632E8E8A7}"/>
              </a:ext>
            </a:extLst>
          </p:cNvPr>
          <p:cNvSpPr/>
          <p:nvPr/>
        </p:nvSpPr>
        <p:spPr>
          <a:xfrm>
            <a:off x="7886981" y="6127022"/>
            <a:ext cx="9925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Governo</a:t>
            </a:r>
          </a:p>
        </p:txBody>
      </p:sp>
      <p:pic>
        <p:nvPicPr>
          <p:cNvPr id="35" name="Imagem 34">
            <a:extLst>
              <a:ext uri="{FF2B5EF4-FFF2-40B4-BE49-F238E27FC236}">
                <a16:creationId xmlns="" xmlns:a16="http://schemas.microsoft.com/office/drawing/2014/main" id="{99CB24EB-3DA1-4C62-A77D-E2548F7B7C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839" y="4145779"/>
            <a:ext cx="1274858" cy="34346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3" name="Retângulo 52">
            <a:extLst>
              <a:ext uri="{FF2B5EF4-FFF2-40B4-BE49-F238E27FC236}">
                <a16:creationId xmlns="" xmlns:a16="http://schemas.microsoft.com/office/drawing/2014/main" id="{80B08148-C479-4997-B5E4-5D823BA418B0}"/>
              </a:ext>
            </a:extLst>
          </p:cNvPr>
          <p:cNvSpPr/>
          <p:nvPr/>
        </p:nvSpPr>
        <p:spPr>
          <a:xfrm>
            <a:off x="273378" y="6496354"/>
            <a:ext cx="6272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bg1">
                    <a:lumMod val="65000"/>
                  </a:schemeClr>
                </a:solidFill>
                <a:ea typeface="Arial"/>
                <a:cs typeface="Arial"/>
                <a:sym typeface="Arial"/>
              </a:rPr>
              <a:t>INOVA.RS Inovação no centro da estratégia de desenvolvimento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346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latin typeface="Arial Black" panose="020B0A04020102020204" pitchFamily="34" charset="0"/>
                <a:cs typeface="Aharoni" panose="02010803020104030203" pitchFamily="2" charset="-79"/>
              </a:rPr>
              <a:t>Valores INOVA.RS</a:t>
            </a:r>
            <a:br>
              <a:rPr lang="pt-BR" sz="3600" dirty="0">
                <a:latin typeface="Arial Black" panose="020B0A04020102020204" pitchFamily="34" charset="0"/>
                <a:cs typeface="Aharoni" panose="02010803020104030203" pitchFamily="2" charset="-79"/>
              </a:rPr>
            </a:b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88685" y="1494969"/>
            <a:ext cx="12003315" cy="7474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Google Shape;70;p10">
            <a:extLst>
              <a:ext uri="{FF2B5EF4-FFF2-40B4-BE49-F238E27FC236}">
                <a16:creationId xmlns="" xmlns:a16="http://schemas.microsoft.com/office/drawing/2014/main" id="{1FE91194-131D-46F3-A2FB-3C669721FA45}"/>
              </a:ext>
            </a:extLst>
          </p:cNvPr>
          <p:cNvSpPr txBox="1"/>
          <p:nvPr/>
        </p:nvSpPr>
        <p:spPr>
          <a:xfrm>
            <a:off x="-167148" y="2192594"/>
            <a:ext cx="7009034" cy="2261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t" anchorCtr="0">
            <a:noAutofit/>
          </a:bodyPr>
          <a:lstStyle/>
          <a:p>
            <a:pPr marL="468000">
              <a:spcBef>
                <a:spcPts val="600"/>
              </a:spcBef>
              <a:buClr>
                <a:schemeClr val="dk1"/>
              </a:buClr>
              <a:buSzPts val="6933"/>
            </a:pPr>
            <a:r>
              <a:rPr lang="pt-BR" altLang="pt-BR" sz="3200" dirty="0">
                <a:solidFill>
                  <a:schemeClr val="dk1"/>
                </a:solidFill>
                <a:highlight>
                  <a:srgbClr val="FFFFFF"/>
                </a:highlight>
                <a:ea typeface="Montserrat"/>
                <a:cs typeface="Montserrat"/>
                <a:sym typeface="Montserrat"/>
              </a:rPr>
              <a:t>Colaboração</a:t>
            </a:r>
            <a:endParaRPr sz="3200" dirty="0">
              <a:solidFill>
                <a:schemeClr val="dk1"/>
              </a:solidFill>
              <a:highlight>
                <a:srgbClr val="FFFFFF"/>
              </a:highlight>
              <a:ea typeface="Montserrat"/>
              <a:cs typeface="Montserrat"/>
              <a:sym typeface="Montserrat"/>
            </a:endParaRPr>
          </a:p>
          <a:p>
            <a:pPr marL="468000">
              <a:spcBef>
                <a:spcPts val="1200"/>
              </a:spcBef>
              <a:buClr>
                <a:schemeClr val="dk1"/>
              </a:buClr>
              <a:buSzPts val="6933"/>
            </a:pPr>
            <a:r>
              <a:rPr lang="pt-BR" altLang="pt-BR" sz="3200" dirty="0">
                <a:solidFill>
                  <a:schemeClr val="dk1"/>
                </a:solidFill>
                <a:highlight>
                  <a:srgbClr val="FFFFFF"/>
                </a:highlight>
                <a:ea typeface="Montserrat"/>
                <a:cs typeface="Montserrat"/>
                <a:sym typeface="Montserrat"/>
              </a:rPr>
              <a:t>Inclusão</a:t>
            </a:r>
            <a:endParaRPr sz="3200" dirty="0">
              <a:solidFill>
                <a:schemeClr val="dk1"/>
              </a:solidFill>
              <a:highlight>
                <a:srgbClr val="FFFFFF"/>
              </a:highlight>
              <a:ea typeface="Montserrat"/>
              <a:cs typeface="Montserrat"/>
              <a:sym typeface="Montserrat"/>
            </a:endParaRPr>
          </a:p>
          <a:p>
            <a:pPr marL="468000">
              <a:spcBef>
                <a:spcPts val="1200"/>
              </a:spcBef>
              <a:buClr>
                <a:schemeClr val="dk1"/>
              </a:buClr>
              <a:buSzPts val="6933"/>
            </a:pPr>
            <a:r>
              <a:rPr lang="pt-BR" altLang="pt-BR" sz="3200" dirty="0">
                <a:solidFill>
                  <a:schemeClr val="dk1"/>
                </a:solidFill>
                <a:highlight>
                  <a:srgbClr val="FFFFFF"/>
                </a:highlight>
                <a:ea typeface="Montserrat"/>
                <a:cs typeface="Montserrat"/>
                <a:sym typeface="Montserrat"/>
              </a:rPr>
              <a:t>Diversidade</a:t>
            </a:r>
            <a:endParaRPr sz="3200" dirty="0">
              <a:solidFill>
                <a:schemeClr val="dk1"/>
              </a:solidFill>
              <a:highlight>
                <a:srgbClr val="FFFFFF"/>
              </a:highlight>
              <a:ea typeface="Montserrat"/>
              <a:cs typeface="Montserrat"/>
              <a:sym typeface="Montserrat"/>
            </a:endParaRPr>
          </a:p>
          <a:p>
            <a:pPr marL="468000">
              <a:spcBef>
                <a:spcPts val="1200"/>
              </a:spcBef>
              <a:buClr>
                <a:schemeClr val="dk1"/>
              </a:buClr>
              <a:buSzPts val="6933"/>
            </a:pPr>
            <a:r>
              <a:rPr lang="pt-BR" altLang="pt-BR" sz="3200" dirty="0">
                <a:solidFill>
                  <a:schemeClr val="dk1"/>
                </a:solidFill>
                <a:highlight>
                  <a:srgbClr val="FFFFFF"/>
                </a:highlight>
                <a:ea typeface="Montserrat"/>
                <a:cs typeface="Montserrat"/>
                <a:sym typeface="Montserrat"/>
              </a:rPr>
              <a:t>Compartilhamento</a:t>
            </a:r>
            <a:endParaRPr sz="3200" dirty="0">
              <a:solidFill>
                <a:schemeClr val="dk1"/>
              </a:solidFill>
              <a:highlight>
                <a:srgbClr val="FFFFFF"/>
              </a:highlight>
              <a:ea typeface="Montserrat"/>
              <a:cs typeface="Montserrat"/>
              <a:sym typeface="Montserrat"/>
            </a:endParaRPr>
          </a:p>
          <a:p>
            <a:pPr marL="468000">
              <a:spcBef>
                <a:spcPts val="1200"/>
              </a:spcBef>
              <a:buClr>
                <a:schemeClr val="dk1"/>
              </a:buClr>
              <a:buSzPts val="6933"/>
            </a:pPr>
            <a:r>
              <a:rPr lang="pt-BR" altLang="pt-BR" sz="3200" dirty="0">
                <a:solidFill>
                  <a:schemeClr val="dk1"/>
                </a:solidFill>
                <a:highlight>
                  <a:srgbClr val="FFFFFF"/>
                </a:highlight>
                <a:ea typeface="Montserrat"/>
                <a:cs typeface="Montserrat"/>
                <a:sym typeface="Montserrat"/>
              </a:rPr>
              <a:t>Transversalidade</a:t>
            </a:r>
            <a:endParaRPr sz="3200" dirty="0">
              <a:solidFill>
                <a:schemeClr val="dk1"/>
              </a:solidFill>
              <a:highlight>
                <a:srgbClr val="FFFFFF"/>
              </a:highlight>
              <a:ea typeface="Montserrat"/>
              <a:cs typeface="Montserrat"/>
              <a:sym typeface="Montserrat"/>
            </a:endParaRPr>
          </a:p>
          <a:p>
            <a:pPr marL="468000">
              <a:spcBef>
                <a:spcPts val="1200"/>
              </a:spcBef>
              <a:buClr>
                <a:schemeClr val="dk1"/>
              </a:buClr>
              <a:buSzPts val="6933"/>
            </a:pPr>
            <a:r>
              <a:rPr lang="pt-BR" altLang="pt-BR" sz="3200" dirty="0">
                <a:solidFill>
                  <a:schemeClr val="dk1"/>
                </a:solidFill>
                <a:highlight>
                  <a:srgbClr val="FFFFFF"/>
                </a:highlight>
                <a:ea typeface="Montserrat"/>
                <a:cs typeface="Montserrat"/>
                <a:sym typeface="Montserrat"/>
              </a:rPr>
              <a:t>Audácia </a:t>
            </a:r>
            <a:endParaRPr sz="3200" dirty="0">
              <a:solidFill>
                <a:schemeClr val="dk1"/>
              </a:solidFill>
              <a:highlight>
                <a:srgbClr val="FFFFFF"/>
              </a:highlight>
              <a:ea typeface="Montserrat"/>
              <a:cs typeface="Montserrat"/>
              <a:sym typeface="Montserrat"/>
            </a:endParaRPr>
          </a:p>
          <a:p>
            <a:pPr marL="468000">
              <a:spcBef>
                <a:spcPts val="1200"/>
              </a:spcBef>
              <a:spcAft>
                <a:spcPts val="600"/>
              </a:spcAft>
              <a:buClr>
                <a:srgbClr val="000000"/>
              </a:buClr>
              <a:buSzPts val="6400"/>
            </a:pPr>
            <a:endParaRPr sz="2800" dirty="0">
              <a:solidFill>
                <a:schemeClr val="dk1"/>
              </a:solidFill>
              <a:highlight>
                <a:srgbClr val="FFFFFF"/>
              </a:highlight>
              <a:ea typeface="Montserrat"/>
              <a:cs typeface="Montserrat"/>
              <a:sym typeface="Montserrat"/>
            </a:endParaRPr>
          </a:p>
        </p:txBody>
      </p:sp>
      <p:sp>
        <p:nvSpPr>
          <p:cNvPr id="11" name="Google Shape;35;p4">
            <a:extLst>
              <a:ext uri="{FF2B5EF4-FFF2-40B4-BE49-F238E27FC236}">
                <a16:creationId xmlns="" xmlns:a16="http://schemas.microsoft.com/office/drawing/2014/main" id="{08A27ECE-89EE-449F-AF32-1C973B104120}"/>
              </a:ext>
            </a:extLst>
          </p:cNvPr>
          <p:cNvSpPr txBox="1"/>
          <p:nvPr/>
        </p:nvSpPr>
        <p:spPr>
          <a:xfrm>
            <a:off x="3644" y="1435249"/>
            <a:ext cx="6686441" cy="1218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 lvl="0">
              <a:lnSpc>
                <a:spcPct val="115000"/>
              </a:lnSpc>
              <a:buClr>
                <a:srgbClr val="000000"/>
              </a:buClr>
              <a:buSzPts val="1100"/>
              <a:defRPr/>
            </a:pPr>
            <a:endParaRPr kumimoji="0" sz="3600" b="0" i="0" u="none" strike="noStrike" kern="0" cap="none" spc="0" normalizeH="0" baseline="0" noProof="0" dirty="0">
              <a:ln>
                <a:noFill/>
              </a:ln>
              <a:effectLst/>
              <a:highlight>
                <a:srgbClr val="FFFFFF"/>
              </a:highlight>
              <a:uLnTx/>
              <a:uFillTx/>
              <a:ea typeface="Montserrat"/>
              <a:cs typeface="Montserrat"/>
              <a:sym typeface="Montserrat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="" xmlns:a16="http://schemas.microsoft.com/office/drawing/2014/main" id="{8B784D4A-2ABD-A840-93A5-2FC125A137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2000"/>
            <a:extLst/>
          </a:blip>
          <a:srcRect l="11443" t="17158" r="9620" b="17962"/>
          <a:stretch/>
        </p:blipFill>
        <p:spPr>
          <a:xfrm>
            <a:off x="3618271" y="1569716"/>
            <a:ext cx="8581684" cy="5266002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="" xmlns:a16="http://schemas.microsoft.com/office/drawing/2014/main" id="{9A34C384-D489-4C51-9FA8-2DC123D7E9C8}"/>
              </a:ext>
            </a:extLst>
          </p:cNvPr>
          <p:cNvSpPr/>
          <p:nvPr/>
        </p:nvSpPr>
        <p:spPr>
          <a:xfrm>
            <a:off x="838200" y="1116951"/>
            <a:ext cx="6272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bg1">
                    <a:lumMod val="65000"/>
                  </a:schemeClr>
                </a:solidFill>
                <a:ea typeface="Arial"/>
                <a:cs typeface="Arial"/>
                <a:sym typeface="Arial"/>
              </a:rPr>
              <a:t>INOVA.RS Inovação no centro da estratégia de desenvolvimento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79963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63;p9">
            <a:extLst>
              <a:ext uri="{FF2B5EF4-FFF2-40B4-BE49-F238E27FC236}">
                <a16:creationId xmlns="" xmlns:a16="http://schemas.microsoft.com/office/drawing/2014/main" id="{2FF5E2B3-5004-4CBA-B2BA-B505D824F830}"/>
              </a:ext>
            </a:extLst>
          </p:cNvPr>
          <p:cNvPicPr preferRelativeResize="0"/>
          <p:nvPr/>
        </p:nvPicPr>
        <p:blipFill rotWithShape="1">
          <a:blip r:embed="rId2">
            <a:alphaModFix/>
            <a:grayscl/>
          </a:blip>
          <a:srcRect l="4398"/>
          <a:stretch/>
        </p:blipFill>
        <p:spPr>
          <a:xfrm>
            <a:off x="6357259" y="1576069"/>
            <a:ext cx="5834740" cy="525805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607231" y="304348"/>
            <a:ext cx="10515600" cy="1205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>
                <a:latin typeface="Arial Black" panose="020B0A04020102020204" pitchFamily="34" charset="0"/>
                <a:cs typeface="Aharoni" panose="02010803020104030203" pitchFamily="2" charset="-79"/>
              </a:rPr>
              <a:t>Inspiração do INOVA.RS</a:t>
            </a:r>
            <a:br>
              <a:rPr lang="pt-BR" sz="3600" dirty="0">
                <a:latin typeface="Arial Black" panose="020B0A04020102020204" pitchFamily="34" charset="0"/>
                <a:cs typeface="Aharoni" panose="02010803020104030203" pitchFamily="2" charset="-79"/>
              </a:rPr>
            </a:b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88685" y="1494969"/>
            <a:ext cx="12003315" cy="7474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Google Shape;295;p11">
            <a:extLst>
              <a:ext uri="{FF2B5EF4-FFF2-40B4-BE49-F238E27FC236}">
                <a16:creationId xmlns="" xmlns:a16="http://schemas.microsoft.com/office/drawing/2014/main" id="{511362EC-1C69-4C18-B47C-92D0239BB7CC}"/>
              </a:ext>
            </a:extLst>
          </p:cNvPr>
          <p:cNvSpPr txBox="1">
            <a:spLocks noGrp="1"/>
          </p:cNvSpPr>
          <p:nvPr/>
        </p:nvSpPr>
        <p:spPr>
          <a:xfrm>
            <a:off x="697567" y="3139955"/>
            <a:ext cx="5227512" cy="602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</a:pPr>
            <a:r>
              <a:rPr lang="pt-BR" sz="2800" b="1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22@ - Barcelona, ES</a:t>
            </a:r>
            <a:r>
              <a:rPr lang="pt-BR" sz="18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/>
            </a:r>
            <a:br>
              <a:rPr lang="pt-BR" sz="18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</a:br>
            <a:endParaRPr sz="18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7" name="Google Shape;296;p11">
            <a:extLst>
              <a:ext uri="{FF2B5EF4-FFF2-40B4-BE49-F238E27FC236}">
                <a16:creationId xmlns="" xmlns:a16="http://schemas.microsoft.com/office/drawing/2014/main" id="{8346B97D-8E9B-4E61-888A-8B1BC5BA20C4}"/>
              </a:ext>
            </a:extLst>
          </p:cNvPr>
          <p:cNvSpPr txBox="1">
            <a:spLocks noGrp="1"/>
          </p:cNvSpPr>
          <p:nvPr/>
        </p:nvSpPr>
        <p:spPr>
          <a:xfrm>
            <a:off x="697567" y="3990975"/>
            <a:ext cx="5227512" cy="635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</a:pPr>
            <a:r>
              <a:rPr lang="pt-BR" sz="2800" b="1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Ruta N – Medellín, CO</a:t>
            </a:r>
            <a:r>
              <a:rPr lang="pt-BR" sz="28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/>
            </a:r>
            <a:br>
              <a:rPr lang="pt-BR" sz="28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</a:br>
            <a:endParaRPr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8" name="Google Shape;297;p11">
            <a:extLst>
              <a:ext uri="{FF2B5EF4-FFF2-40B4-BE49-F238E27FC236}">
                <a16:creationId xmlns="" xmlns:a16="http://schemas.microsoft.com/office/drawing/2014/main" id="{C75C37F6-3FDF-4EDC-A703-A8FE339DBBE2}"/>
              </a:ext>
            </a:extLst>
          </p:cNvPr>
          <p:cNvSpPr txBox="1">
            <a:spLocks noGrp="1"/>
          </p:cNvSpPr>
          <p:nvPr/>
        </p:nvSpPr>
        <p:spPr>
          <a:xfrm>
            <a:off x="697567" y="4904233"/>
            <a:ext cx="5227512" cy="635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SzPts val="2000"/>
            </a:pPr>
            <a:r>
              <a:rPr lang="pt-BR" sz="2800" b="1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MEI – Mobilização Empresarial pela Inovação</a:t>
            </a:r>
            <a:endParaRPr sz="2800" b="1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9" name="Google Shape;297;p11">
            <a:extLst>
              <a:ext uri="{FF2B5EF4-FFF2-40B4-BE49-F238E27FC236}">
                <a16:creationId xmlns="" xmlns:a16="http://schemas.microsoft.com/office/drawing/2014/main" id="{CFC97C6C-CD59-5A4F-AE39-4902015D2216}"/>
              </a:ext>
            </a:extLst>
          </p:cNvPr>
          <p:cNvSpPr txBox="1">
            <a:spLocks/>
          </p:cNvSpPr>
          <p:nvPr/>
        </p:nvSpPr>
        <p:spPr>
          <a:xfrm>
            <a:off x="607231" y="5976990"/>
            <a:ext cx="5227512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000"/>
            </a:pPr>
            <a:r>
              <a:rPr lang="pt-BR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.</a:t>
            </a:r>
            <a:endParaRPr lang="pt-BR" sz="18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0" name="Google Shape;295;p11">
            <a:extLst>
              <a:ext uri="{FF2B5EF4-FFF2-40B4-BE49-F238E27FC236}">
                <a16:creationId xmlns="" xmlns:a16="http://schemas.microsoft.com/office/drawing/2014/main" id="{5806C2BA-CD8B-4B91-8BD3-56E071DE4268}"/>
              </a:ext>
            </a:extLst>
          </p:cNvPr>
          <p:cNvSpPr txBox="1">
            <a:spLocks noGrp="1"/>
          </p:cNvSpPr>
          <p:nvPr/>
        </p:nvSpPr>
        <p:spPr>
          <a:xfrm>
            <a:off x="652399" y="2224452"/>
            <a:ext cx="5227512" cy="602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000"/>
            </a:pPr>
            <a:r>
              <a:rPr lang="pt-BR" sz="2800" b="1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PACTO ALEGRE, RS</a:t>
            </a:r>
            <a:r>
              <a:rPr lang="pt-BR" sz="18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/>
            </a:r>
            <a:br>
              <a:rPr lang="pt-BR" sz="18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</a:br>
            <a:endParaRPr lang="pt-BR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5" name="Google Shape;35;p4">
            <a:extLst>
              <a:ext uri="{FF2B5EF4-FFF2-40B4-BE49-F238E27FC236}">
                <a16:creationId xmlns="" xmlns:a16="http://schemas.microsoft.com/office/drawing/2014/main" id="{97EC35E6-5DFB-496E-A13F-9DE0F6F53EA0}"/>
              </a:ext>
            </a:extLst>
          </p:cNvPr>
          <p:cNvSpPr txBox="1"/>
          <p:nvPr/>
        </p:nvSpPr>
        <p:spPr>
          <a:xfrm>
            <a:off x="6112380" y="1920676"/>
            <a:ext cx="7066654" cy="1218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 lvl="0">
              <a:lnSpc>
                <a:spcPct val="115000"/>
              </a:lnSpc>
              <a:buClr>
                <a:srgbClr val="000000"/>
              </a:buClr>
              <a:buSzPts val="1100"/>
              <a:defRPr/>
            </a:pPr>
            <a:r>
              <a:rPr lang="pt-BR" altLang="pt-BR" sz="3200" kern="0" dirty="0">
                <a:solidFill>
                  <a:srgbClr val="000000"/>
                </a:solidFill>
                <a:highlight>
                  <a:srgbClr val="FFFFFF"/>
                </a:highlight>
                <a:sym typeface="Arial"/>
              </a:rPr>
              <a:t>// </a:t>
            </a:r>
            <a:r>
              <a:rPr kumimoji="0" lang="pt-BR" sz="3200" b="0" i="0" u="none" strike="noStrike" kern="0" cap="none" spc="0" normalizeH="0" baseline="0" noProof="0" dirty="0">
                <a:ln>
                  <a:noFill/>
                </a:ln>
                <a:effectLst/>
                <a:highlight>
                  <a:srgbClr val="FFFFFF"/>
                </a:highlight>
                <a:uLnTx/>
                <a:uFillTx/>
                <a:ea typeface="Montserrat"/>
                <a:cs typeface="Montserrat"/>
                <a:sym typeface="Montserrat"/>
              </a:rPr>
              <a:t>CONSTRUÇÃO  COLABORATIVA 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effectLst/>
              <a:highlight>
                <a:srgbClr val="FFFFFF"/>
              </a:highlight>
              <a:uLnTx/>
              <a:uFillTx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="" xmlns:a16="http://schemas.microsoft.com/office/drawing/2014/main" id="{5966D7EC-BBCA-4D5F-9204-CEE98717BD42}"/>
              </a:ext>
            </a:extLst>
          </p:cNvPr>
          <p:cNvSpPr txBox="1"/>
          <p:nvPr/>
        </p:nvSpPr>
        <p:spPr>
          <a:xfrm>
            <a:off x="6862120" y="3225587"/>
            <a:ext cx="4064817" cy="2123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PT" sz="4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/>
                <a:sym typeface="Arial"/>
              </a:rPr>
              <a:t>R</a:t>
            </a:r>
            <a:r>
              <a:rPr kumimoji="0" lang="pt-PT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/>
                <a:sym typeface="Arial"/>
              </a:rPr>
              <a:t>EUNIÕES EXTERNAS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PT" sz="4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/>
                <a:sym typeface="Arial"/>
              </a:rPr>
              <a:t>500 h</a:t>
            </a:r>
            <a:r>
              <a:rPr lang="pt-PT" sz="4400" b="1" kern="0" dirty="0">
                <a:cs typeface="Arial"/>
                <a:sym typeface="Arial"/>
              </a:rPr>
              <a:t>h</a:t>
            </a:r>
            <a:r>
              <a:rPr kumimoji="0" lang="pt-PT" sz="4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pt-PT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/>
                <a:sym typeface="Arial"/>
              </a:rPr>
              <a:t>de trabalho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PT" sz="4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/>
                <a:sym typeface="Arial"/>
              </a:rPr>
              <a:t>13 </a:t>
            </a:r>
            <a:r>
              <a:rPr kumimoji="0" lang="pt-PT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/>
                <a:sym typeface="Arial"/>
              </a:rPr>
              <a:t>representantes regionais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="" xmlns:a16="http://schemas.microsoft.com/office/drawing/2014/main" id="{B614340B-D950-462E-8B61-3435287B15F3}"/>
              </a:ext>
            </a:extLst>
          </p:cNvPr>
          <p:cNvSpPr/>
          <p:nvPr/>
        </p:nvSpPr>
        <p:spPr>
          <a:xfrm>
            <a:off x="273378" y="6496354"/>
            <a:ext cx="6272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bg1">
                    <a:lumMod val="65000"/>
                  </a:schemeClr>
                </a:solidFill>
                <a:ea typeface="Arial"/>
                <a:cs typeface="Arial"/>
                <a:sym typeface="Arial"/>
              </a:rPr>
              <a:t>INOVA.RS Inovação no centro da estratégia de desenvolvimento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09176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="" xmlns:a16="http://schemas.microsoft.com/office/drawing/2014/main" id="{C703C1C6-228E-434E-9243-3CF687B5692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>
                <a:latin typeface="Arial Black" panose="020B0A04020102020204" pitchFamily="34" charset="0"/>
                <a:cs typeface="Aharoni" panose="02010803020104030203" pitchFamily="2" charset="-79"/>
              </a:rPr>
              <a:t>Onde acontece o INOVA.RS</a:t>
            </a:r>
          </a:p>
          <a:p>
            <a:r>
              <a:rPr lang="pt-BR" sz="2500" dirty="0">
                <a:latin typeface="Arial" panose="020B0604020202020204" pitchFamily="34" charset="0"/>
                <a:cs typeface="Arial" panose="020B0604020202020204" pitchFamily="34" charset="0"/>
              </a:rPr>
              <a:t>Ecossistemas Regionais de Inovação</a:t>
            </a: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="" xmlns:a16="http://schemas.microsoft.com/office/drawing/2014/main" id="{349D4CA0-746B-453F-AD3B-4E3B0C379BA8}"/>
              </a:ext>
            </a:extLst>
          </p:cNvPr>
          <p:cNvSpPr/>
          <p:nvPr/>
        </p:nvSpPr>
        <p:spPr>
          <a:xfrm>
            <a:off x="188685" y="1494969"/>
            <a:ext cx="12003315" cy="7474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>
            <a:extLst>
              <a:ext uri="{FF2B5EF4-FFF2-40B4-BE49-F238E27FC236}">
                <a16:creationId xmlns="" xmlns:a16="http://schemas.microsoft.com/office/drawing/2014/main" id="{D806C94E-9F23-4C64-8780-C1F7281071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3" t="48823"/>
          <a:stretch/>
        </p:blipFill>
        <p:spPr>
          <a:xfrm rot="10800000">
            <a:off x="9144132" y="5263696"/>
            <a:ext cx="3288508" cy="2135063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="" xmlns:a16="http://schemas.microsoft.com/office/drawing/2014/main" id="{AFFD5129-355A-426F-84AE-29BAA03C4394}"/>
              </a:ext>
            </a:extLst>
          </p:cNvPr>
          <p:cNvSpPr/>
          <p:nvPr/>
        </p:nvSpPr>
        <p:spPr>
          <a:xfrm>
            <a:off x="273378" y="6496354"/>
            <a:ext cx="6272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bg1">
                    <a:lumMod val="65000"/>
                  </a:schemeClr>
                </a:solidFill>
                <a:ea typeface="Arial"/>
                <a:cs typeface="Arial"/>
                <a:sym typeface="Arial"/>
              </a:rPr>
              <a:t>INOVA.RS Inovação no centro da estratégia de desenvolvimento </a:t>
            </a:r>
            <a:endParaRPr lang="pt-BR" dirty="0"/>
          </a:p>
        </p:txBody>
      </p:sp>
      <p:pic>
        <p:nvPicPr>
          <p:cNvPr id="16" name="Imagem 15">
            <a:extLst>
              <a:ext uri="{FF2B5EF4-FFF2-40B4-BE49-F238E27FC236}">
                <a16:creationId xmlns="" xmlns:a16="http://schemas.microsoft.com/office/drawing/2014/main" id="{2691DE44-7320-4AA5-ABC3-C4EC50EE42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542" y="1710899"/>
            <a:ext cx="8205019" cy="46153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3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ítulo do capítulo"/>
          <p:cNvSpPr txBox="1"/>
          <p:nvPr/>
        </p:nvSpPr>
        <p:spPr>
          <a:xfrm>
            <a:off x="453050" y="2267505"/>
            <a:ext cx="11313608" cy="1066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defRPr sz="20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3300" dirty="0"/>
              <a:t>SECRETARIA DE INOVAÇÃO, CIÊNCIA E TECNOLOGIA </a:t>
            </a:r>
            <a:br>
              <a:rPr lang="pt-BR" sz="3300" dirty="0"/>
            </a:br>
            <a:r>
              <a:rPr lang="pt-BR" sz="3300" dirty="0"/>
              <a:t>DO RIO GRANDE DO SUL</a:t>
            </a:r>
            <a:endParaRPr sz="33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484692" y="3185592"/>
            <a:ext cx="7300408" cy="4360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19050" rtlCol="0" anchor="ctr">
            <a:spAutoFit/>
          </a:bodyPr>
          <a:lstStyle/>
          <a:p>
            <a:pPr algn="ctr" defTabSz="412750" hangingPunct="0"/>
            <a:endParaRPr lang="pt-BR" sz="2500" dirty="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47700" y="4667027"/>
            <a:ext cx="7137400" cy="13593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19050" rtlCol="0" anchor="ctr">
            <a:spAutoFit/>
          </a:bodyPr>
          <a:lstStyle/>
          <a:p>
            <a:pPr algn="l"/>
            <a:r>
              <a:rPr lang="pt-BR" sz="3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Secretário – Luís Lamb </a:t>
            </a:r>
          </a:p>
          <a:p>
            <a:pPr algn="l"/>
            <a:r>
              <a:rPr lang="pt-BR" sz="3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Secretário Adjunto – Fernando Mattos </a:t>
            </a:r>
          </a:p>
          <a:p>
            <a:pPr algn="ctr" defTabSz="412750" hangingPunct="0"/>
            <a:endParaRPr lang="pt-BR" sz="2500" dirty="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="" xmlns:a16="http://schemas.microsoft.com/office/drawing/2014/main" id="{250029AF-9C62-4505-9568-BBF5D8CFBEC0}"/>
              </a:ext>
            </a:extLst>
          </p:cNvPr>
          <p:cNvSpPr/>
          <p:nvPr/>
        </p:nvSpPr>
        <p:spPr>
          <a:xfrm>
            <a:off x="9836329" y="0"/>
            <a:ext cx="2355671" cy="8687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0" name="Imagem 139">
            <a:extLst>
              <a:ext uri="{FF2B5EF4-FFF2-40B4-BE49-F238E27FC236}">
                <a16:creationId xmlns="" xmlns:a16="http://schemas.microsoft.com/office/drawing/2014/main" id="{4586B893-595D-1548-8300-F796A370355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7218754" y="5053393"/>
            <a:ext cx="1084446" cy="707365"/>
          </a:xfrm>
          <a:prstGeom prst="rect">
            <a:avLst/>
          </a:prstGeom>
        </p:spPr>
      </p:pic>
      <p:pic>
        <p:nvPicPr>
          <p:cNvPr id="134" name="Imagem 133">
            <a:extLst>
              <a:ext uri="{FF2B5EF4-FFF2-40B4-BE49-F238E27FC236}">
                <a16:creationId xmlns="" xmlns:a16="http://schemas.microsoft.com/office/drawing/2014/main" id="{ADDEC22D-A2ED-A74A-9F9E-10B65563BF4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8136897" y="3056672"/>
            <a:ext cx="825199" cy="763408"/>
          </a:xfrm>
          <a:prstGeom prst="rect">
            <a:avLst/>
          </a:prstGeom>
        </p:spPr>
      </p:pic>
      <p:pic>
        <p:nvPicPr>
          <p:cNvPr id="102" name="Imagem 101">
            <a:extLst>
              <a:ext uri="{FF2B5EF4-FFF2-40B4-BE49-F238E27FC236}">
                <a16:creationId xmlns="" xmlns:a16="http://schemas.microsoft.com/office/drawing/2014/main" id="{0B52FAD2-9325-8A48-8FA3-D808FC317B9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1761370" y="3274437"/>
            <a:ext cx="921877" cy="660917"/>
          </a:xfrm>
          <a:prstGeom prst="rect">
            <a:avLst/>
          </a:prstGeom>
        </p:spPr>
      </p:pic>
      <p:pic>
        <p:nvPicPr>
          <p:cNvPr id="103" name="Imagem 102">
            <a:extLst>
              <a:ext uri="{FF2B5EF4-FFF2-40B4-BE49-F238E27FC236}">
                <a16:creationId xmlns="" xmlns:a16="http://schemas.microsoft.com/office/drawing/2014/main" id="{D2B47741-7625-0D45-986E-FFBC8407A9B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2495936" y="3243363"/>
            <a:ext cx="842953" cy="636476"/>
          </a:xfrm>
          <a:prstGeom prst="rect">
            <a:avLst/>
          </a:prstGeom>
        </p:spPr>
      </p:pic>
      <p:pic>
        <p:nvPicPr>
          <p:cNvPr id="104" name="Imagem 103">
            <a:extLst>
              <a:ext uri="{FF2B5EF4-FFF2-40B4-BE49-F238E27FC236}">
                <a16:creationId xmlns="" xmlns:a16="http://schemas.microsoft.com/office/drawing/2014/main" id="{2780C165-C87D-7348-9DE6-26C8FA33A55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1804991" y="4997255"/>
            <a:ext cx="794586" cy="743315"/>
          </a:xfrm>
          <a:prstGeom prst="rect">
            <a:avLst/>
          </a:prstGeom>
        </p:spPr>
      </p:pic>
      <p:pic>
        <p:nvPicPr>
          <p:cNvPr id="105" name="Imagem 104">
            <a:extLst>
              <a:ext uri="{FF2B5EF4-FFF2-40B4-BE49-F238E27FC236}">
                <a16:creationId xmlns="" xmlns:a16="http://schemas.microsoft.com/office/drawing/2014/main" id="{0CFBB56E-1136-2E44-933D-BFAC684C791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  <a:grayscl/>
          </a:blip>
          <a:srcRect t="14276"/>
          <a:stretch/>
        </p:blipFill>
        <p:spPr>
          <a:xfrm rot="19293922">
            <a:off x="5155502" y="3046900"/>
            <a:ext cx="611532" cy="796458"/>
          </a:xfrm>
          <a:prstGeom prst="rect">
            <a:avLst/>
          </a:prstGeom>
          <a:noFill/>
        </p:spPr>
      </p:pic>
      <p:pic>
        <p:nvPicPr>
          <p:cNvPr id="106" name="Imagem 105">
            <a:extLst>
              <a:ext uri="{FF2B5EF4-FFF2-40B4-BE49-F238E27FC236}">
                <a16:creationId xmlns="" xmlns:a16="http://schemas.microsoft.com/office/drawing/2014/main" id="{C0710868-0EB8-504B-97DA-1313732DB58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  <a:grayscl/>
          </a:blip>
          <a:srcRect t="44827"/>
          <a:stretch/>
        </p:blipFill>
        <p:spPr>
          <a:xfrm>
            <a:off x="7273250" y="1627461"/>
            <a:ext cx="925214" cy="450817"/>
          </a:xfrm>
          <a:prstGeom prst="rect">
            <a:avLst/>
          </a:prstGeom>
        </p:spPr>
      </p:pic>
      <p:pic>
        <p:nvPicPr>
          <p:cNvPr id="107" name="Imagem 106">
            <a:extLst>
              <a:ext uri="{FF2B5EF4-FFF2-40B4-BE49-F238E27FC236}">
                <a16:creationId xmlns="" xmlns:a16="http://schemas.microsoft.com/office/drawing/2014/main" id="{F4706E9F-78FF-BF4C-BEB8-5E84BFEF192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4131439" y="1292766"/>
            <a:ext cx="1161382" cy="757549"/>
          </a:xfrm>
          <a:prstGeom prst="rect">
            <a:avLst/>
          </a:prstGeom>
        </p:spPr>
      </p:pic>
      <p:sp>
        <p:nvSpPr>
          <p:cNvPr id="108" name="Arco 107">
            <a:extLst>
              <a:ext uri="{FF2B5EF4-FFF2-40B4-BE49-F238E27FC236}">
                <a16:creationId xmlns="" xmlns:a16="http://schemas.microsoft.com/office/drawing/2014/main" id="{ED7CC88A-AA54-174A-8050-0E06CE1649F8}"/>
              </a:ext>
            </a:extLst>
          </p:cNvPr>
          <p:cNvSpPr/>
          <p:nvPr/>
        </p:nvSpPr>
        <p:spPr>
          <a:xfrm>
            <a:off x="7869025" y="1946178"/>
            <a:ext cx="1857535" cy="1853097"/>
          </a:xfrm>
          <a:prstGeom prst="arc">
            <a:avLst>
              <a:gd name="adj1" fmla="val 16200000"/>
              <a:gd name="adj2" fmla="val 5399892"/>
            </a:avLst>
          </a:prstGeom>
          <a:noFill/>
          <a:ln w="57150">
            <a:solidFill>
              <a:srgbClr val="3B87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9" name="Imagem" descr="Imagem">
            <a:extLst>
              <a:ext uri="{FF2B5EF4-FFF2-40B4-BE49-F238E27FC236}">
                <a16:creationId xmlns="" xmlns:a16="http://schemas.microsoft.com/office/drawing/2014/main" id="{2FD1C6CB-DE40-004A-BE09-4DA2377DE9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>
            <a:off x="10890242" y="0"/>
            <a:ext cx="37148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Retângulo 8">
            <a:extLst>
              <a:ext uri="{FF2B5EF4-FFF2-40B4-BE49-F238E27FC236}">
                <a16:creationId xmlns="" xmlns:a16="http://schemas.microsoft.com/office/drawing/2014/main" id="{DC9A3CFB-298C-EC4C-B231-C2F34C7DA8F6}"/>
              </a:ext>
            </a:extLst>
          </p:cNvPr>
          <p:cNvSpPr/>
          <p:nvPr/>
        </p:nvSpPr>
        <p:spPr>
          <a:xfrm>
            <a:off x="9782139" y="2732410"/>
            <a:ext cx="1380592" cy="1245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11" name="Imagem 110">
            <a:extLst>
              <a:ext uri="{FF2B5EF4-FFF2-40B4-BE49-F238E27FC236}">
                <a16:creationId xmlns="" xmlns:a16="http://schemas.microsoft.com/office/drawing/2014/main" id="{7247DF24-00E5-0740-930C-ABE0909C3A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084" y="2605708"/>
            <a:ext cx="1490035" cy="1430188"/>
          </a:xfrm>
          <a:prstGeom prst="rect">
            <a:avLst/>
          </a:prstGeom>
        </p:spPr>
      </p:pic>
      <p:cxnSp>
        <p:nvCxnSpPr>
          <p:cNvPr id="112" name="Conector Reto 111">
            <a:extLst>
              <a:ext uri="{FF2B5EF4-FFF2-40B4-BE49-F238E27FC236}">
                <a16:creationId xmlns="" xmlns:a16="http://schemas.microsoft.com/office/drawing/2014/main" id="{19BE0D73-DD8D-7447-BA0C-89CF8509823D}"/>
              </a:ext>
            </a:extLst>
          </p:cNvPr>
          <p:cNvCxnSpPr>
            <a:cxnSpLocks/>
            <a:endCxn id="116" idx="2"/>
          </p:cNvCxnSpPr>
          <p:nvPr/>
        </p:nvCxnSpPr>
        <p:spPr>
          <a:xfrm flipH="1">
            <a:off x="2316340" y="1945534"/>
            <a:ext cx="6494086" cy="45903"/>
          </a:xfrm>
          <a:prstGeom prst="line">
            <a:avLst/>
          </a:prstGeom>
          <a:ln w="57150">
            <a:solidFill>
              <a:srgbClr val="3B87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ector Reto 112">
            <a:extLst>
              <a:ext uri="{FF2B5EF4-FFF2-40B4-BE49-F238E27FC236}">
                <a16:creationId xmlns="" xmlns:a16="http://schemas.microsoft.com/office/drawing/2014/main" id="{630460A8-DCDD-7941-8853-377A4F4CC963}"/>
              </a:ext>
            </a:extLst>
          </p:cNvPr>
          <p:cNvCxnSpPr/>
          <p:nvPr/>
        </p:nvCxnSpPr>
        <p:spPr>
          <a:xfrm flipH="1">
            <a:off x="2130631" y="3799274"/>
            <a:ext cx="6679794" cy="0"/>
          </a:xfrm>
          <a:prstGeom prst="line">
            <a:avLst/>
          </a:prstGeom>
          <a:ln w="57150">
            <a:solidFill>
              <a:srgbClr val="3B87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ector Reto 113">
            <a:extLst>
              <a:ext uri="{FF2B5EF4-FFF2-40B4-BE49-F238E27FC236}">
                <a16:creationId xmlns="" xmlns:a16="http://schemas.microsoft.com/office/drawing/2014/main" id="{20631370-5B97-634C-AA15-D394DA99BC5B}"/>
              </a:ext>
            </a:extLst>
          </p:cNvPr>
          <p:cNvCxnSpPr>
            <a:cxnSpLocks/>
          </p:cNvCxnSpPr>
          <p:nvPr/>
        </p:nvCxnSpPr>
        <p:spPr>
          <a:xfrm flipH="1">
            <a:off x="2130632" y="5652373"/>
            <a:ext cx="5972917" cy="0"/>
          </a:xfrm>
          <a:prstGeom prst="line">
            <a:avLst/>
          </a:prstGeom>
          <a:ln w="57150">
            <a:solidFill>
              <a:srgbClr val="3B87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Arco 114">
            <a:extLst>
              <a:ext uri="{FF2B5EF4-FFF2-40B4-BE49-F238E27FC236}">
                <a16:creationId xmlns="" xmlns:a16="http://schemas.microsoft.com/office/drawing/2014/main" id="{2AB21E4A-7ECD-BA45-A328-DB27CFE82042}"/>
              </a:ext>
            </a:extLst>
          </p:cNvPr>
          <p:cNvSpPr/>
          <p:nvPr/>
        </p:nvSpPr>
        <p:spPr>
          <a:xfrm rot="10800000">
            <a:off x="1211394" y="3799275"/>
            <a:ext cx="1857535" cy="1853097"/>
          </a:xfrm>
          <a:prstGeom prst="arc">
            <a:avLst>
              <a:gd name="adj1" fmla="val 16200000"/>
              <a:gd name="adj2" fmla="val 5399892"/>
            </a:avLst>
          </a:prstGeom>
          <a:noFill/>
          <a:ln w="57150">
            <a:solidFill>
              <a:srgbClr val="3B87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="" xmlns:a16="http://schemas.microsoft.com/office/drawing/2014/main" id="{0E8E2A3B-CC16-F545-8FC3-E9D3402C264A}"/>
              </a:ext>
            </a:extLst>
          </p:cNvPr>
          <p:cNvSpPr>
            <a:spLocks noChangeAspect="1"/>
          </p:cNvSpPr>
          <p:nvPr/>
        </p:nvSpPr>
        <p:spPr>
          <a:xfrm>
            <a:off x="2316340" y="1757436"/>
            <a:ext cx="468000" cy="468000"/>
          </a:xfrm>
          <a:prstGeom prst="ellipse">
            <a:avLst/>
          </a:prstGeom>
          <a:solidFill>
            <a:srgbClr val="3B87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="" xmlns:a16="http://schemas.microsoft.com/office/drawing/2014/main" id="{1FCAAC55-EA3F-F94C-B495-1D5101E3A7D6}"/>
              </a:ext>
            </a:extLst>
          </p:cNvPr>
          <p:cNvSpPr>
            <a:spLocks noChangeAspect="1"/>
          </p:cNvSpPr>
          <p:nvPr/>
        </p:nvSpPr>
        <p:spPr>
          <a:xfrm>
            <a:off x="5082852" y="1831141"/>
            <a:ext cx="252000" cy="252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3B87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9" name="Oval 118">
            <a:extLst>
              <a:ext uri="{FF2B5EF4-FFF2-40B4-BE49-F238E27FC236}">
                <a16:creationId xmlns="" xmlns:a16="http://schemas.microsoft.com/office/drawing/2014/main" id="{7C74C209-05FE-9445-BDD7-4DD3E14D7A69}"/>
              </a:ext>
            </a:extLst>
          </p:cNvPr>
          <p:cNvSpPr>
            <a:spLocks noChangeAspect="1"/>
          </p:cNvSpPr>
          <p:nvPr/>
        </p:nvSpPr>
        <p:spPr>
          <a:xfrm>
            <a:off x="8054416" y="1831141"/>
            <a:ext cx="252604" cy="252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3B87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3" name="Oval 122">
            <a:extLst>
              <a:ext uri="{FF2B5EF4-FFF2-40B4-BE49-F238E27FC236}">
                <a16:creationId xmlns="" xmlns:a16="http://schemas.microsoft.com/office/drawing/2014/main" id="{CA2AC044-CE63-A84D-AF74-DD23CDF35E33}"/>
              </a:ext>
            </a:extLst>
          </p:cNvPr>
          <p:cNvSpPr/>
          <p:nvPr/>
        </p:nvSpPr>
        <p:spPr>
          <a:xfrm>
            <a:off x="5121769" y="3684125"/>
            <a:ext cx="252000" cy="252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3B87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4" name="Oval 123">
            <a:extLst>
              <a:ext uri="{FF2B5EF4-FFF2-40B4-BE49-F238E27FC236}">
                <a16:creationId xmlns="" xmlns:a16="http://schemas.microsoft.com/office/drawing/2014/main" id="{EB3AF078-586B-314B-B091-547749BDD367}"/>
              </a:ext>
            </a:extLst>
          </p:cNvPr>
          <p:cNvSpPr/>
          <p:nvPr/>
        </p:nvSpPr>
        <p:spPr>
          <a:xfrm>
            <a:off x="8054416" y="3683723"/>
            <a:ext cx="252604" cy="252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3B87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1113" algn="ctr"/>
            <a:r>
              <a:rPr lang="pt-PT" sz="12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5" name="CaixaDeTexto 124">
            <a:extLst>
              <a:ext uri="{FF2B5EF4-FFF2-40B4-BE49-F238E27FC236}">
                <a16:creationId xmlns="" xmlns:a16="http://schemas.microsoft.com/office/drawing/2014/main" id="{4EEFD5C8-20A8-2842-8EFA-67A21124AB20}"/>
              </a:ext>
            </a:extLst>
          </p:cNvPr>
          <p:cNvSpPr txBox="1"/>
          <p:nvPr/>
        </p:nvSpPr>
        <p:spPr>
          <a:xfrm>
            <a:off x="4295198" y="2114656"/>
            <a:ext cx="1849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Formação</a:t>
            </a:r>
            <a:r>
              <a:rPr lang="pt-PT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comitê estratégico e do comitê técnico</a:t>
            </a:r>
          </a:p>
        </p:txBody>
      </p:sp>
      <p:sp>
        <p:nvSpPr>
          <p:cNvPr id="126" name="CaixaDeTexto 125">
            <a:extLst>
              <a:ext uri="{FF2B5EF4-FFF2-40B4-BE49-F238E27FC236}">
                <a16:creationId xmlns="" xmlns:a16="http://schemas.microsoft.com/office/drawing/2014/main" id="{8CFF4B5A-89B7-D943-B24E-2F5BF2F36B79}"/>
              </a:ext>
            </a:extLst>
          </p:cNvPr>
          <p:cNvSpPr txBox="1"/>
          <p:nvPr/>
        </p:nvSpPr>
        <p:spPr>
          <a:xfrm>
            <a:off x="7245456" y="2114656"/>
            <a:ext cx="1914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Mapeamento </a:t>
            </a:r>
            <a:r>
              <a:rPr lang="pt-PT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ecossistema regional de de inovação</a:t>
            </a:r>
          </a:p>
        </p:txBody>
      </p:sp>
      <p:sp>
        <p:nvSpPr>
          <p:cNvPr id="127" name="CaixaDeTexto 126">
            <a:extLst>
              <a:ext uri="{FF2B5EF4-FFF2-40B4-BE49-F238E27FC236}">
                <a16:creationId xmlns="" xmlns:a16="http://schemas.microsoft.com/office/drawing/2014/main" id="{909406ED-A05A-C14F-B576-BAA8738BEDF1}"/>
              </a:ext>
            </a:extLst>
          </p:cNvPr>
          <p:cNvSpPr txBox="1"/>
          <p:nvPr/>
        </p:nvSpPr>
        <p:spPr>
          <a:xfrm>
            <a:off x="7280237" y="3977280"/>
            <a:ext cx="1853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Articulação </a:t>
            </a:r>
            <a:r>
              <a:rPr lang="pt-PT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 atores relevantes na região</a:t>
            </a:r>
          </a:p>
        </p:txBody>
      </p:sp>
      <p:sp>
        <p:nvSpPr>
          <p:cNvPr id="128" name="CaixaDeTexto 127">
            <a:extLst>
              <a:ext uri="{FF2B5EF4-FFF2-40B4-BE49-F238E27FC236}">
                <a16:creationId xmlns="" xmlns:a16="http://schemas.microsoft.com/office/drawing/2014/main" id="{4A6CDB20-6170-CB4B-8DDD-45AB45112091}"/>
              </a:ext>
            </a:extLst>
          </p:cNvPr>
          <p:cNvSpPr txBox="1"/>
          <p:nvPr/>
        </p:nvSpPr>
        <p:spPr>
          <a:xfrm>
            <a:off x="4361011" y="3946656"/>
            <a:ext cx="1758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Evento </a:t>
            </a:r>
            <a:r>
              <a:rPr lang="pt-PT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lançamento na região</a:t>
            </a:r>
          </a:p>
        </p:txBody>
      </p:sp>
      <p:sp>
        <p:nvSpPr>
          <p:cNvPr id="129" name="CaixaDeTexto 128">
            <a:extLst>
              <a:ext uri="{FF2B5EF4-FFF2-40B4-BE49-F238E27FC236}">
                <a16:creationId xmlns="" xmlns:a16="http://schemas.microsoft.com/office/drawing/2014/main" id="{7E72B0AB-6E28-534B-8132-59744D7363E1}"/>
              </a:ext>
            </a:extLst>
          </p:cNvPr>
          <p:cNvSpPr txBox="1"/>
          <p:nvPr/>
        </p:nvSpPr>
        <p:spPr>
          <a:xfrm>
            <a:off x="1626371" y="3946655"/>
            <a:ext cx="1800981" cy="46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Formação </a:t>
            </a:r>
            <a:r>
              <a:rPr lang="pt-PT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</a:t>
            </a:r>
            <a:br>
              <a:rPr lang="pt-PT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MESA DO INOVA  RS</a:t>
            </a:r>
          </a:p>
        </p:txBody>
      </p:sp>
      <p:sp>
        <p:nvSpPr>
          <p:cNvPr id="130" name="CaixaDeTexto 129">
            <a:extLst>
              <a:ext uri="{FF2B5EF4-FFF2-40B4-BE49-F238E27FC236}">
                <a16:creationId xmlns="" xmlns:a16="http://schemas.microsoft.com/office/drawing/2014/main" id="{3D9D7E58-2441-964A-A8A9-670BF8495FA3}"/>
              </a:ext>
            </a:extLst>
          </p:cNvPr>
          <p:cNvSpPr txBox="1"/>
          <p:nvPr/>
        </p:nvSpPr>
        <p:spPr>
          <a:xfrm>
            <a:off x="1441018" y="5799752"/>
            <a:ext cx="2171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Apresentação </a:t>
            </a:r>
            <a:r>
              <a:rPr lang="pt-PT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definição dos projetos prioritários, dos responsáveis e dos parceiros</a:t>
            </a:r>
          </a:p>
        </p:txBody>
      </p:sp>
      <p:sp>
        <p:nvSpPr>
          <p:cNvPr id="131" name="CaixaDeTexto 130">
            <a:extLst>
              <a:ext uri="{FF2B5EF4-FFF2-40B4-BE49-F238E27FC236}">
                <a16:creationId xmlns="" xmlns:a16="http://schemas.microsoft.com/office/drawing/2014/main" id="{070094CE-2873-A542-8D3F-9A3FE288B996}"/>
              </a:ext>
            </a:extLst>
          </p:cNvPr>
          <p:cNvSpPr txBox="1"/>
          <p:nvPr/>
        </p:nvSpPr>
        <p:spPr>
          <a:xfrm>
            <a:off x="4540022" y="5793687"/>
            <a:ext cx="1515151" cy="64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Implementação </a:t>
            </a:r>
            <a:r>
              <a:rPr lang="pt-PT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acompanhamento dos projetos</a:t>
            </a:r>
          </a:p>
        </p:txBody>
      </p:sp>
      <p:sp>
        <p:nvSpPr>
          <p:cNvPr id="132" name="CaixaDeTexto 131">
            <a:extLst>
              <a:ext uri="{FF2B5EF4-FFF2-40B4-BE49-F238E27FC236}">
                <a16:creationId xmlns="" xmlns:a16="http://schemas.microsoft.com/office/drawing/2014/main" id="{2227F4FF-5885-CA40-B761-37DDC2E04742}"/>
              </a:ext>
            </a:extLst>
          </p:cNvPr>
          <p:cNvSpPr txBox="1"/>
          <p:nvPr/>
        </p:nvSpPr>
        <p:spPr>
          <a:xfrm>
            <a:off x="7503441" y="5808112"/>
            <a:ext cx="1413247" cy="64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Evento anual </a:t>
            </a:r>
            <a:r>
              <a:rPr lang="pt-PT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avaliação e de reconhecimento</a:t>
            </a:r>
          </a:p>
        </p:txBody>
      </p:sp>
      <p:pic>
        <p:nvPicPr>
          <p:cNvPr id="133" name="Imagem 132">
            <a:extLst>
              <a:ext uri="{FF2B5EF4-FFF2-40B4-BE49-F238E27FC236}">
                <a16:creationId xmlns="" xmlns:a16="http://schemas.microsoft.com/office/drawing/2014/main" id="{5B961055-1FA3-684E-BB43-5D9F3B0769AF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7371113" y="1077139"/>
            <a:ext cx="723193" cy="575479"/>
          </a:xfrm>
          <a:prstGeom prst="rect">
            <a:avLst/>
          </a:prstGeom>
        </p:spPr>
      </p:pic>
      <p:pic>
        <p:nvPicPr>
          <p:cNvPr id="135" name="Imagem 134">
            <a:extLst>
              <a:ext uri="{FF2B5EF4-FFF2-40B4-BE49-F238E27FC236}">
                <a16:creationId xmlns="" xmlns:a16="http://schemas.microsoft.com/office/drawing/2014/main" id="{6C473D23-72FE-544C-A027-E33AA0485149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4879820" y="4959979"/>
            <a:ext cx="680551" cy="692395"/>
          </a:xfrm>
          <a:prstGeom prst="rect">
            <a:avLst/>
          </a:prstGeom>
        </p:spPr>
      </p:pic>
      <p:pic>
        <p:nvPicPr>
          <p:cNvPr id="136" name="Imagem 135">
            <a:extLst>
              <a:ext uri="{FF2B5EF4-FFF2-40B4-BE49-F238E27FC236}">
                <a16:creationId xmlns="" xmlns:a16="http://schemas.microsoft.com/office/drawing/2014/main" id="{6A0BE31F-D0CF-1242-8F54-34B3D480494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8013" y="170797"/>
            <a:ext cx="3245039" cy="868741"/>
          </a:xfrm>
          <a:prstGeom prst="rect">
            <a:avLst/>
          </a:prstGeom>
        </p:spPr>
      </p:pic>
      <p:pic>
        <p:nvPicPr>
          <p:cNvPr id="139" name="Imagem 138">
            <a:extLst>
              <a:ext uri="{FF2B5EF4-FFF2-40B4-BE49-F238E27FC236}">
                <a16:creationId xmlns="" xmlns:a16="http://schemas.microsoft.com/office/drawing/2014/main" id="{D6ED5465-6D44-D54F-A284-F18C13CA093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82430" y="4896194"/>
            <a:ext cx="393519" cy="350433"/>
          </a:xfrm>
          <a:prstGeom prst="rect">
            <a:avLst/>
          </a:prstGeom>
        </p:spPr>
      </p:pic>
      <p:sp>
        <p:nvSpPr>
          <p:cNvPr id="141" name="Oval 140">
            <a:extLst>
              <a:ext uri="{FF2B5EF4-FFF2-40B4-BE49-F238E27FC236}">
                <a16:creationId xmlns="" xmlns:a16="http://schemas.microsoft.com/office/drawing/2014/main" id="{3308A3D8-D554-0546-B30E-2F572988BFFB}"/>
              </a:ext>
            </a:extLst>
          </p:cNvPr>
          <p:cNvSpPr/>
          <p:nvPr/>
        </p:nvSpPr>
        <p:spPr>
          <a:xfrm>
            <a:off x="2400860" y="3689004"/>
            <a:ext cx="252000" cy="252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3B87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2" name="Oval 141">
            <a:extLst>
              <a:ext uri="{FF2B5EF4-FFF2-40B4-BE49-F238E27FC236}">
                <a16:creationId xmlns="" xmlns:a16="http://schemas.microsoft.com/office/drawing/2014/main" id="{31FAABA0-2A1A-C941-8042-809F3E3A98F7}"/>
              </a:ext>
            </a:extLst>
          </p:cNvPr>
          <p:cNvSpPr/>
          <p:nvPr/>
        </p:nvSpPr>
        <p:spPr>
          <a:xfrm>
            <a:off x="2332103" y="5517648"/>
            <a:ext cx="252000" cy="252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3B87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3" name="Oval 142">
            <a:extLst>
              <a:ext uri="{FF2B5EF4-FFF2-40B4-BE49-F238E27FC236}">
                <a16:creationId xmlns="" xmlns:a16="http://schemas.microsoft.com/office/drawing/2014/main" id="{A319E142-1207-9640-A0A9-7224AE4F0703}"/>
              </a:ext>
            </a:extLst>
          </p:cNvPr>
          <p:cNvSpPr/>
          <p:nvPr/>
        </p:nvSpPr>
        <p:spPr>
          <a:xfrm>
            <a:off x="5121769" y="5530117"/>
            <a:ext cx="252000" cy="252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3B87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7938" algn="ctr"/>
            <a:r>
              <a:rPr lang="pt-PT" sz="12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44" name="Oval 143">
            <a:extLst>
              <a:ext uri="{FF2B5EF4-FFF2-40B4-BE49-F238E27FC236}">
                <a16:creationId xmlns="" xmlns:a16="http://schemas.microsoft.com/office/drawing/2014/main" id="{27A24CEB-DD37-544D-8E8B-24DBC13A6D5D}"/>
              </a:ext>
            </a:extLst>
          </p:cNvPr>
          <p:cNvSpPr/>
          <p:nvPr/>
        </p:nvSpPr>
        <p:spPr>
          <a:xfrm>
            <a:off x="8034929" y="5528109"/>
            <a:ext cx="252000" cy="252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3B87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5875" algn="ctr"/>
            <a:r>
              <a:rPr lang="pt-PT" sz="12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41" name="Conector Reto 40">
            <a:extLst>
              <a:ext uri="{FF2B5EF4-FFF2-40B4-BE49-F238E27FC236}">
                <a16:creationId xmlns="" xmlns:a16="http://schemas.microsoft.com/office/drawing/2014/main" id="{7A5F060E-49CF-F846-95FB-39A5298AE84E}"/>
              </a:ext>
            </a:extLst>
          </p:cNvPr>
          <p:cNvCxnSpPr>
            <a:cxnSpLocks/>
          </p:cNvCxnSpPr>
          <p:nvPr/>
        </p:nvCxnSpPr>
        <p:spPr>
          <a:xfrm flipH="1">
            <a:off x="8357554" y="5652371"/>
            <a:ext cx="1094553" cy="0"/>
          </a:xfrm>
          <a:prstGeom prst="line">
            <a:avLst/>
          </a:prstGeom>
          <a:ln w="57150">
            <a:solidFill>
              <a:srgbClr val="3B874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Agrupar 47">
            <a:extLst>
              <a:ext uri="{FF2B5EF4-FFF2-40B4-BE49-F238E27FC236}">
                <a16:creationId xmlns="" xmlns:a16="http://schemas.microsoft.com/office/drawing/2014/main" id="{CEA51BE5-5B26-4041-B9A0-CCD634EA8600}"/>
              </a:ext>
            </a:extLst>
          </p:cNvPr>
          <p:cNvGrpSpPr/>
          <p:nvPr/>
        </p:nvGrpSpPr>
        <p:grpSpPr>
          <a:xfrm>
            <a:off x="881112" y="1156592"/>
            <a:ext cx="1515152" cy="1778448"/>
            <a:chOff x="10027027" y="666329"/>
            <a:chExt cx="1892697" cy="2630619"/>
          </a:xfrm>
          <a:effectLst/>
        </p:grpSpPr>
        <p:sp>
          <p:nvSpPr>
            <p:cNvPr id="49" name="Google Shape;315;p12">
              <a:extLst>
                <a:ext uri="{FF2B5EF4-FFF2-40B4-BE49-F238E27FC236}">
                  <a16:creationId xmlns="" xmlns:a16="http://schemas.microsoft.com/office/drawing/2014/main" id="{A7F2DE94-4221-4550-9A0F-EC3806A56BFA}"/>
                </a:ext>
              </a:extLst>
            </p:cNvPr>
            <p:cNvSpPr/>
            <p:nvPr/>
          </p:nvSpPr>
          <p:spPr>
            <a:xfrm>
              <a:off x="10109312" y="736796"/>
              <a:ext cx="1728727" cy="1288437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3B874D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243800" tIns="121867" rIns="243800" bIns="121867" anchor="ctr" anchorCtr="0">
              <a:noAutofit/>
            </a:bodyPr>
            <a:lstStyle/>
            <a:p>
              <a:pPr algn="ctr"/>
              <a:endParaRPr sz="14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0" name="Google Shape;316;p12">
              <a:extLst>
                <a:ext uri="{FF2B5EF4-FFF2-40B4-BE49-F238E27FC236}">
                  <a16:creationId xmlns="" xmlns:a16="http://schemas.microsoft.com/office/drawing/2014/main" id="{2257AC00-39DB-4766-9263-6A08D8FF7708}"/>
                </a:ext>
              </a:extLst>
            </p:cNvPr>
            <p:cNvSpPr/>
            <p:nvPr/>
          </p:nvSpPr>
          <p:spPr>
            <a:xfrm>
              <a:off x="10077351" y="666329"/>
              <a:ext cx="1829414" cy="13200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3800" tIns="121867" rIns="243800" bIns="121867" anchor="ctr" anchorCtr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pt-BR" sz="1400" dirty="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Conselho consultivo</a:t>
              </a:r>
              <a:endPara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1" name="Google Shape;315;p12">
              <a:extLst>
                <a:ext uri="{FF2B5EF4-FFF2-40B4-BE49-F238E27FC236}">
                  <a16:creationId xmlns="" xmlns:a16="http://schemas.microsoft.com/office/drawing/2014/main" id="{4EBBD2CA-9DEE-44E8-BDB0-1BFF10D3A17A}"/>
                </a:ext>
              </a:extLst>
            </p:cNvPr>
            <p:cNvSpPr/>
            <p:nvPr/>
          </p:nvSpPr>
          <p:spPr>
            <a:xfrm>
              <a:off x="10109013" y="2008511"/>
              <a:ext cx="1728727" cy="1288437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3B874D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243800" tIns="121867" rIns="243800" bIns="121867" anchor="ctr" anchorCtr="0">
              <a:noAutofit/>
            </a:bodyPr>
            <a:lstStyle/>
            <a:p>
              <a:pPr algn="ctr"/>
              <a:endParaRPr sz="14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2" name="Google Shape;314;p12">
              <a:extLst>
                <a:ext uri="{FF2B5EF4-FFF2-40B4-BE49-F238E27FC236}">
                  <a16:creationId xmlns="" xmlns:a16="http://schemas.microsoft.com/office/drawing/2014/main" id="{17355DC2-DE93-451D-A7DF-2A6D822143CB}"/>
                </a:ext>
              </a:extLst>
            </p:cNvPr>
            <p:cNvSpPr/>
            <p:nvPr/>
          </p:nvSpPr>
          <p:spPr>
            <a:xfrm>
              <a:off x="10027027" y="1947008"/>
              <a:ext cx="1892697" cy="13200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3800" tIns="121867" rIns="243800" bIns="121867" anchor="ctr" anchorCtr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pt-BR" sz="1400" dirty="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Núcleo      INOVA RS</a:t>
              </a:r>
              <a:endPara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3" name="Retângulo 52">
            <a:extLst>
              <a:ext uri="{FF2B5EF4-FFF2-40B4-BE49-F238E27FC236}">
                <a16:creationId xmlns="" xmlns:a16="http://schemas.microsoft.com/office/drawing/2014/main" id="{C07AFC6E-F9D1-40AC-9DE0-657CF444B3F1}"/>
              </a:ext>
            </a:extLst>
          </p:cNvPr>
          <p:cNvSpPr/>
          <p:nvPr/>
        </p:nvSpPr>
        <p:spPr>
          <a:xfrm>
            <a:off x="273378" y="6496354"/>
            <a:ext cx="6272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bg1">
                    <a:lumMod val="65000"/>
                  </a:schemeClr>
                </a:solidFill>
                <a:ea typeface="Arial"/>
                <a:cs typeface="Arial"/>
                <a:sym typeface="Arial"/>
              </a:rPr>
              <a:t>INOVA.RS Inovação no centro da estratégia de desenvolvimento </a:t>
            </a:r>
            <a:endParaRPr lang="pt-BR" dirty="0"/>
          </a:p>
        </p:txBody>
      </p:sp>
      <p:sp>
        <p:nvSpPr>
          <p:cNvPr id="54" name="Google Shape;315;p12">
            <a:extLst>
              <a:ext uri="{FF2B5EF4-FFF2-40B4-BE49-F238E27FC236}">
                <a16:creationId xmlns="" xmlns:a16="http://schemas.microsoft.com/office/drawing/2014/main" id="{14CC33D7-F08C-4EAE-AC08-AF6B030F19F7}"/>
              </a:ext>
            </a:extLst>
          </p:cNvPr>
          <p:cNvSpPr/>
          <p:nvPr/>
        </p:nvSpPr>
        <p:spPr>
          <a:xfrm>
            <a:off x="4147206" y="2696205"/>
            <a:ext cx="2148311" cy="321139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3B874D"/>
          </a:solidFill>
          <a:ln w="12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243800" tIns="121867" rIns="243800" bIns="121867" anchor="ctr" anchorCtr="0">
            <a:noAutofit/>
          </a:bodyPr>
          <a:lstStyle/>
          <a:p>
            <a:pPr algn="ctr"/>
            <a:r>
              <a:rPr lang="pt-BR" sz="14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Bolsas INOVA.RS</a:t>
            </a:r>
            <a:endParaRPr sz="1400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2466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838200" y="55532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>
                <a:latin typeface="Arial Black" panose="020B0A04020102020204" pitchFamily="34" charset="0"/>
                <a:cs typeface="Aharoni" panose="02010803020104030203" pitchFamily="2" charset="-79"/>
              </a:rPr>
              <a:t>Proposta de agenda do INOVA.RS</a:t>
            </a:r>
          </a:p>
          <a:p>
            <a:r>
              <a:rPr lang="pt-BR" sz="3600" dirty="0">
                <a:latin typeface="Arial Black" panose="020B0A04020102020204" pitchFamily="34" charset="0"/>
                <a:cs typeface="Aharoni" panose="02010803020104030203" pitchFamily="2" charset="-79"/>
              </a:rPr>
              <a:t/>
            </a:r>
            <a:br>
              <a:rPr lang="pt-BR" sz="3600" dirty="0">
                <a:latin typeface="Arial Black" panose="020B0A04020102020204" pitchFamily="34" charset="0"/>
                <a:cs typeface="Aharoni" panose="02010803020104030203" pitchFamily="2" charset="-79"/>
              </a:rPr>
            </a:br>
            <a:endParaRPr lang="pt-BR" sz="2800" dirty="0">
              <a:cs typeface="Aharoni" panose="02010803020104030203" pitchFamily="2" charset="-79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88685" y="1494969"/>
            <a:ext cx="12003315" cy="7474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9C7DFCD2-3CE2-41E5-90E2-A7D8517DE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51" y="1947253"/>
            <a:ext cx="6583682" cy="3703321"/>
          </a:xfrm>
          <a:prstGeom prst="rect">
            <a:avLst/>
          </a:prstGeom>
        </p:spPr>
      </p:pic>
      <p:graphicFrame>
        <p:nvGraphicFramePr>
          <p:cNvPr id="18" name="Tabe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8074950"/>
              </p:ext>
            </p:extLst>
          </p:nvPr>
        </p:nvGraphicFramePr>
        <p:xfrm>
          <a:off x="4385187" y="2329726"/>
          <a:ext cx="5378246" cy="32918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3481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434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34736"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accent2"/>
                          </a:solidFill>
                        </a:rPr>
                        <a:t>Região</a:t>
                      </a:r>
                      <a:endParaRPr lang="pt-BR" dirty="0">
                        <a:solidFill>
                          <a:schemeClr val="accent2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accent2"/>
                          </a:solidFill>
                        </a:rPr>
                        <a:t>Data</a:t>
                      </a:r>
                      <a:endParaRPr lang="pt-BR" dirty="0">
                        <a:solidFill>
                          <a:schemeClr val="accent2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9385"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Central</a:t>
                      </a:r>
                      <a:endParaRPr lang="pt-BR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13 de setembro</a:t>
                      </a:r>
                      <a:endParaRPr lang="pt-BR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93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Produção e Norte</a:t>
                      </a:r>
                      <a:endParaRPr lang="pt-BR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/>
                          </a:solidFill>
                          <a:latin typeface="+mn-lt"/>
                        </a:rPr>
                        <a:t>18 de setembro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25484447"/>
                  </a:ext>
                </a:extLst>
              </a:tr>
              <a:tr h="339385"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Dos Vales</a:t>
                      </a:r>
                      <a:endParaRPr lang="pt-BR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23 de setembro</a:t>
                      </a:r>
                      <a:endParaRPr lang="pt-BR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9385"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Serra e Hortênsias</a:t>
                      </a:r>
                      <a:endParaRPr lang="pt-BR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1° de outubro</a:t>
                      </a:r>
                      <a:endParaRPr lang="pt-BR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39385"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/>
                          </a:solidFill>
                          <a:latin typeface="+mn-lt"/>
                        </a:rPr>
                        <a:t>Sul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07</a:t>
                      </a:r>
                      <a:r>
                        <a:rPr lang="pt-BR" baseline="0" dirty="0">
                          <a:solidFill>
                            <a:schemeClr val="tx1"/>
                          </a:solidFill>
                        </a:rPr>
                        <a:t> de outubro</a:t>
                      </a:r>
                      <a:endParaRPr lang="pt-BR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39385"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Noroeste e Missões</a:t>
                      </a:r>
                      <a:endParaRPr lang="pt-BR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aseline="0" dirty="0">
                          <a:solidFill>
                            <a:schemeClr val="tx1"/>
                          </a:solidFill>
                        </a:rPr>
                        <a:t>27 de outubro</a:t>
                      </a:r>
                      <a:endParaRPr lang="pt-BR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39385"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Metropolitana e Litoral Norte</a:t>
                      </a:r>
                      <a:endParaRPr lang="pt-BR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10 de outubro</a:t>
                      </a:r>
                      <a:endParaRPr lang="pt-BR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393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Fronteira Oeste e Campanha</a:t>
                      </a:r>
                      <a:endParaRPr lang="pt-BR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04 de novembro</a:t>
                      </a:r>
                      <a:endParaRPr lang="pt-BR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Retângulo 8">
            <a:extLst>
              <a:ext uri="{FF2B5EF4-FFF2-40B4-BE49-F238E27FC236}">
                <a16:creationId xmlns="" xmlns:a16="http://schemas.microsoft.com/office/drawing/2014/main" id="{1ABD2939-D719-4B04-931B-794609F6EAD2}"/>
              </a:ext>
            </a:extLst>
          </p:cNvPr>
          <p:cNvSpPr/>
          <p:nvPr/>
        </p:nvSpPr>
        <p:spPr>
          <a:xfrm>
            <a:off x="273378" y="6496354"/>
            <a:ext cx="6272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bg1">
                    <a:lumMod val="65000"/>
                  </a:schemeClr>
                </a:solidFill>
                <a:ea typeface="Arial"/>
                <a:cs typeface="Arial"/>
                <a:sym typeface="Arial"/>
              </a:rPr>
              <a:t>INOVA.RS Inovação no centro da estratégia de desenvolvimento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46683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2">
            <a:extLst>
              <a:ext uri="{FF2B5EF4-FFF2-40B4-BE49-F238E27FC236}">
                <a16:creationId xmlns="" xmlns:a16="http://schemas.microsoft.com/office/drawing/2014/main" id="{F6773394-E736-41F9-AF65-15EA2FC08A43}"/>
              </a:ext>
            </a:extLst>
          </p:cNvPr>
          <p:cNvSpPr txBox="1">
            <a:spLocks/>
          </p:cNvSpPr>
          <p:nvPr/>
        </p:nvSpPr>
        <p:spPr>
          <a:xfrm>
            <a:off x="3175719" y="3307448"/>
            <a:ext cx="5124450" cy="13747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PT" sz="2400" dirty="0">
                <a:hlinkClick r:id="rId2"/>
              </a:rPr>
              <a:t>www.inova.rs.gov.br</a:t>
            </a:r>
            <a:endParaRPr lang="pt-PT" sz="24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PT" sz="2400" dirty="0">
                <a:hlinkClick r:id="rId3"/>
              </a:rPr>
              <a:t>inova@sict.rs.gov.br</a:t>
            </a:r>
            <a:endParaRPr lang="pt-PT" sz="2400" dirty="0"/>
          </a:p>
        </p:txBody>
      </p:sp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601A1E08-39CD-458A-8B50-DCE184884E30}"/>
              </a:ext>
            </a:extLst>
          </p:cNvPr>
          <p:cNvSpPr txBox="1"/>
          <p:nvPr/>
        </p:nvSpPr>
        <p:spPr>
          <a:xfrm>
            <a:off x="70650" y="385788"/>
            <a:ext cx="4807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/>
              <a:t>OBRIGADO!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22495EEA-8990-4DCF-BA6F-200FFE9E1066}"/>
              </a:ext>
            </a:extLst>
          </p:cNvPr>
          <p:cNvSpPr/>
          <p:nvPr/>
        </p:nvSpPr>
        <p:spPr>
          <a:xfrm>
            <a:off x="4776061" y="4867913"/>
            <a:ext cx="7982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1600" dirty="0"/>
              <a:t>@sictrs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4AC24781-D839-45D0-88B3-E2DACB908F20}"/>
              </a:ext>
            </a:extLst>
          </p:cNvPr>
          <p:cNvSpPr/>
          <p:nvPr/>
        </p:nvSpPr>
        <p:spPr>
          <a:xfrm>
            <a:off x="1330446" y="4867913"/>
            <a:ext cx="22883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1600" dirty="0"/>
              <a:t>@secretariadeinovacaors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801ED8F9-1EF5-44C6-ACA3-9AE335A7BDA9}"/>
              </a:ext>
            </a:extLst>
          </p:cNvPr>
          <p:cNvSpPr/>
          <p:nvPr/>
        </p:nvSpPr>
        <p:spPr>
          <a:xfrm>
            <a:off x="6669767" y="4867913"/>
            <a:ext cx="8495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1600" dirty="0"/>
              <a:t>@sict.rs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55B27C10-F1A6-44C8-9BF5-9EA5750C55F9}"/>
              </a:ext>
            </a:extLst>
          </p:cNvPr>
          <p:cNvSpPr/>
          <p:nvPr/>
        </p:nvSpPr>
        <p:spPr>
          <a:xfrm>
            <a:off x="8239431" y="4867913"/>
            <a:ext cx="36133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1600" dirty="0"/>
              <a:t>@secretariadeinovacaodoriograndedosul</a:t>
            </a:r>
          </a:p>
        </p:txBody>
      </p:sp>
      <p:sp>
        <p:nvSpPr>
          <p:cNvPr id="8" name="AutoShape 2">
            <a:extLst>
              <a:ext uri="{FF2B5EF4-FFF2-40B4-BE49-F238E27FC236}">
                <a16:creationId xmlns="" xmlns:a16="http://schemas.microsoft.com/office/drawing/2014/main" id="{699B5F51-9B01-4D72-8858-1EC257D901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CBF3B20A-7FAA-4279-85A1-2329D8D97D0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6563" y="4573717"/>
            <a:ext cx="1192161" cy="625885"/>
          </a:xfrm>
          <a:prstGeom prst="rect">
            <a:avLst/>
          </a:prstGeom>
        </p:spPr>
      </p:pic>
      <p:pic>
        <p:nvPicPr>
          <p:cNvPr id="13" name="Imagem 12" descr="Uma imagem contendo kit de primeiros socorros, clip-art, objeto&#10;&#10;Descrição gerada automaticamente">
            <a:extLst>
              <a:ext uri="{FF2B5EF4-FFF2-40B4-BE49-F238E27FC236}">
                <a16:creationId xmlns="" xmlns:a16="http://schemas.microsoft.com/office/drawing/2014/main" id="{4B5BEB38-BECA-4471-85EC-A705D283AE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393" y="4495061"/>
            <a:ext cx="925650" cy="799945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="" xmlns:a16="http://schemas.microsoft.com/office/drawing/2014/main" id="{5CCB7089-2E6B-403E-B2A3-085E82C2B16D}"/>
              </a:ext>
            </a:extLst>
          </p:cNvPr>
          <p:cNvSpPr/>
          <p:nvPr/>
        </p:nvSpPr>
        <p:spPr>
          <a:xfrm>
            <a:off x="3339630" y="2357804"/>
            <a:ext cx="51244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chemeClr val="bg1">
                    <a:lumMod val="65000"/>
                  </a:schemeClr>
                </a:solidFill>
                <a:ea typeface="Arial"/>
                <a:cs typeface="Arial"/>
                <a:sym typeface="Arial"/>
              </a:rPr>
              <a:t>Inovação no centro da estratégia de desenvolvimento </a:t>
            </a:r>
            <a:endParaRPr lang="pt-BR" sz="2800" dirty="0"/>
          </a:p>
        </p:txBody>
      </p:sp>
      <p:sp>
        <p:nvSpPr>
          <p:cNvPr id="16" name="AutoShape 6">
            <a:extLst>
              <a:ext uri="{FF2B5EF4-FFF2-40B4-BE49-F238E27FC236}">
                <a16:creationId xmlns="" xmlns:a16="http://schemas.microsoft.com/office/drawing/2014/main" id="{44DFC272-AE32-458B-B96A-2BE389E96B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8" name="Imagem 17" descr="Uma imagem contendo clip-art&#10;&#10;Descrição gerada automaticamente">
            <a:extLst>
              <a:ext uri="{FF2B5EF4-FFF2-40B4-BE49-F238E27FC236}">
                <a16:creationId xmlns="" xmlns:a16="http://schemas.microsoft.com/office/drawing/2014/main" id="{A2DBDB41-12FC-4486-95FD-69C0FBAA91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5747" y="4573717"/>
            <a:ext cx="576503" cy="576503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="" xmlns:a16="http://schemas.microsoft.com/office/drawing/2014/main" id="{A1C2B0FA-D33D-44D3-97A6-714E4FCC92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7477" y="4573717"/>
            <a:ext cx="576504" cy="576504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="" xmlns:a16="http://schemas.microsoft.com/office/drawing/2014/main" id="{F96513AA-4D56-45F7-8A3F-80E8B816C310}"/>
              </a:ext>
            </a:extLst>
          </p:cNvPr>
          <p:cNvSpPr/>
          <p:nvPr/>
        </p:nvSpPr>
        <p:spPr>
          <a:xfrm>
            <a:off x="10137058" y="23921"/>
            <a:ext cx="2054942" cy="6685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2" name="Imagem 21">
            <a:extLst>
              <a:ext uri="{FF2B5EF4-FFF2-40B4-BE49-F238E27FC236}">
                <a16:creationId xmlns="" xmlns:a16="http://schemas.microsoft.com/office/drawing/2014/main" id="{DB613814-9ACD-4E57-BA7F-49D64F5E68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649" y="1139637"/>
            <a:ext cx="4238124" cy="114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15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m" descr="Imagem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2094" y="6585744"/>
            <a:ext cx="11952288" cy="277019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Hari ullabore nihic tem la quos aliquatur, torerchil et laborerum nonet ut resent quam volorendus aut omnis conet qui tem natur?…"/>
          <p:cNvSpPr txBox="1"/>
          <p:nvPr/>
        </p:nvSpPr>
        <p:spPr>
          <a:xfrm>
            <a:off x="2828059" y="1558964"/>
            <a:ext cx="6896100" cy="48295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342900" indent="-342900" defTabSz="228600">
              <a:lnSpc>
                <a:spcPct val="150000"/>
              </a:lnSpc>
              <a:buFont typeface="Arial" pitchFamily="34" charset="0"/>
              <a:buChar char="•"/>
              <a:defRPr sz="3600">
                <a:solidFill>
                  <a:srgbClr val="80818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x-none" sz="2700" b="1" dirty="0">
                <a:solidFill>
                  <a:srgbClr val="808183"/>
                </a:solidFill>
                <a:latin typeface="Arial"/>
                <a:ea typeface="Arial"/>
                <a:cs typeface="Arial"/>
              </a:rPr>
              <a:t>Ambiente Local: Universidades, Cidade, Estado, País                                            </a:t>
            </a:r>
          </a:p>
          <a:p>
            <a:pPr marL="342900" indent="-342900" defTabSz="228600">
              <a:lnSpc>
                <a:spcPct val="150000"/>
              </a:lnSpc>
              <a:buFont typeface="Arial" pitchFamily="34" charset="0"/>
              <a:buChar char="•"/>
              <a:defRPr sz="3600">
                <a:solidFill>
                  <a:srgbClr val="80818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x-none" sz="2700" b="1" dirty="0">
                <a:solidFill>
                  <a:srgbClr val="808183"/>
                </a:solidFill>
                <a:latin typeface="Arial"/>
                <a:ea typeface="Arial"/>
                <a:cs typeface="Arial"/>
              </a:rPr>
              <a:t>Evolução e tendências tecnológicas</a:t>
            </a:r>
          </a:p>
          <a:p>
            <a:pPr marL="342900" indent="-342900" defTabSz="228600">
              <a:lnSpc>
                <a:spcPct val="150000"/>
              </a:lnSpc>
              <a:buFont typeface="Arial" pitchFamily="34" charset="0"/>
              <a:buChar char="•"/>
              <a:defRPr sz="3600">
                <a:solidFill>
                  <a:srgbClr val="80818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x-none" sz="2700" b="1" dirty="0">
                <a:solidFill>
                  <a:srgbClr val="808183"/>
                </a:solidFill>
                <a:latin typeface="Arial"/>
                <a:ea typeface="Arial"/>
                <a:cs typeface="Arial"/>
              </a:rPr>
              <a:t>Cenário Nacional e Internacional em IC&amp;T</a:t>
            </a:r>
          </a:p>
          <a:p>
            <a:pPr marL="342900" indent="-342900" defTabSz="228600">
              <a:lnSpc>
                <a:spcPct val="150000"/>
              </a:lnSpc>
              <a:buFont typeface="Arial" pitchFamily="34" charset="0"/>
              <a:buChar char="•"/>
              <a:defRPr sz="3600">
                <a:solidFill>
                  <a:srgbClr val="80818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x-none" sz="2700" b="1" dirty="0">
                <a:solidFill>
                  <a:srgbClr val="808183"/>
                </a:solidFill>
                <a:latin typeface="Arial"/>
                <a:ea typeface="Arial"/>
                <a:cs typeface="Arial"/>
              </a:rPr>
              <a:t>Modelo de desenvolvimento baseado no conhecimento </a:t>
            </a:r>
          </a:p>
          <a:p>
            <a:pPr defTabSz="228600">
              <a:defRPr sz="3600">
                <a:solidFill>
                  <a:srgbClr val="808183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700" dirty="0"/>
          </a:p>
        </p:txBody>
      </p:sp>
      <p:cxnSp>
        <p:nvCxnSpPr>
          <p:cNvPr id="5" name="Conector reto 4"/>
          <p:cNvCxnSpPr/>
          <p:nvPr/>
        </p:nvCxnSpPr>
        <p:spPr>
          <a:xfrm>
            <a:off x="1204984" y="1141216"/>
            <a:ext cx="9727407" cy="0"/>
          </a:xfrm>
          <a:prstGeom prst="line">
            <a:avLst/>
          </a:prstGeom>
          <a:ln w="76200">
            <a:solidFill>
              <a:srgbClr val="C00000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777278" y="955602"/>
            <a:ext cx="8699500" cy="0"/>
          </a:xfrm>
          <a:prstGeom prst="line">
            <a:avLst/>
          </a:prstGeom>
          <a:ln w="76200">
            <a:solidFill>
              <a:srgbClr val="00B050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>
            <a:off x="848591" y="1330549"/>
            <a:ext cx="10579100" cy="0"/>
          </a:xfrm>
          <a:prstGeom prst="line">
            <a:avLst/>
          </a:prstGeom>
          <a:ln w="76200">
            <a:solidFill>
              <a:srgbClr val="FFC000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m" descr="Imagem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2094" y="6585744"/>
            <a:ext cx="11952288" cy="277019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Hari ullabore nihic tem la quos aliquatur, torerchil et laborerum nonet ut resent quam volorendus aut omnis conet qui tem natur?…"/>
          <p:cNvSpPr txBox="1"/>
          <p:nvPr/>
        </p:nvSpPr>
        <p:spPr>
          <a:xfrm>
            <a:off x="242094" y="-160797"/>
            <a:ext cx="11797507" cy="1228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228600">
              <a:lnSpc>
                <a:spcPct val="150000"/>
              </a:lnSpc>
              <a:defRPr sz="3600">
                <a:solidFill>
                  <a:srgbClr val="80818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3200" b="1" dirty="0">
                <a:latin typeface="Arial"/>
                <a:ea typeface="Arial"/>
                <a:cs typeface="Arial"/>
              </a:rPr>
              <a:t>Cenário Global: </a:t>
            </a:r>
            <a:r>
              <a:rPr lang="pt-BR" sz="3200" dirty="0">
                <a:latin typeface="Arial"/>
                <a:ea typeface="Arial"/>
                <a:cs typeface="Arial"/>
              </a:rPr>
              <a:t>impacto da tecnologia </a:t>
            </a:r>
            <a:endParaRPr lang="x-none" sz="3200" dirty="0">
              <a:latin typeface="Arial"/>
              <a:ea typeface="Arial"/>
              <a:cs typeface="Arial"/>
            </a:endParaRPr>
          </a:p>
          <a:p>
            <a:pPr defTabSz="228600">
              <a:defRPr sz="3600">
                <a:solidFill>
                  <a:srgbClr val="808183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7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196" y="865708"/>
            <a:ext cx="6164927" cy="5988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846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429690"/>
            <a:ext cx="12194382" cy="436017"/>
          </a:xfrm>
          <a:prstGeom prst="rect">
            <a:avLst/>
          </a:prstGeom>
          <a:solidFill>
            <a:srgbClr val="FFC000"/>
          </a:solidFill>
          <a:ln w="25400" cap="flat">
            <a:solidFill>
              <a:srgbClr val="FFC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19050" rtlCol="0" anchor="ctr">
            <a:spAutoFit/>
          </a:bodyPr>
          <a:lstStyle/>
          <a:p>
            <a:pPr algn="ctr" defTabSz="412750" hangingPunct="0"/>
            <a:endParaRPr lang="pt-BR" sz="250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30" name="Imagem" descr="Imagem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2094" y="6585744"/>
            <a:ext cx="11952288" cy="277019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Hari ullabore nihic tem la quos aliquatur, torerchil et laborerum nonet ut resent quam volorendus aut omnis conet qui tem natur?…"/>
          <p:cNvSpPr txBox="1"/>
          <p:nvPr/>
        </p:nvSpPr>
        <p:spPr>
          <a:xfrm>
            <a:off x="242093" y="181698"/>
            <a:ext cx="11797507" cy="1228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228600">
              <a:lnSpc>
                <a:spcPct val="150000"/>
              </a:lnSpc>
              <a:defRPr sz="3600">
                <a:solidFill>
                  <a:srgbClr val="80818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3300" b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Rio Grande do Sul – Brasil</a:t>
            </a:r>
            <a:endParaRPr lang="x-none" sz="3300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  <a:p>
            <a:pPr defTabSz="228600">
              <a:defRPr sz="3600">
                <a:solidFill>
                  <a:srgbClr val="808183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700" dirty="0"/>
          </a:p>
        </p:txBody>
      </p:sp>
      <p:sp>
        <p:nvSpPr>
          <p:cNvPr id="2" name="Retângulo 1"/>
          <p:cNvSpPr/>
          <p:nvPr/>
        </p:nvSpPr>
        <p:spPr>
          <a:xfrm>
            <a:off x="5473552" y="1645636"/>
            <a:ext cx="5294314" cy="2262158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endParaRPr lang="en-US" sz="2200" dirty="0">
              <a:solidFill>
                <a:srgbClr val="808183"/>
              </a:solidFill>
              <a:latin typeface="Arial"/>
              <a:ea typeface="Arial"/>
              <a:cs typeface="Arial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2000" dirty="0">
                <a:solidFill>
                  <a:srgbClr val="808183"/>
                </a:solidFill>
                <a:latin typeface="Arial"/>
                <a:ea typeface="Arial"/>
                <a:cs typeface="Arial"/>
              </a:rPr>
              <a:t>RS: 11.2 million people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000" dirty="0">
                <a:solidFill>
                  <a:srgbClr val="808183"/>
                </a:solidFill>
                <a:latin typeface="Arial"/>
                <a:ea typeface="Arial"/>
                <a:cs typeface="Arial"/>
              </a:rPr>
              <a:t>Roughly the size of Britain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000" dirty="0">
                <a:solidFill>
                  <a:srgbClr val="808183"/>
                </a:solidFill>
                <a:latin typeface="Arial"/>
                <a:ea typeface="Arial"/>
                <a:cs typeface="Arial"/>
              </a:rPr>
              <a:t>Life exp. 76.9 (2010)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000" dirty="0">
                <a:solidFill>
                  <a:srgbClr val="808183"/>
                </a:solidFill>
                <a:latin typeface="Arial"/>
                <a:ea typeface="Arial"/>
                <a:cs typeface="Arial"/>
              </a:rPr>
              <a:t>HDI 0.746 (76th)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000" dirty="0">
                <a:solidFill>
                  <a:srgbClr val="808183"/>
                </a:solidFill>
                <a:latin typeface="Arial"/>
                <a:ea typeface="Arial"/>
                <a:cs typeface="Arial"/>
              </a:rPr>
              <a:t>4th GDP in Brazil ~100B US$</a:t>
            </a:r>
          </a:p>
          <a:p>
            <a:endParaRPr lang="en-US" sz="2200" dirty="0">
              <a:solidFill>
                <a:srgbClr val="808183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98" y="1438300"/>
            <a:ext cx="4419203" cy="3082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" descr="Screen Shot 2018-11-26 at 4.33.0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600" y="4705942"/>
            <a:ext cx="3725827" cy="1733250"/>
          </a:xfrm>
          <a:prstGeom prst="rect">
            <a:avLst/>
          </a:prstGeom>
        </p:spPr>
      </p:pic>
      <p:pic>
        <p:nvPicPr>
          <p:cNvPr id="11" name="Picture 2" descr="Screen Shot 2018-11-26 at 4.36.2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527" y="4698415"/>
            <a:ext cx="3398163" cy="174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92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 descr="Screen Shot 2019-05-05 at 22.11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286" y="3312163"/>
            <a:ext cx="5688904" cy="3550600"/>
          </a:xfrm>
          <a:prstGeom prst="rect">
            <a:avLst/>
          </a:prstGeom>
        </p:spPr>
      </p:pic>
      <p:pic>
        <p:nvPicPr>
          <p:cNvPr id="30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2094" y="6585744"/>
            <a:ext cx="11952288" cy="277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icture 3" descr="Screen Shot 2019-05-05 at 22.01.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148430"/>
            <a:ext cx="5844341" cy="2769162"/>
          </a:xfrm>
          <a:prstGeom prst="rect">
            <a:avLst/>
          </a:prstGeom>
        </p:spPr>
      </p:pic>
      <p:pic>
        <p:nvPicPr>
          <p:cNvPr id="13" name="Picture 5" descr="Screen Shot 2019-05-05 at 22.05.2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709" y="148429"/>
            <a:ext cx="6006404" cy="2769162"/>
          </a:xfrm>
          <a:prstGeom prst="rect">
            <a:avLst/>
          </a:prstGeom>
        </p:spPr>
      </p:pic>
      <p:pic>
        <p:nvPicPr>
          <p:cNvPr id="14" name="Picture 4" descr="Screen Shot 2019-05-05 at 22.03.2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4973"/>
            <a:ext cx="6172629" cy="2987909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726460"/>
            <a:ext cx="2948782" cy="77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137" y="93265"/>
            <a:ext cx="3477054" cy="600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98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m" descr="Imagem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2094" y="6585744"/>
            <a:ext cx="11952288" cy="277019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CaixaDeTexto 7"/>
          <p:cNvSpPr txBox="1"/>
          <p:nvPr/>
        </p:nvSpPr>
        <p:spPr>
          <a:xfrm>
            <a:off x="3551238" y="143922"/>
            <a:ext cx="5334000" cy="14055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19050" rtlCol="0" anchor="ctr">
            <a:spAutoFit/>
          </a:bodyPr>
          <a:lstStyle/>
          <a:p>
            <a:r>
              <a:rPr lang="en-US" sz="4000" b="1" dirty="0">
                <a:solidFill>
                  <a:srgbClr val="808183"/>
                </a:solidFill>
                <a:latin typeface="Arial"/>
                <a:ea typeface="Arial"/>
                <a:cs typeface="Arial"/>
              </a:rPr>
              <a:t>CS/AI Today</a:t>
            </a:r>
          </a:p>
          <a:p>
            <a:pPr defTabSz="412750" hangingPunct="0"/>
            <a:r>
              <a:rPr lang="pt-BR" sz="4800" b="1" dirty="0">
                <a:solidFill>
                  <a:srgbClr val="808183"/>
                </a:solidFill>
                <a:latin typeface="Arial"/>
                <a:ea typeface="Arial"/>
                <a:cs typeface="Arial"/>
              </a:rPr>
              <a:t> </a:t>
            </a:r>
            <a:endParaRPr lang="pt-BR" sz="2200" b="1" dirty="0">
              <a:solidFill>
                <a:srgbClr val="808183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90" y="1031875"/>
            <a:ext cx="11214894" cy="524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676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m" descr="Imagem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2094" y="6585744"/>
            <a:ext cx="11952288" cy="277019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Hari ullabore nihic tem la quos aliquatur, torerchil et laborerum nonet ut resent quam volorendus aut omnis conet qui tem natur?…"/>
          <p:cNvSpPr txBox="1"/>
          <p:nvPr/>
        </p:nvSpPr>
        <p:spPr>
          <a:xfrm>
            <a:off x="0" y="1899574"/>
            <a:ext cx="2679700" cy="2752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228600">
              <a:lnSpc>
                <a:spcPct val="150000"/>
              </a:lnSpc>
              <a:defRPr sz="3600">
                <a:solidFill>
                  <a:srgbClr val="80818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33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Investimento Global em C&amp;T</a:t>
            </a:r>
            <a:endParaRPr lang="x-none" sz="3300" b="1" dirty="0">
              <a:solidFill>
                <a:schemeClr val="bg1">
                  <a:lumMod val="50000"/>
                </a:schemeClr>
              </a:solidFill>
              <a:latin typeface="Arial" pitchFamily="34" charset="0"/>
              <a:ea typeface="Arial"/>
              <a:cs typeface="Arial" pitchFamily="34" charset="0"/>
            </a:endParaRPr>
          </a:p>
          <a:p>
            <a:pPr defTabSz="228600">
              <a:defRPr sz="3600">
                <a:solidFill>
                  <a:srgbClr val="808183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7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229" y="555768"/>
            <a:ext cx="9372609" cy="5342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Conector reto 9"/>
          <p:cNvCxnSpPr/>
          <p:nvPr/>
        </p:nvCxnSpPr>
        <p:spPr>
          <a:xfrm>
            <a:off x="-296871" y="4390767"/>
            <a:ext cx="3086100" cy="12700"/>
          </a:xfrm>
          <a:prstGeom prst="line">
            <a:avLst/>
          </a:prstGeom>
          <a:ln w="76200">
            <a:solidFill>
              <a:srgbClr val="C00000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-296871" y="4124066"/>
            <a:ext cx="3086100" cy="12700"/>
          </a:xfrm>
          <a:prstGeom prst="line">
            <a:avLst/>
          </a:prstGeom>
          <a:ln w="76200">
            <a:solidFill>
              <a:srgbClr val="00B050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>
            <a:off x="-296871" y="4658096"/>
            <a:ext cx="3086100" cy="12700"/>
          </a:xfrm>
          <a:prstGeom prst="line">
            <a:avLst/>
          </a:prstGeom>
          <a:ln w="76200">
            <a:solidFill>
              <a:srgbClr val="FFC000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5"/>
          <p:cNvSpPr txBox="1"/>
          <p:nvPr/>
        </p:nvSpPr>
        <p:spPr>
          <a:xfrm>
            <a:off x="6901423" y="6073573"/>
            <a:ext cx="2204478" cy="415499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Arial"/>
                <a:cs typeface="Arial" pitchFamily="34" charset="0"/>
              </a:rPr>
              <a:t>Fonte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Arial"/>
                <a:cs typeface="Arial" pitchFamily="34" charset="0"/>
              </a:rPr>
              <a:t>: MCTIC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Arial"/>
                <a:cs typeface="Arial" pitchFamily="34" charset="0"/>
              </a:rPr>
              <a:t>- ENCTI</a:t>
            </a:r>
          </a:p>
        </p:txBody>
      </p:sp>
    </p:spTree>
    <p:extLst>
      <p:ext uri="{BB962C8B-B14F-4D97-AF65-F5344CB8AC3E}">
        <p14:creationId xmlns:p14="http://schemas.microsoft.com/office/powerpoint/2010/main" val="114764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m" descr="Imagem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2094" y="6585744"/>
            <a:ext cx="11952288" cy="277019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Hari ullabore nihic tem la quos aliquatur, torerchil et laborerum nonet ut resent quam volorendus aut omnis conet qui tem natur?…"/>
          <p:cNvSpPr txBox="1"/>
          <p:nvPr/>
        </p:nvSpPr>
        <p:spPr>
          <a:xfrm>
            <a:off x="242094" y="158317"/>
            <a:ext cx="6108700" cy="639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228600">
              <a:lnSpc>
                <a:spcPct val="150000"/>
              </a:lnSpc>
              <a:defRPr sz="3600">
                <a:solidFill>
                  <a:srgbClr val="80818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2700" b="1" dirty="0">
                <a:latin typeface="Arial" pitchFamily="34" charset="0"/>
                <a:ea typeface="Arial"/>
                <a:cs typeface="Arial" pitchFamily="34" charset="0"/>
                <a:sym typeface="Arial"/>
              </a:rPr>
              <a:t>Reality </a:t>
            </a:r>
            <a:r>
              <a:rPr lang="pt-BR" sz="2700" b="1" dirty="0" err="1">
                <a:latin typeface="Arial" pitchFamily="34" charset="0"/>
                <a:ea typeface="Arial"/>
                <a:cs typeface="Arial" pitchFamily="34" charset="0"/>
                <a:sym typeface="Arial"/>
              </a:rPr>
              <a:t>check</a:t>
            </a:r>
            <a:r>
              <a:rPr lang="pt-BR" sz="2700" b="1" dirty="0">
                <a:latin typeface="Arial" pitchFamily="34" charset="0"/>
                <a:ea typeface="Arial"/>
                <a:cs typeface="Arial" pitchFamily="34" charset="0"/>
                <a:sym typeface="Arial"/>
              </a:rPr>
              <a:t>: Business Tech </a:t>
            </a:r>
            <a:r>
              <a:rPr lang="pt-BR" sz="2700" b="1" dirty="0" err="1">
                <a:latin typeface="Arial" pitchFamily="34" charset="0"/>
                <a:ea typeface="Arial"/>
                <a:cs typeface="Arial" pitchFamily="34" charset="0"/>
                <a:sym typeface="Arial"/>
              </a:rPr>
              <a:t>trends</a:t>
            </a:r>
            <a:endParaRPr sz="2700" dirty="0"/>
          </a:p>
        </p:txBody>
      </p:sp>
      <p:sp>
        <p:nvSpPr>
          <p:cNvPr id="2" name="Retângulo 1"/>
          <p:cNvSpPr/>
          <p:nvPr/>
        </p:nvSpPr>
        <p:spPr>
          <a:xfrm>
            <a:off x="-355600" y="698751"/>
            <a:ext cx="3098800" cy="436017"/>
          </a:xfrm>
          <a:prstGeom prst="rect">
            <a:avLst/>
          </a:prstGeom>
          <a:solidFill>
            <a:srgbClr val="C00000"/>
          </a:solidFill>
          <a:ln w="25400" cap="flat">
            <a:solidFill>
              <a:srgbClr val="C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19050" rtlCol="0" anchor="ctr">
            <a:spAutoFit/>
          </a:bodyPr>
          <a:lstStyle/>
          <a:p>
            <a:pPr algn="ctr" defTabSz="412750" hangingPunct="0"/>
            <a:endParaRPr lang="pt-BR" sz="250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77" y="1193800"/>
            <a:ext cx="10068323" cy="5067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546936" y="3681590"/>
            <a:ext cx="1968500" cy="4360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19050" rtlCol="0" anchor="ctr">
            <a:spAutoFit/>
          </a:bodyPr>
          <a:lstStyle/>
          <a:p>
            <a:pPr algn="ctr" defTabSz="412750" hangingPunct="0"/>
            <a:r>
              <a:rPr lang="pt-BR" sz="2500" dirty="0">
                <a:solidFill>
                  <a:schemeClr val="bg1">
                    <a:lumMod val="50000"/>
                  </a:schemeClr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2011</a:t>
            </a:r>
          </a:p>
        </p:txBody>
      </p:sp>
    </p:spTree>
    <p:extLst>
      <p:ext uri="{BB962C8B-B14F-4D97-AF65-F5344CB8AC3E}">
        <p14:creationId xmlns:p14="http://schemas.microsoft.com/office/powerpoint/2010/main" val="417788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1942</TotalTime>
  <Words>525</Words>
  <Application>Microsoft Macintosh PowerPoint</Application>
  <PresentationFormat>Custom</PresentationFormat>
  <Paragraphs>117</Paragraphs>
  <Slides>22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Inovação no centro da estratégia de desenvolvimento </vt:lpstr>
      <vt:lpstr>INOVA.RS e o futuro do Rio Grande</vt:lpstr>
      <vt:lpstr>PowerPoint Presentation</vt:lpstr>
      <vt:lpstr>Valores INOVA.RS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Inovação no centro da estratégia de desenvolvimento</dc:title>
  <dc:creator>Tiago de Abreu</dc:creator>
  <cp:lastModifiedBy>Luis  Lamb</cp:lastModifiedBy>
  <cp:revision>82</cp:revision>
  <cp:lastPrinted>2019-08-15T18:44:36Z</cp:lastPrinted>
  <dcterms:created xsi:type="dcterms:W3CDTF">2019-08-12T13:25:37Z</dcterms:created>
  <dcterms:modified xsi:type="dcterms:W3CDTF">2019-09-30T20:42:07Z</dcterms:modified>
</cp:coreProperties>
</file>