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4" r:id="rId2"/>
    <p:sldId id="275" r:id="rId3"/>
    <p:sldId id="276" r:id="rId4"/>
    <p:sldId id="280" r:id="rId5"/>
    <p:sldId id="277" r:id="rId6"/>
    <p:sldId id="278" r:id="rId7"/>
    <p:sldId id="279" r:id="rId8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3529" autoAdjust="0"/>
  </p:normalViewPr>
  <p:slideViewPr>
    <p:cSldViewPr snapToGrid="0">
      <p:cViewPr varScale="1">
        <p:scale>
          <a:sx n="115" d="100"/>
          <a:sy n="115" d="100"/>
        </p:scale>
        <p:origin x="31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2" d="100"/>
          <a:sy n="72" d="100"/>
        </p:scale>
        <p:origin x="41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A176A-AE43-4A68-8C9C-AE55BCC798AD}" type="doc">
      <dgm:prSet loTypeId="urn:microsoft.com/office/officeart/2005/8/layout/bProcess3" loCatId="process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B43259D3-FD4C-4EAE-BD49-EC326FAA499B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pt-BR" sz="1800" dirty="0"/>
            <a:t>Lançado no ano de 2019</a:t>
          </a:r>
        </a:p>
      </dgm:t>
    </dgm:pt>
    <dgm:pt modelId="{D1F2AC7D-1B1B-4B03-AF75-9098BAF94087}" type="parTrans" cxnId="{7509D367-CBC6-4962-8D3A-E74D4D4DACDC}">
      <dgm:prSet/>
      <dgm:spPr/>
      <dgm:t>
        <a:bodyPr/>
        <a:lstStyle/>
        <a:p>
          <a:endParaRPr lang="pt-BR" sz="1800"/>
        </a:p>
      </dgm:t>
    </dgm:pt>
    <dgm:pt modelId="{3814EEF6-1FE2-4807-BD69-AAE712A736B8}" type="sibTrans" cxnId="{7509D367-CBC6-4962-8D3A-E74D4D4DACDC}">
      <dgm:prSet custT="1"/>
      <dgm:spPr>
        <a:ln w="22225"/>
      </dgm:spPr>
      <dgm:t>
        <a:bodyPr/>
        <a:lstStyle/>
        <a:p>
          <a:endParaRPr lang="pt-BR" sz="1800"/>
        </a:p>
      </dgm:t>
    </dgm:pt>
    <dgm:pt modelId="{FE11A848-57F8-4C9C-8B30-E0B59289FFA4}">
      <dgm:prSet phldrT="[Texto]" custT="1"/>
      <dgm:spPr>
        <a:ln w="9525">
          <a:solidFill>
            <a:scrgbClr r="0" g="0" b="0"/>
          </a:solidFill>
        </a:ln>
      </dgm:spPr>
      <dgm:t>
        <a:bodyPr/>
        <a:lstStyle/>
        <a:p>
          <a:r>
            <a:rPr lang="pt-BR" sz="1800" b="1" dirty="0"/>
            <a:t>1º semestre</a:t>
          </a:r>
        </a:p>
        <a:p>
          <a:r>
            <a:rPr lang="pt-BR" sz="1800" dirty="0"/>
            <a:t>10 ideias de novos empreendimentos</a:t>
          </a:r>
        </a:p>
      </dgm:t>
    </dgm:pt>
    <dgm:pt modelId="{DA373E31-EA7C-468B-96E6-6F772D0E121D}" type="parTrans" cxnId="{F3A1E549-4E29-4369-8ABB-FDFAFBC1C161}">
      <dgm:prSet/>
      <dgm:spPr/>
      <dgm:t>
        <a:bodyPr/>
        <a:lstStyle/>
        <a:p>
          <a:endParaRPr lang="pt-BR" sz="1800"/>
        </a:p>
      </dgm:t>
    </dgm:pt>
    <dgm:pt modelId="{8653FBF1-79E9-4600-A70E-5CB31F6101F4}" type="sibTrans" cxnId="{F3A1E549-4E29-4369-8ABB-FDFAFBC1C161}">
      <dgm:prSet custT="1"/>
      <dgm:spPr>
        <a:ln w="22225"/>
      </dgm:spPr>
      <dgm:t>
        <a:bodyPr/>
        <a:lstStyle/>
        <a:p>
          <a:endParaRPr lang="pt-BR" sz="1800"/>
        </a:p>
      </dgm:t>
    </dgm:pt>
    <dgm:pt modelId="{E69E54E6-746D-4F73-BDAE-FA8492FD87F7}">
      <dgm:prSet phldrT="[Texto]" custT="1"/>
      <dgm:spPr>
        <a:ln>
          <a:solidFill>
            <a:scrgbClr r="0" g="0" b="0"/>
          </a:solidFill>
        </a:ln>
      </dgm:spPr>
      <dgm:t>
        <a:bodyPr/>
        <a:lstStyle/>
        <a:p>
          <a:r>
            <a:rPr lang="pt-BR" sz="1800" b="1" dirty="0"/>
            <a:t>2º semestre</a:t>
          </a:r>
        </a:p>
        <a:p>
          <a:r>
            <a:rPr lang="pt-BR" sz="1800" dirty="0"/>
            <a:t>18 potenciais empreendedores </a:t>
          </a:r>
        </a:p>
      </dgm:t>
    </dgm:pt>
    <dgm:pt modelId="{0F348DE4-8FA2-4EC8-95AD-4945F83BED8A}" type="parTrans" cxnId="{E26E64A4-96A2-4712-BC73-C794E55B949A}">
      <dgm:prSet/>
      <dgm:spPr/>
      <dgm:t>
        <a:bodyPr/>
        <a:lstStyle/>
        <a:p>
          <a:endParaRPr lang="pt-BR" sz="1800"/>
        </a:p>
      </dgm:t>
    </dgm:pt>
    <dgm:pt modelId="{75CD81C7-E342-4CF3-B2F2-3509E0C24DED}" type="sibTrans" cxnId="{E26E64A4-96A2-4712-BC73-C794E55B949A}">
      <dgm:prSet custT="1"/>
      <dgm:spPr>
        <a:ln w="22225"/>
      </dgm:spPr>
      <dgm:t>
        <a:bodyPr/>
        <a:lstStyle/>
        <a:p>
          <a:endParaRPr lang="pt-BR" sz="1800"/>
        </a:p>
      </dgm:t>
    </dgm:pt>
    <dgm:pt modelId="{006C5C5A-9030-4176-9942-8856AC79C66C}">
      <dgm:prSet phldrT="[Texto]" custT="1"/>
      <dgm:spPr>
        <a:ln>
          <a:solidFill>
            <a:scrgbClr r="0" g="0" b="0"/>
          </a:solidFill>
        </a:ln>
      </dgm:spPr>
      <dgm:t>
        <a:bodyPr/>
        <a:lstStyle/>
        <a:p>
          <a:r>
            <a:rPr lang="pt-BR" sz="1800" dirty="0"/>
            <a:t>Metodologia certificada</a:t>
          </a:r>
        </a:p>
        <a:p>
          <a:r>
            <a:rPr lang="pt-BR" sz="1800" b="1" dirty="0"/>
            <a:t>CERNE</a:t>
          </a:r>
        </a:p>
      </dgm:t>
    </dgm:pt>
    <dgm:pt modelId="{3B940895-E267-40B6-A3C6-7C2A5B745D4F}" type="parTrans" cxnId="{8DA85806-8C75-483B-998D-7D23D1400AB4}">
      <dgm:prSet/>
      <dgm:spPr/>
      <dgm:t>
        <a:bodyPr/>
        <a:lstStyle/>
        <a:p>
          <a:endParaRPr lang="pt-BR" sz="1800"/>
        </a:p>
      </dgm:t>
    </dgm:pt>
    <dgm:pt modelId="{CA65F136-DD0B-4660-B5D5-F9442736E088}" type="sibTrans" cxnId="{8DA85806-8C75-483B-998D-7D23D1400AB4}">
      <dgm:prSet/>
      <dgm:spPr/>
      <dgm:t>
        <a:bodyPr/>
        <a:lstStyle/>
        <a:p>
          <a:endParaRPr lang="pt-BR" sz="1800"/>
        </a:p>
      </dgm:t>
    </dgm:pt>
    <dgm:pt modelId="{379DF046-7D7C-4A19-94EE-DAF900FF0583}">
      <dgm:prSet phldrT="[Texto]" custT="1"/>
      <dgm:spPr>
        <a:ln>
          <a:solidFill>
            <a:scrgbClr r="0" g="0" b="0"/>
          </a:solidFill>
        </a:ln>
      </dgm:spPr>
      <dgm:t>
        <a:bodyPr/>
        <a:lstStyle/>
        <a:p>
          <a:r>
            <a:rPr lang="pt-BR" sz="1800" dirty="0"/>
            <a:t>Processo de atualização</a:t>
          </a:r>
        </a:p>
      </dgm:t>
    </dgm:pt>
    <dgm:pt modelId="{99A96C09-0228-4629-8595-A85290A9EC4B}" type="parTrans" cxnId="{376F3807-DEC6-4AFF-919B-7ACC8C8A3B5B}">
      <dgm:prSet/>
      <dgm:spPr/>
      <dgm:t>
        <a:bodyPr/>
        <a:lstStyle/>
        <a:p>
          <a:endParaRPr lang="pt-BR" sz="1800"/>
        </a:p>
      </dgm:t>
    </dgm:pt>
    <dgm:pt modelId="{EE7F70CA-AB08-4255-8622-64C5DECC1EA8}" type="sibTrans" cxnId="{376F3807-DEC6-4AFF-919B-7ACC8C8A3B5B}">
      <dgm:prSet custT="1"/>
      <dgm:spPr>
        <a:ln w="22225"/>
      </dgm:spPr>
      <dgm:t>
        <a:bodyPr/>
        <a:lstStyle/>
        <a:p>
          <a:endParaRPr lang="pt-BR" sz="1800"/>
        </a:p>
      </dgm:t>
    </dgm:pt>
    <dgm:pt modelId="{4F4AE1BF-6CA7-4C36-841C-B75C910CEDC1}" type="pres">
      <dgm:prSet presAssocID="{363A176A-AE43-4A68-8C9C-AE55BCC798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9794554-9959-429E-81A7-610DF13FE14E}" type="pres">
      <dgm:prSet presAssocID="{B43259D3-FD4C-4EAE-BD49-EC326FAA499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81CF24-B019-4894-B535-6543F3AC7267}" type="pres">
      <dgm:prSet presAssocID="{3814EEF6-1FE2-4807-BD69-AAE712A736B8}" presName="sibTrans" presStyleLbl="sibTrans1D1" presStyleIdx="0" presStyleCnt="4"/>
      <dgm:spPr/>
      <dgm:t>
        <a:bodyPr/>
        <a:lstStyle/>
        <a:p>
          <a:endParaRPr lang="pt-BR"/>
        </a:p>
      </dgm:t>
    </dgm:pt>
    <dgm:pt modelId="{00D36D7F-12C1-440D-A06F-2819F8FE9EEB}" type="pres">
      <dgm:prSet presAssocID="{3814EEF6-1FE2-4807-BD69-AAE712A736B8}" presName="connectorText" presStyleLbl="sibTrans1D1" presStyleIdx="0" presStyleCnt="4"/>
      <dgm:spPr/>
      <dgm:t>
        <a:bodyPr/>
        <a:lstStyle/>
        <a:p>
          <a:endParaRPr lang="pt-BR"/>
        </a:p>
      </dgm:t>
    </dgm:pt>
    <dgm:pt modelId="{8043F90F-BDC6-472A-AB74-8E5EFC070999}" type="pres">
      <dgm:prSet presAssocID="{FE11A848-57F8-4C9C-8B30-E0B59289FFA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83A493-1B2A-4AF2-8D77-F7C1CC686BF0}" type="pres">
      <dgm:prSet presAssocID="{8653FBF1-79E9-4600-A70E-5CB31F6101F4}" presName="sibTrans" presStyleLbl="sibTrans1D1" presStyleIdx="1" presStyleCnt="4"/>
      <dgm:spPr/>
      <dgm:t>
        <a:bodyPr/>
        <a:lstStyle/>
        <a:p>
          <a:endParaRPr lang="pt-BR"/>
        </a:p>
      </dgm:t>
    </dgm:pt>
    <dgm:pt modelId="{407DC2AC-EDF3-4F4A-8CCA-9EEF0D6C5B96}" type="pres">
      <dgm:prSet presAssocID="{8653FBF1-79E9-4600-A70E-5CB31F6101F4}" presName="connectorText" presStyleLbl="sibTrans1D1" presStyleIdx="1" presStyleCnt="4"/>
      <dgm:spPr/>
      <dgm:t>
        <a:bodyPr/>
        <a:lstStyle/>
        <a:p>
          <a:endParaRPr lang="pt-BR"/>
        </a:p>
      </dgm:t>
    </dgm:pt>
    <dgm:pt modelId="{32A8EC19-2A2B-43FE-B3C5-A189387A66F7}" type="pres">
      <dgm:prSet presAssocID="{379DF046-7D7C-4A19-94EE-DAF900FF058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435B1F-ABAD-4E42-9780-5F44093EB98D}" type="pres">
      <dgm:prSet presAssocID="{EE7F70CA-AB08-4255-8622-64C5DECC1EA8}" presName="sibTrans" presStyleLbl="sibTrans1D1" presStyleIdx="2" presStyleCnt="4"/>
      <dgm:spPr/>
      <dgm:t>
        <a:bodyPr/>
        <a:lstStyle/>
        <a:p>
          <a:endParaRPr lang="pt-BR"/>
        </a:p>
      </dgm:t>
    </dgm:pt>
    <dgm:pt modelId="{8C339FC9-8851-4BAC-A41A-7E9E0C53D71E}" type="pres">
      <dgm:prSet presAssocID="{EE7F70CA-AB08-4255-8622-64C5DECC1EA8}" presName="connectorText" presStyleLbl="sibTrans1D1" presStyleIdx="2" presStyleCnt="4"/>
      <dgm:spPr/>
      <dgm:t>
        <a:bodyPr/>
        <a:lstStyle/>
        <a:p>
          <a:endParaRPr lang="pt-BR"/>
        </a:p>
      </dgm:t>
    </dgm:pt>
    <dgm:pt modelId="{7B6C8A85-C113-41A9-9292-52B959F95882}" type="pres">
      <dgm:prSet presAssocID="{E69E54E6-746D-4F73-BDAE-FA8492FD87F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572423-1692-4F83-B564-2AA93105072C}" type="pres">
      <dgm:prSet presAssocID="{75CD81C7-E342-4CF3-B2F2-3509E0C24DED}" presName="sibTrans" presStyleLbl="sibTrans1D1" presStyleIdx="3" presStyleCnt="4"/>
      <dgm:spPr/>
      <dgm:t>
        <a:bodyPr/>
        <a:lstStyle/>
        <a:p>
          <a:endParaRPr lang="pt-BR"/>
        </a:p>
      </dgm:t>
    </dgm:pt>
    <dgm:pt modelId="{0E89BFE0-1704-4C7C-809E-9C92703DF85A}" type="pres">
      <dgm:prSet presAssocID="{75CD81C7-E342-4CF3-B2F2-3509E0C24DED}" presName="connectorText" presStyleLbl="sibTrans1D1" presStyleIdx="3" presStyleCnt="4"/>
      <dgm:spPr/>
      <dgm:t>
        <a:bodyPr/>
        <a:lstStyle/>
        <a:p>
          <a:endParaRPr lang="pt-BR"/>
        </a:p>
      </dgm:t>
    </dgm:pt>
    <dgm:pt modelId="{C793C59C-B1B6-4AAA-93C0-AF4285DF0B15}" type="pres">
      <dgm:prSet presAssocID="{006C5C5A-9030-4176-9942-8856AC79C66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98D5011-E53E-4043-A41C-F4EB07207FBB}" type="presOf" srcId="{75CD81C7-E342-4CF3-B2F2-3509E0C24DED}" destId="{6E572423-1692-4F83-B564-2AA93105072C}" srcOrd="0" destOrd="0" presId="urn:microsoft.com/office/officeart/2005/8/layout/bProcess3"/>
    <dgm:cxn modelId="{387368F9-52D4-446D-9272-08ECD9E4418F}" type="presOf" srcId="{8653FBF1-79E9-4600-A70E-5CB31F6101F4}" destId="{7783A493-1B2A-4AF2-8D77-F7C1CC686BF0}" srcOrd="0" destOrd="0" presId="urn:microsoft.com/office/officeart/2005/8/layout/bProcess3"/>
    <dgm:cxn modelId="{297A80EB-E656-41E2-AEFF-12C6058EC784}" type="presOf" srcId="{3814EEF6-1FE2-4807-BD69-AAE712A736B8}" destId="{00D36D7F-12C1-440D-A06F-2819F8FE9EEB}" srcOrd="1" destOrd="0" presId="urn:microsoft.com/office/officeart/2005/8/layout/bProcess3"/>
    <dgm:cxn modelId="{186DF804-DFF7-48F0-B1F8-63698DF6CCAD}" type="presOf" srcId="{006C5C5A-9030-4176-9942-8856AC79C66C}" destId="{C793C59C-B1B6-4AAA-93C0-AF4285DF0B15}" srcOrd="0" destOrd="0" presId="urn:microsoft.com/office/officeart/2005/8/layout/bProcess3"/>
    <dgm:cxn modelId="{E26E64A4-96A2-4712-BC73-C794E55B949A}" srcId="{363A176A-AE43-4A68-8C9C-AE55BCC798AD}" destId="{E69E54E6-746D-4F73-BDAE-FA8492FD87F7}" srcOrd="3" destOrd="0" parTransId="{0F348DE4-8FA2-4EC8-95AD-4945F83BED8A}" sibTransId="{75CD81C7-E342-4CF3-B2F2-3509E0C24DED}"/>
    <dgm:cxn modelId="{3FA39753-5AC0-4604-A672-F240E1A42C96}" type="presOf" srcId="{75CD81C7-E342-4CF3-B2F2-3509E0C24DED}" destId="{0E89BFE0-1704-4C7C-809E-9C92703DF85A}" srcOrd="1" destOrd="0" presId="urn:microsoft.com/office/officeart/2005/8/layout/bProcess3"/>
    <dgm:cxn modelId="{84DD3651-B079-43DD-9D3B-DCE2B01C3689}" type="presOf" srcId="{EE7F70CA-AB08-4255-8622-64C5DECC1EA8}" destId="{6F435B1F-ABAD-4E42-9780-5F44093EB98D}" srcOrd="0" destOrd="0" presId="urn:microsoft.com/office/officeart/2005/8/layout/bProcess3"/>
    <dgm:cxn modelId="{9E1ED803-AEEF-46C4-9124-28716FBB28EB}" type="presOf" srcId="{8653FBF1-79E9-4600-A70E-5CB31F6101F4}" destId="{407DC2AC-EDF3-4F4A-8CCA-9EEF0D6C5B96}" srcOrd="1" destOrd="0" presId="urn:microsoft.com/office/officeart/2005/8/layout/bProcess3"/>
    <dgm:cxn modelId="{31A2ACC0-99CE-407A-8C77-139999424032}" type="presOf" srcId="{379DF046-7D7C-4A19-94EE-DAF900FF0583}" destId="{32A8EC19-2A2B-43FE-B3C5-A189387A66F7}" srcOrd="0" destOrd="0" presId="urn:microsoft.com/office/officeart/2005/8/layout/bProcess3"/>
    <dgm:cxn modelId="{8DA85806-8C75-483B-998D-7D23D1400AB4}" srcId="{363A176A-AE43-4A68-8C9C-AE55BCC798AD}" destId="{006C5C5A-9030-4176-9942-8856AC79C66C}" srcOrd="4" destOrd="0" parTransId="{3B940895-E267-40B6-A3C6-7C2A5B745D4F}" sibTransId="{CA65F136-DD0B-4660-B5D5-F9442736E088}"/>
    <dgm:cxn modelId="{7B3B5277-6758-407D-A693-F78F960841F2}" type="presOf" srcId="{3814EEF6-1FE2-4807-BD69-AAE712A736B8}" destId="{D381CF24-B019-4894-B535-6543F3AC7267}" srcOrd="0" destOrd="0" presId="urn:microsoft.com/office/officeart/2005/8/layout/bProcess3"/>
    <dgm:cxn modelId="{3A8B5ECF-23E1-4BAC-95F0-A338BE713C78}" type="presOf" srcId="{E69E54E6-746D-4F73-BDAE-FA8492FD87F7}" destId="{7B6C8A85-C113-41A9-9292-52B959F95882}" srcOrd="0" destOrd="0" presId="urn:microsoft.com/office/officeart/2005/8/layout/bProcess3"/>
    <dgm:cxn modelId="{376F3807-DEC6-4AFF-919B-7ACC8C8A3B5B}" srcId="{363A176A-AE43-4A68-8C9C-AE55BCC798AD}" destId="{379DF046-7D7C-4A19-94EE-DAF900FF0583}" srcOrd="2" destOrd="0" parTransId="{99A96C09-0228-4629-8595-A85290A9EC4B}" sibTransId="{EE7F70CA-AB08-4255-8622-64C5DECC1EA8}"/>
    <dgm:cxn modelId="{7509D367-CBC6-4962-8D3A-E74D4D4DACDC}" srcId="{363A176A-AE43-4A68-8C9C-AE55BCC798AD}" destId="{B43259D3-FD4C-4EAE-BD49-EC326FAA499B}" srcOrd="0" destOrd="0" parTransId="{D1F2AC7D-1B1B-4B03-AF75-9098BAF94087}" sibTransId="{3814EEF6-1FE2-4807-BD69-AAE712A736B8}"/>
    <dgm:cxn modelId="{C3315F27-355F-4B64-B3ED-C744A63DB0C9}" type="presOf" srcId="{B43259D3-FD4C-4EAE-BD49-EC326FAA499B}" destId="{D9794554-9959-429E-81A7-610DF13FE14E}" srcOrd="0" destOrd="0" presId="urn:microsoft.com/office/officeart/2005/8/layout/bProcess3"/>
    <dgm:cxn modelId="{F3A1E549-4E29-4369-8ABB-FDFAFBC1C161}" srcId="{363A176A-AE43-4A68-8C9C-AE55BCC798AD}" destId="{FE11A848-57F8-4C9C-8B30-E0B59289FFA4}" srcOrd="1" destOrd="0" parTransId="{DA373E31-EA7C-468B-96E6-6F772D0E121D}" sibTransId="{8653FBF1-79E9-4600-A70E-5CB31F6101F4}"/>
    <dgm:cxn modelId="{C61C3BA4-647E-42ED-B2BC-CE1DA56A7CBE}" type="presOf" srcId="{EE7F70CA-AB08-4255-8622-64C5DECC1EA8}" destId="{8C339FC9-8851-4BAC-A41A-7E9E0C53D71E}" srcOrd="1" destOrd="0" presId="urn:microsoft.com/office/officeart/2005/8/layout/bProcess3"/>
    <dgm:cxn modelId="{721235FC-E3D6-440F-9D7F-78A13B094639}" type="presOf" srcId="{FE11A848-57F8-4C9C-8B30-E0B59289FFA4}" destId="{8043F90F-BDC6-472A-AB74-8E5EFC070999}" srcOrd="0" destOrd="0" presId="urn:microsoft.com/office/officeart/2005/8/layout/bProcess3"/>
    <dgm:cxn modelId="{EBF5F58A-4E97-4764-A1D1-0C9830AB1860}" type="presOf" srcId="{363A176A-AE43-4A68-8C9C-AE55BCC798AD}" destId="{4F4AE1BF-6CA7-4C36-841C-B75C910CEDC1}" srcOrd="0" destOrd="0" presId="urn:microsoft.com/office/officeart/2005/8/layout/bProcess3"/>
    <dgm:cxn modelId="{FF233210-6118-410C-903A-93B2DD0A2936}" type="presParOf" srcId="{4F4AE1BF-6CA7-4C36-841C-B75C910CEDC1}" destId="{D9794554-9959-429E-81A7-610DF13FE14E}" srcOrd="0" destOrd="0" presId="urn:microsoft.com/office/officeart/2005/8/layout/bProcess3"/>
    <dgm:cxn modelId="{291E96CB-429E-4717-9B4F-9CD4906113B3}" type="presParOf" srcId="{4F4AE1BF-6CA7-4C36-841C-B75C910CEDC1}" destId="{D381CF24-B019-4894-B535-6543F3AC7267}" srcOrd="1" destOrd="0" presId="urn:microsoft.com/office/officeart/2005/8/layout/bProcess3"/>
    <dgm:cxn modelId="{3F1E6EEF-D5AA-437B-BD88-77FE329553E5}" type="presParOf" srcId="{D381CF24-B019-4894-B535-6543F3AC7267}" destId="{00D36D7F-12C1-440D-A06F-2819F8FE9EEB}" srcOrd="0" destOrd="0" presId="urn:microsoft.com/office/officeart/2005/8/layout/bProcess3"/>
    <dgm:cxn modelId="{FE27DF58-6F8F-42D7-9B64-D890BBE11FC9}" type="presParOf" srcId="{4F4AE1BF-6CA7-4C36-841C-B75C910CEDC1}" destId="{8043F90F-BDC6-472A-AB74-8E5EFC070999}" srcOrd="2" destOrd="0" presId="urn:microsoft.com/office/officeart/2005/8/layout/bProcess3"/>
    <dgm:cxn modelId="{F3C0B97E-A3F8-4E78-8E5A-18C9CC655491}" type="presParOf" srcId="{4F4AE1BF-6CA7-4C36-841C-B75C910CEDC1}" destId="{7783A493-1B2A-4AF2-8D77-F7C1CC686BF0}" srcOrd="3" destOrd="0" presId="urn:microsoft.com/office/officeart/2005/8/layout/bProcess3"/>
    <dgm:cxn modelId="{E8C0E43D-F268-4FFE-A8E5-6A43F7947E80}" type="presParOf" srcId="{7783A493-1B2A-4AF2-8D77-F7C1CC686BF0}" destId="{407DC2AC-EDF3-4F4A-8CCA-9EEF0D6C5B96}" srcOrd="0" destOrd="0" presId="urn:microsoft.com/office/officeart/2005/8/layout/bProcess3"/>
    <dgm:cxn modelId="{E2B6CA5B-603B-4081-8E47-BED65D1D0FD0}" type="presParOf" srcId="{4F4AE1BF-6CA7-4C36-841C-B75C910CEDC1}" destId="{32A8EC19-2A2B-43FE-B3C5-A189387A66F7}" srcOrd="4" destOrd="0" presId="urn:microsoft.com/office/officeart/2005/8/layout/bProcess3"/>
    <dgm:cxn modelId="{B74B46ED-4713-40DD-BA78-0730F5572692}" type="presParOf" srcId="{4F4AE1BF-6CA7-4C36-841C-B75C910CEDC1}" destId="{6F435B1F-ABAD-4E42-9780-5F44093EB98D}" srcOrd="5" destOrd="0" presId="urn:microsoft.com/office/officeart/2005/8/layout/bProcess3"/>
    <dgm:cxn modelId="{2EB8B366-B0ED-41FE-8457-0275597A4A73}" type="presParOf" srcId="{6F435B1F-ABAD-4E42-9780-5F44093EB98D}" destId="{8C339FC9-8851-4BAC-A41A-7E9E0C53D71E}" srcOrd="0" destOrd="0" presId="urn:microsoft.com/office/officeart/2005/8/layout/bProcess3"/>
    <dgm:cxn modelId="{6F2D5ED7-9C4B-4D34-BC21-697E6A162D2E}" type="presParOf" srcId="{4F4AE1BF-6CA7-4C36-841C-B75C910CEDC1}" destId="{7B6C8A85-C113-41A9-9292-52B959F95882}" srcOrd="6" destOrd="0" presId="urn:microsoft.com/office/officeart/2005/8/layout/bProcess3"/>
    <dgm:cxn modelId="{95274BF9-45A4-47EF-8C84-9D32DEBBCB61}" type="presParOf" srcId="{4F4AE1BF-6CA7-4C36-841C-B75C910CEDC1}" destId="{6E572423-1692-4F83-B564-2AA93105072C}" srcOrd="7" destOrd="0" presId="urn:microsoft.com/office/officeart/2005/8/layout/bProcess3"/>
    <dgm:cxn modelId="{F5A7EEA0-7688-4D86-85EA-7783ACB91D72}" type="presParOf" srcId="{6E572423-1692-4F83-B564-2AA93105072C}" destId="{0E89BFE0-1704-4C7C-809E-9C92703DF85A}" srcOrd="0" destOrd="0" presId="urn:microsoft.com/office/officeart/2005/8/layout/bProcess3"/>
    <dgm:cxn modelId="{C6706747-1379-4A86-AC75-0FA97643039B}" type="presParOf" srcId="{4F4AE1BF-6CA7-4C36-841C-B75C910CEDC1}" destId="{C793C59C-B1B6-4AAA-93C0-AF4285DF0B15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0A9CC1-523F-464B-9DD1-C92EDE231ED4}" type="doc">
      <dgm:prSet loTypeId="urn:microsoft.com/office/officeart/2005/8/layout/vList4" loCatId="list" qsTypeId="urn:microsoft.com/office/officeart/2005/8/quickstyle/3d3" qsCatId="3D" csTypeId="urn:microsoft.com/office/officeart/2005/8/colors/accent0_2" csCatId="mainScheme" phldr="1"/>
      <dgm:spPr/>
    </dgm:pt>
    <dgm:pt modelId="{445B2819-C8BC-4862-B3C5-1D01B5F34F8E}">
      <dgm:prSet phldrT="[Texto]" custT="1"/>
      <dgm:spPr>
        <a:ln>
          <a:solidFill>
            <a:scrgbClr r="0" g="0" b="0"/>
          </a:solidFill>
        </a:ln>
      </dgm:spPr>
      <dgm:t>
        <a:bodyPr/>
        <a:lstStyle/>
        <a:p>
          <a:pPr algn="just"/>
          <a:r>
            <a:rPr lang="pt-BR" sz="1900" dirty="0"/>
            <a:t>Estender a toda comunidade acadêmica a possibilidade de ter contato com metodologias que possibilitem o planejamento e a execução de um empreendimento. </a:t>
          </a:r>
        </a:p>
      </dgm:t>
    </dgm:pt>
    <dgm:pt modelId="{9B9AFEDE-C3AA-4FF3-A7BD-005C09FB247D}" type="parTrans" cxnId="{730FF401-B098-47F5-9F35-E66A37FF2D7B}">
      <dgm:prSet/>
      <dgm:spPr/>
      <dgm:t>
        <a:bodyPr/>
        <a:lstStyle/>
        <a:p>
          <a:endParaRPr lang="pt-BR" sz="1900"/>
        </a:p>
      </dgm:t>
    </dgm:pt>
    <dgm:pt modelId="{C8188105-F3AD-4794-9C17-C7AF5FA17DBB}" type="sibTrans" cxnId="{730FF401-B098-47F5-9F35-E66A37FF2D7B}">
      <dgm:prSet/>
      <dgm:spPr/>
      <dgm:t>
        <a:bodyPr/>
        <a:lstStyle/>
        <a:p>
          <a:endParaRPr lang="pt-BR" sz="1900"/>
        </a:p>
      </dgm:t>
    </dgm:pt>
    <dgm:pt modelId="{D611C0EB-331A-44A7-A7C3-7CAB0321B0FC}">
      <dgm:prSet phldrT="[Texto]" custT="1"/>
      <dgm:spPr>
        <a:ln>
          <a:solidFill>
            <a:scrgbClr r="0" g="0" b="0"/>
          </a:solidFill>
        </a:ln>
      </dgm:spPr>
      <dgm:t>
        <a:bodyPr/>
        <a:lstStyle/>
        <a:p>
          <a:pPr algn="just"/>
          <a:r>
            <a:rPr lang="pt-BR" sz="1900" dirty="0"/>
            <a:t>Sua metodologia está assente em encontros quinzenais, com exposição oral de conteúdos sobre o universo das startups, apresentação de cases e atividades práticas</a:t>
          </a:r>
        </a:p>
      </dgm:t>
    </dgm:pt>
    <dgm:pt modelId="{D31DD1D5-34F3-43E6-8F67-A223B2F19054}" type="parTrans" cxnId="{56D2F7DC-A795-4C3B-A448-CF247FCEF550}">
      <dgm:prSet/>
      <dgm:spPr/>
      <dgm:t>
        <a:bodyPr/>
        <a:lstStyle/>
        <a:p>
          <a:endParaRPr lang="pt-BR" sz="1900"/>
        </a:p>
      </dgm:t>
    </dgm:pt>
    <dgm:pt modelId="{6A99DF31-BA91-4625-8AF3-81CB24C4DFCC}" type="sibTrans" cxnId="{56D2F7DC-A795-4C3B-A448-CF247FCEF550}">
      <dgm:prSet/>
      <dgm:spPr/>
      <dgm:t>
        <a:bodyPr/>
        <a:lstStyle/>
        <a:p>
          <a:endParaRPr lang="pt-BR" sz="1900"/>
        </a:p>
      </dgm:t>
    </dgm:pt>
    <dgm:pt modelId="{6DC93105-8597-43E4-B09D-2E792949A59A}" type="pres">
      <dgm:prSet presAssocID="{FD0A9CC1-523F-464B-9DD1-C92EDE231ED4}" presName="linear" presStyleCnt="0">
        <dgm:presLayoutVars>
          <dgm:dir/>
          <dgm:resizeHandles val="exact"/>
        </dgm:presLayoutVars>
      </dgm:prSet>
      <dgm:spPr/>
    </dgm:pt>
    <dgm:pt modelId="{9BBF829E-D5B6-4360-8A32-6BD16410F57F}" type="pres">
      <dgm:prSet presAssocID="{445B2819-C8BC-4862-B3C5-1D01B5F34F8E}" presName="comp" presStyleCnt="0"/>
      <dgm:spPr/>
    </dgm:pt>
    <dgm:pt modelId="{DBDDF502-029F-449C-A58E-DFD2EA99BB49}" type="pres">
      <dgm:prSet presAssocID="{445B2819-C8BC-4862-B3C5-1D01B5F34F8E}" presName="box" presStyleLbl="node1" presStyleIdx="0" presStyleCnt="2"/>
      <dgm:spPr/>
      <dgm:t>
        <a:bodyPr/>
        <a:lstStyle/>
        <a:p>
          <a:endParaRPr lang="pt-BR"/>
        </a:p>
      </dgm:t>
    </dgm:pt>
    <dgm:pt modelId="{4A63106B-B772-4C65-A2C4-8D7B83199EAD}" type="pres">
      <dgm:prSet presAssocID="{445B2819-C8BC-4862-B3C5-1D01B5F34F8E}" presName="img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38000" r="-38000"/>
          </a:stretch>
        </a:blipFill>
      </dgm:spPr>
    </dgm:pt>
    <dgm:pt modelId="{571B6377-8881-4568-BD74-5AD3E995323D}" type="pres">
      <dgm:prSet presAssocID="{445B2819-C8BC-4862-B3C5-1D01B5F34F8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46C568-F92E-4272-A389-A7183148081F}" type="pres">
      <dgm:prSet presAssocID="{C8188105-F3AD-4794-9C17-C7AF5FA17DBB}" presName="spacer" presStyleCnt="0"/>
      <dgm:spPr/>
    </dgm:pt>
    <dgm:pt modelId="{CDE8E6B4-28D4-48B4-8DAD-31CD7D9CA077}" type="pres">
      <dgm:prSet presAssocID="{D611C0EB-331A-44A7-A7C3-7CAB0321B0FC}" presName="comp" presStyleCnt="0"/>
      <dgm:spPr/>
    </dgm:pt>
    <dgm:pt modelId="{F5FDD081-F978-4372-ABD7-50EE95899377}" type="pres">
      <dgm:prSet presAssocID="{D611C0EB-331A-44A7-A7C3-7CAB0321B0FC}" presName="box" presStyleLbl="node1" presStyleIdx="1" presStyleCnt="2"/>
      <dgm:spPr/>
      <dgm:t>
        <a:bodyPr/>
        <a:lstStyle/>
        <a:p>
          <a:endParaRPr lang="pt-BR"/>
        </a:p>
      </dgm:t>
    </dgm:pt>
    <dgm:pt modelId="{9A9A3E1C-C96C-4339-A4D5-CEE809321D8D}" type="pres">
      <dgm:prSet presAssocID="{D611C0EB-331A-44A7-A7C3-7CAB0321B0FC}" presName="img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34000" r="-34000"/>
          </a:stretch>
        </a:blipFill>
      </dgm:spPr>
    </dgm:pt>
    <dgm:pt modelId="{9D89F6D6-EC5B-4A20-8DE8-85D518852240}" type="pres">
      <dgm:prSet presAssocID="{D611C0EB-331A-44A7-A7C3-7CAB0321B0FC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19A201B-FE6F-423C-A071-9BBA3C905E6F}" type="presOf" srcId="{445B2819-C8BC-4862-B3C5-1D01B5F34F8E}" destId="{571B6377-8881-4568-BD74-5AD3E995323D}" srcOrd="1" destOrd="0" presId="urn:microsoft.com/office/officeart/2005/8/layout/vList4"/>
    <dgm:cxn modelId="{74874926-5D21-4C02-8B65-D95ADB2764F5}" type="presOf" srcId="{D611C0EB-331A-44A7-A7C3-7CAB0321B0FC}" destId="{9D89F6D6-EC5B-4A20-8DE8-85D518852240}" srcOrd="1" destOrd="0" presId="urn:microsoft.com/office/officeart/2005/8/layout/vList4"/>
    <dgm:cxn modelId="{730FF401-B098-47F5-9F35-E66A37FF2D7B}" srcId="{FD0A9CC1-523F-464B-9DD1-C92EDE231ED4}" destId="{445B2819-C8BC-4862-B3C5-1D01B5F34F8E}" srcOrd="0" destOrd="0" parTransId="{9B9AFEDE-C3AA-4FF3-A7BD-005C09FB247D}" sibTransId="{C8188105-F3AD-4794-9C17-C7AF5FA17DBB}"/>
    <dgm:cxn modelId="{56D2F7DC-A795-4C3B-A448-CF247FCEF550}" srcId="{FD0A9CC1-523F-464B-9DD1-C92EDE231ED4}" destId="{D611C0EB-331A-44A7-A7C3-7CAB0321B0FC}" srcOrd="1" destOrd="0" parTransId="{D31DD1D5-34F3-43E6-8F67-A223B2F19054}" sibTransId="{6A99DF31-BA91-4625-8AF3-81CB24C4DFCC}"/>
    <dgm:cxn modelId="{8192C651-FBA2-4425-8804-E4A5B852B5FF}" type="presOf" srcId="{FD0A9CC1-523F-464B-9DD1-C92EDE231ED4}" destId="{6DC93105-8597-43E4-B09D-2E792949A59A}" srcOrd="0" destOrd="0" presId="urn:microsoft.com/office/officeart/2005/8/layout/vList4"/>
    <dgm:cxn modelId="{3BBFF510-10D1-4DF2-B9C4-E04B14F57BF7}" type="presOf" srcId="{D611C0EB-331A-44A7-A7C3-7CAB0321B0FC}" destId="{F5FDD081-F978-4372-ABD7-50EE95899377}" srcOrd="0" destOrd="0" presId="urn:microsoft.com/office/officeart/2005/8/layout/vList4"/>
    <dgm:cxn modelId="{8E5D3D78-1AF1-4278-8EA9-64F2DA776181}" type="presOf" srcId="{445B2819-C8BC-4862-B3C5-1D01B5F34F8E}" destId="{DBDDF502-029F-449C-A58E-DFD2EA99BB49}" srcOrd="0" destOrd="0" presId="urn:microsoft.com/office/officeart/2005/8/layout/vList4"/>
    <dgm:cxn modelId="{722B2B76-A514-4ED4-98F2-8D159BB005FC}" type="presParOf" srcId="{6DC93105-8597-43E4-B09D-2E792949A59A}" destId="{9BBF829E-D5B6-4360-8A32-6BD16410F57F}" srcOrd="0" destOrd="0" presId="urn:microsoft.com/office/officeart/2005/8/layout/vList4"/>
    <dgm:cxn modelId="{9A16C860-DA1B-485A-A2C1-47738380CAED}" type="presParOf" srcId="{9BBF829E-D5B6-4360-8A32-6BD16410F57F}" destId="{DBDDF502-029F-449C-A58E-DFD2EA99BB49}" srcOrd="0" destOrd="0" presId="urn:microsoft.com/office/officeart/2005/8/layout/vList4"/>
    <dgm:cxn modelId="{4B93C207-8167-4438-849B-4D0250F3EA24}" type="presParOf" srcId="{9BBF829E-D5B6-4360-8A32-6BD16410F57F}" destId="{4A63106B-B772-4C65-A2C4-8D7B83199EAD}" srcOrd="1" destOrd="0" presId="urn:microsoft.com/office/officeart/2005/8/layout/vList4"/>
    <dgm:cxn modelId="{7D8FFAA3-1E6B-4890-8A3A-8910AA1F2A0A}" type="presParOf" srcId="{9BBF829E-D5B6-4360-8A32-6BD16410F57F}" destId="{571B6377-8881-4568-BD74-5AD3E995323D}" srcOrd="2" destOrd="0" presId="urn:microsoft.com/office/officeart/2005/8/layout/vList4"/>
    <dgm:cxn modelId="{B9ABBB57-B14F-42B0-AD3C-657FF1E74BED}" type="presParOf" srcId="{6DC93105-8597-43E4-B09D-2E792949A59A}" destId="{EE46C568-F92E-4272-A389-A7183148081F}" srcOrd="1" destOrd="0" presId="urn:microsoft.com/office/officeart/2005/8/layout/vList4"/>
    <dgm:cxn modelId="{D6936AFF-D3B9-41E3-BAA6-783243CC882A}" type="presParOf" srcId="{6DC93105-8597-43E4-B09D-2E792949A59A}" destId="{CDE8E6B4-28D4-48B4-8DAD-31CD7D9CA077}" srcOrd="2" destOrd="0" presId="urn:microsoft.com/office/officeart/2005/8/layout/vList4"/>
    <dgm:cxn modelId="{A01DDC57-7D95-4F02-9D98-7AEF5366751D}" type="presParOf" srcId="{CDE8E6B4-28D4-48B4-8DAD-31CD7D9CA077}" destId="{F5FDD081-F978-4372-ABD7-50EE95899377}" srcOrd="0" destOrd="0" presId="urn:microsoft.com/office/officeart/2005/8/layout/vList4"/>
    <dgm:cxn modelId="{BEA7948E-39AD-468D-B02A-9E05C4A7FF3B}" type="presParOf" srcId="{CDE8E6B4-28D4-48B4-8DAD-31CD7D9CA077}" destId="{9A9A3E1C-C96C-4339-A4D5-CEE809321D8D}" srcOrd="1" destOrd="0" presId="urn:microsoft.com/office/officeart/2005/8/layout/vList4"/>
    <dgm:cxn modelId="{CB5D9806-E053-4811-97CF-A53F47D72CEF}" type="presParOf" srcId="{CDE8E6B4-28D4-48B4-8DAD-31CD7D9CA077}" destId="{9D89F6D6-EC5B-4A20-8DE8-85D518852240}" srcOrd="2" destOrd="0" presId="urn:microsoft.com/office/officeart/2005/8/layout/vList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1CF24-B019-4894-B535-6543F3AC7267}">
      <dsp:nvSpPr>
        <dsp:cNvPr id="0" name=""/>
        <dsp:cNvSpPr/>
      </dsp:nvSpPr>
      <dsp:spPr>
        <a:xfrm>
          <a:off x="3477061" y="646612"/>
          <a:ext cx="4991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153" y="45720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3713394" y="689683"/>
        <a:ext cx="26487" cy="5297"/>
      </dsp:txXfrm>
    </dsp:sp>
    <dsp:sp modelId="{D9794554-9959-429E-81A7-610DF13FE14E}">
      <dsp:nvSpPr>
        <dsp:cNvPr id="0" name=""/>
        <dsp:cNvSpPr/>
      </dsp:nvSpPr>
      <dsp:spPr>
        <a:xfrm>
          <a:off x="1175585" y="1349"/>
          <a:ext cx="2303276" cy="1381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2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Lançado no ano de 2019</a:t>
          </a:r>
        </a:p>
      </dsp:txBody>
      <dsp:txXfrm>
        <a:off x="1175585" y="1349"/>
        <a:ext cx="2303276" cy="1381965"/>
      </dsp:txXfrm>
    </dsp:sp>
    <dsp:sp modelId="{7783A493-1B2A-4AF2-8D77-F7C1CC686BF0}">
      <dsp:nvSpPr>
        <dsp:cNvPr id="0" name=""/>
        <dsp:cNvSpPr/>
      </dsp:nvSpPr>
      <dsp:spPr>
        <a:xfrm>
          <a:off x="2327223" y="1381515"/>
          <a:ext cx="2833030" cy="499153"/>
        </a:xfrm>
        <a:custGeom>
          <a:avLst/>
          <a:gdLst/>
          <a:ahLst/>
          <a:cxnLst/>
          <a:rect l="0" t="0" r="0" b="0"/>
          <a:pathLst>
            <a:path>
              <a:moveTo>
                <a:pt x="2833030" y="0"/>
              </a:moveTo>
              <a:lnTo>
                <a:pt x="2833030" y="266676"/>
              </a:lnTo>
              <a:lnTo>
                <a:pt x="0" y="266676"/>
              </a:lnTo>
              <a:lnTo>
                <a:pt x="0" y="499153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3671685" y="1628443"/>
        <a:ext cx="144106" cy="5297"/>
      </dsp:txXfrm>
    </dsp:sp>
    <dsp:sp modelId="{8043F90F-BDC6-472A-AB74-8E5EFC070999}">
      <dsp:nvSpPr>
        <dsp:cNvPr id="0" name=""/>
        <dsp:cNvSpPr/>
      </dsp:nvSpPr>
      <dsp:spPr>
        <a:xfrm>
          <a:off x="4008615" y="1349"/>
          <a:ext cx="2303276" cy="1381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9525">
          <a:solidFill>
            <a:scrgbClr r="0" g="0" b="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1º semestre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10 ideias de novos empreendimentos</a:t>
          </a:r>
        </a:p>
      </dsp:txBody>
      <dsp:txXfrm>
        <a:off x="4008615" y="1349"/>
        <a:ext cx="2303276" cy="1381965"/>
      </dsp:txXfrm>
    </dsp:sp>
    <dsp:sp modelId="{6F435B1F-ABAD-4E42-9780-5F44093EB98D}">
      <dsp:nvSpPr>
        <dsp:cNvPr id="0" name=""/>
        <dsp:cNvSpPr/>
      </dsp:nvSpPr>
      <dsp:spPr>
        <a:xfrm>
          <a:off x="3477061" y="2558332"/>
          <a:ext cx="4991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153" y="45720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3713394" y="2601403"/>
        <a:ext cx="26487" cy="5297"/>
      </dsp:txXfrm>
    </dsp:sp>
    <dsp:sp modelId="{32A8EC19-2A2B-43FE-B3C5-A189387A66F7}">
      <dsp:nvSpPr>
        <dsp:cNvPr id="0" name=""/>
        <dsp:cNvSpPr/>
      </dsp:nvSpPr>
      <dsp:spPr>
        <a:xfrm>
          <a:off x="1175585" y="1913069"/>
          <a:ext cx="2303276" cy="1381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rgbClr r="0" g="0" b="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Processo de atualização</a:t>
          </a:r>
        </a:p>
      </dsp:txBody>
      <dsp:txXfrm>
        <a:off x="1175585" y="1913069"/>
        <a:ext cx="2303276" cy="1381965"/>
      </dsp:txXfrm>
    </dsp:sp>
    <dsp:sp modelId="{6E572423-1692-4F83-B564-2AA93105072C}">
      <dsp:nvSpPr>
        <dsp:cNvPr id="0" name=""/>
        <dsp:cNvSpPr/>
      </dsp:nvSpPr>
      <dsp:spPr>
        <a:xfrm>
          <a:off x="2327223" y="3293234"/>
          <a:ext cx="2833030" cy="499153"/>
        </a:xfrm>
        <a:custGeom>
          <a:avLst/>
          <a:gdLst/>
          <a:ahLst/>
          <a:cxnLst/>
          <a:rect l="0" t="0" r="0" b="0"/>
          <a:pathLst>
            <a:path>
              <a:moveTo>
                <a:pt x="2833030" y="0"/>
              </a:moveTo>
              <a:lnTo>
                <a:pt x="2833030" y="266676"/>
              </a:lnTo>
              <a:lnTo>
                <a:pt x="0" y="266676"/>
              </a:lnTo>
              <a:lnTo>
                <a:pt x="0" y="499153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3671685" y="3540163"/>
        <a:ext cx="144106" cy="5297"/>
      </dsp:txXfrm>
    </dsp:sp>
    <dsp:sp modelId="{7B6C8A85-C113-41A9-9292-52B959F95882}">
      <dsp:nvSpPr>
        <dsp:cNvPr id="0" name=""/>
        <dsp:cNvSpPr/>
      </dsp:nvSpPr>
      <dsp:spPr>
        <a:xfrm>
          <a:off x="4008615" y="1913069"/>
          <a:ext cx="2303276" cy="1381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rgbClr r="0" g="0" b="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2º semestre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18 potenciais empreendedores </a:t>
          </a:r>
        </a:p>
      </dsp:txBody>
      <dsp:txXfrm>
        <a:off x="4008615" y="1913069"/>
        <a:ext cx="2303276" cy="1381965"/>
      </dsp:txXfrm>
    </dsp:sp>
    <dsp:sp modelId="{C793C59C-B1B6-4AAA-93C0-AF4285DF0B15}">
      <dsp:nvSpPr>
        <dsp:cNvPr id="0" name=""/>
        <dsp:cNvSpPr/>
      </dsp:nvSpPr>
      <dsp:spPr>
        <a:xfrm>
          <a:off x="1175585" y="3824788"/>
          <a:ext cx="2303276" cy="1381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rgbClr r="0" g="0" b="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Metodologia certificada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CERNE</a:t>
          </a:r>
        </a:p>
      </dsp:txBody>
      <dsp:txXfrm>
        <a:off x="1175585" y="3824788"/>
        <a:ext cx="2303276" cy="1381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DF502-029F-449C-A58E-DFD2EA99BB49}">
      <dsp:nvSpPr>
        <dsp:cNvPr id="0" name=""/>
        <dsp:cNvSpPr/>
      </dsp:nvSpPr>
      <dsp:spPr>
        <a:xfrm>
          <a:off x="0" y="0"/>
          <a:ext cx="6389205" cy="21038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rgbClr r="0" g="0" b="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Estender a toda comunidade acadêmica a possibilidade de ter contato com metodologias que possibilitem o planejamento e a execução de um empreendimento. </a:t>
          </a:r>
        </a:p>
      </dsp:txBody>
      <dsp:txXfrm>
        <a:off x="1488228" y="0"/>
        <a:ext cx="4900976" cy="2103874"/>
      </dsp:txXfrm>
    </dsp:sp>
    <dsp:sp modelId="{4A63106B-B772-4C65-A2C4-8D7B83199EAD}">
      <dsp:nvSpPr>
        <dsp:cNvPr id="0" name=""/>
        <dsp:cNvSpPr/>
      </dsp:nvSpPr>
      <dsp:spPr>
        <a:xfrm>
          <a:off x="210387" y="210387"/>
          <a:ext cx="1277841" cy="16830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38000" r="-3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FDD081-F978-4372-ABD7-50EE95899377}">
      <dsp:nvSpPr>
        <dsp:cNvPr id="0" name=""/>
        <dsp:cNvSpPr/>
      </dsp:nvSpPr>
      <dsp:spPr>
        <a:xfrm>
          <a:off x="0" y="2314262"/>
          <a:ext cx="6389205" cy="21038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rgbClr r="0" g="0" b="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Sua metodologia está assente em encontros quinzenais, com exposição oral de conteúdos sobre o universo das startups, apresentação de cases e atividades práticas</a:t>
          </a:r>
        </a:p>
      </dsp:txBody>
      <dsp:txXfrm>
        <a:off x="1488228" y="2314262"/>
        <a:ext cx="4900976" cy="2103874"/>
      </dsp:txXfrm>
    </dsp:sp>
    <dsp:sp modelId="{9A9A3E1C-C96C-4339-A4D5-CEE809321D8D}">
      <dsp:nvSpPr>
        <dsp:cNvPr id="0" name=""/>
        <dsp:cNvSpPr/>
      </dsp:nvSpPr>
      <dsp:spPr>
        <a:xfrm>
          <a:off x="210387" y="2524649"/>
          <a:ext cx="1277841" cy="16830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34000" r="-3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69B0D5-7F55-455B-B769-84B61581E250}" type="datetime1">
              <a:rPr lang="pt-BR" smtClean="0"/>
              <a:t>02/10/2019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AFE56F6-A70B-491B-A989-29E38C94819E}" type="datetime1">
              <a:rPr lang="pt-BR" noProof="0" smtClean="0"/>
              <a:t>02/10/2019</a:t>
            </a:fld>
            <a:endParaRPr lang="pt-BR" noProof="0" dirty="0"/>
          </a:p>
        </p:txBody>
      </p:sp>
      <p:sp>
        <p:nvSpPr>
          <p:cNvPr id="4" name="Espaço reservado para 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sz="1200" i="1" dirty="0">
                <a:latin typeface="Arial" pitchFamily="34" charset="0"/>
                <a:cs typeface="Arial" pitchFamily="34" charset="0"/>
              </a:rPr>
              <a:t>Para alterar a imagem no slide, selecione e exclua a imagem. Em seguida, use o ícone Imagens no espaço reservado para inserir sua própria imagem.</a:t>
            </a:r>
          </a:p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022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1800" noProof="0" dirty="0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t-BR" sz="1800" noProof="0" dirty="0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t-BR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540BCD-A9BE-4069-AF5C-2A3DFF693F79}" type="datetime1">
              <a:rPr lang="pt-BR" noProof="0" smtClean="0"/>
              <a:t>02/10/2019</a:t>
            </a:fld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Retângulo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800" noProof="0" dirty="0"/>
          </a:p>
        </p:txBody>
      </p:sp>
      <p:sp>
        <p:nvSpPr>
          <p:cNvPr id="12" name="Retângulo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8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ECCB52-40C2-4E99-85EA-E8A293866E2D}" type="datetime1">
              <a:rPr lang="pt-BR" noProof="0" smtClean="0"/>
              <a:t>02/10/2019</a:t>
            </a:fld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4EF33E-C11E-476F-ABF9-879EF9D37700}" type="datetime1">
              <a:rPr lang="pt-BR" noProof="0" smtClean="0"/>
              <a:t>02/10/2019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Retângulo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3A9F66-FD54-49C7-9D08-483FEB75E766}" type="datetime1">
              <a:rPr lang="pt-BR" noProof="0" smtClean="0"/>
              <a:t>02/10/2019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6F022E-73DC-465B-A81F-663C39E9C6BC}" type="datetime1">
              <a:rPr lang="pt-BR" noProof="0" smtClean="0"/>
              <a:t>02/10/2019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sz="1800" noProof="0" dirty="0"/>
          </a:p>
        </p:txBody>
      </p:sp>
      <p:sp>
        <p:nvSpPr>
          <p:cNvPr id="11" name="Forma Livre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t-BR" sz="1800" noProof="0" dirty="0"/>
          </a:p>
        </p:txBody>
      </p:sp>
      <p:sp>
        <p:nvSpPr>
          <p:cNvPr id="12" name="Forma Livre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t-BR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sz="1800" noProof="0" dirty="0"/>
          </a:p>
        </p:txBody>
      </p:sp>
      <p:sp>
        <p:nvSpPr>
          <p:cNvPr id="8" name="Forma Livre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t-BR" sz="1800" noProof="0" dirty="0"/>
          </a:p>
        </p:txBody>
      </p:sp>
      <p:sp>
        <p:nvSpPr>
          <p:cNvPr id="9" name="Forma Livre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t-BR" sz="1800" noProof="0" dirty="0"/>
          </a:p>
        </p:txBody>
      </p:sp>
      <p:sp>
        <p:nvSpPr>
          <p:cNvPr id="10" name="Forma Livre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t-BR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32D7E7-0E3D-42EA-B60A-46262A5D0676}" type="datetime1">
              <a:rPr lang="pt-BR" noProof="0" smtClean="0"/>
              <a:t>02/10/2019</a:t>
            </a:fld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DCB2DA-9F14-430D-AF4F-64B6EB5E00E7}" type="datetime1">
              <a:rPr lang="pt-BR" noProof="0" smtClean="0"/>
              <a:t>02/10/2019</a:t>
            </a:fld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A91CED-09DA-4ECE-92C8-759A4ED95185}" type="datetime1">
              <a:rPr lang="pt-BR" noProof="0" smtClean="0"/>
              <a:t>02/10/2019</a:t>
            </a:fld>
            <a:endParaRPr lang="pt-BR" noProof="0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518F8F-CA65-4BFD-A461-B66071DAF05B}" type="datetime1">
              <a:rPr lang="pt-BR" noProof="0" smtClean="0"/>
              <a:t>02/10/2019</a:t>
            </a:fld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F51EBE-146A-4C5F-B6C5-AA4426FEB226}" type="datetime1">
              <a:rPr lang="pt-BR" noProof="0" smtClean="0"/>
              <a:t>02/10/2019</a:t>
            </a:fld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F879DE6-BF0A-412B-BA5D-89651B90F81D}" type="datetime1">
              <a:rPr lang="pt-BR" noProof="0" smtClean="0"/>
              <a:t>02/10/2019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7" r="24787"/>
          <a:stretch>
            <a:fillRect/>
          </a:stretch>
        </p:blipFill>
        <p:spPr>
          <a:xfrm>
            <a:off x="6715593" y="0"/>
            <a:ext cx="5476407" cy="6949439"/>
          </a:xfr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84" y="5166218"/>
            <a:ext cx="1564320" cy="15643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50" y="5303378"/>
            <a:ext cx="1002703" cy="11376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3" y="5342801"/>
            <a:ext cx="1198928" cy="109817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" y="2073296"/>
            <a:ext cx="6554105" cy="280284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3FB4995-28E5-4939-9F82-3D07EAEC1C68}"/>
              </a:ext>
            </a:extLst>
          </p:cNvPr>
          <p:cNvSpPr txBox="1"/>
          <p:nvPr/>
        </p:nvSpPr>
        <p:spPr>
          <a:xfrm>
            <a:off x="10364" y="127462"/>
            <a:ext cx="62075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Odete Santos Garcia </a:t>
            </a:r>
            <a:r>
              <a:rPr lang="pt-BR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Palharini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Gestora da Incubadora de empresas de inovação tecnológica da </a:t>
            </a:r>
            <a:r>
              <a:rPr lang="pt-B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Unijui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CRIATEC.</a:t>
            </a:r>
          </a:p>
          <a:p>
            <a:pPr marL="182563" indent="-182563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Gloria Charão Ferreira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pós-doutoranda em Desenvolvimento Regional – PPGDR/UNIJUÍ</a:t>
            </a:r>
          </a:p>
        </p:txBody>
      </p:sp>
    </p:spTree>
    <p:extLst>
      <p:ext uri="{BB962C8B-B14F-4D97-AF65-F5344CB8AC3E}">
        <p14:creationId xmlns:p14="http://schemas.microsoft.com/office/powerpoint/2010/main" val="232426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67286" y="2330563"/>
            <a:ext cx="6476417" cy="369040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50000"/>
                  </a:schemeClr>
                </a:solidFill>
              </a:rPr>
              <a:t>As últimas décadas envolveram profundas mudanças nas universidades que frente às novas demandas da sociedade, além daquelas voltadas para o ensino, pesquisa e extensão, ampliam suas interações com empresas, governo e sociedade civil, criando um ambiente propício à inovação.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9284870-2483-4D43-8681-8AF07449C788}"/>
              </a:ext>
            </a:extLst>
          </p:cNvPr>
          <p:cNvSpPr txBox="1"/>
          <p:nvPr/>
        </p:nvSpPr>
        <p:spPr>
          <a:xfrm>
            <a:off x="944380" y="539646"/>
            <a:ext cx="484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A OPORTUNIDADE</a:t>
            </a:r>
          </a:p>
        </p:txBody>
      </p:sp>
      <p:pic>
        <p:nvPicPr>
          <p:cNvPr id="3" name="Espaço Reservado para Imagem 2" descr="Uma imagem contendo edifício&#10;&#10;Descrição gerada automaticamente">
            <a:extLst>
              <a:ext uri="{FF2B5EF4-FFF2-40B4-BE49-F238E27FC236}">
                <a16:creationId xmlns:a16="http://schemas.microsoft.com/office/drawing/2014/main" id="{18576FA1-6A2B-445B-8EDE-821C88838F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544" b="55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788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 descr="Uma imagem contendo pessoa, interior, chão, parede&#10;&#10;Descrição gerada automaticamente">
            <a:extLst>
              <a:ext uri="{FF2B5EF4-FFF2-40B4-BE49-F238E27FC236}">
                <a16:creationId xmlns:a16="http://schemas.microsoft.com/office/drawing/2014/main" id="{CF91E0B6-7135-42A7-BD54-0D09CA7B10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7656" r="27656"/>
          <a:stretch>
            <a:fillRect/>
          </a:stretch>
        </p:blipFill>
        <p:spPr/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85945" y="2069863"/>
            <a:ext cx="6175512" cy="414805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50000"/>
                  </a:schemeClr>
                </a:solidFill>
              </a:rPr>
              <a:t>Nesse contexto, assumindo um papel ativo como agente de inovação a Incubadora de Empresas de Inovação Tecnológica da </a:t>
            </a:r>
            <a:r>
              <a:rPr lang="pt-BR" sz="2000" dirty="0" err="1">
                <a:solidFill>
                  <a:schemeClr val="tx1">
                    <a:lumMod val="50000"/>
                  </a:schemeClr>
                </a:solidFill>
              </a:rPr>
              <a:t>Unijuí</a:t>
            </a:r>
            <a:r>
              <a:rPr lang="pt-BR" sz="2000" dirty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pt-BR" sz="2000" dirty="0" err="1">
                <a:solidFill>
                  <a:schemeClr val="tx1">
                    <a:lumMod val="50000"/>
                  </a:schemeClr>
                </a:solidFill>
              </a:rPr>
              <a:t>Criatec</a:t>
            </a:r>
            <a:r>
              <a:rPr lang="pt-BR" sz="2000" dirty="0">
                <a:solidFill>
                  <a:schemeClr val="tx1">
                    <a:lumMod val="50000"/>
                  </a:schemeClr>
                </a:solidFill>
              </a:rPr>
              <a:t>), buscando alavancar o empreendedorismo e a inovação nas regiões onde atua, disponibiliza à comunidade acadêmica, e demais pessoas interessadas em empreender o Programa 	   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chemeClr val="tx1">
                    <a:lumMod val="50000"/>
                  </a:schemeClr>
                </a:solidFill>
              </a:rPr>
              <a:t>                       “VIVER EMPREENDEDOR”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FE176B6-11CB-4A19-B6CA-68C0DBCD1272}"/>
              </a:ext>
            </a:extLst>
          </p:cNvPr>
          <p:cNvSpPr txBox="1"/>
          <p:nvPr/>
        </p:nvSpPr>
        <p:spPr>
          <a:xfrm>
            <a:off x="944380" y="539646"/>
            <a:ext cx="484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O MERCADO</a:t>
            </a:r>
          </a:p>
        </p:txBody>
      </p:sp>
    </p:spTree>
    <p:extLst>
      <p:ext uri="{BB962C8B-B14F-4D97-AF65-F5344CB8AC3E}">
        <p14:creationId xmlns:p14="http://schemas.microsoft.com/office/powerpoint/2010/main" val="22342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Imagem 8" descr="Uma imagem contendo pessoa, pessoas, grupo, interior&#10;&#10;Descrição gerada automaticamente">
            <a:extLst>
              <a:ext uri="{FF2B5EF4-FFF2-40B4-BE49-F238E27FC236}">
                <a16:creationId xmlns:a16="http://schemas.microsoft.com/office/drawing/2014/main" id="{031CEDA8-6B9B-43DA-83F7-0B80851297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208" r="20208"/>
          <a:stretch>
            <a:fillRect/>
          </a:stretch>
        </p:blipFill>
        <p:spPr/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E94A4F2-40AA-4787-80B2-06D8BC20C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397417"/>
              </p:ext>
            </p:extLst>
          </p:nvPr>
        </p:nvGraphicFramePr>
        <p:xfrm>
          <a:off x="-397564" y="1550505"/>
          <a:ext cx="7487477" cy="520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04FB6E71-77D0-4E65-AFE0-4EA85056BFF4}"/>
              </a:ext>
            </a:extLst>
          </p:cNvPr>
          <p:cNvSpPr txBox="1"/>
          <p:nvPr/>
        </p:nvSpPr>
        <p:spPr>
          <a:xfrm>
            <a:off x="263761" y="321282"/>
            <a:ext cx="616482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>
                <a:solidFill>
                  <a:schemeClr val="bg1"/>
                </a:solidFill>
              </a:rPr>
              <a:t>O PROGRAMA </a:t>
            </a:r>
          </a:p>
          <a:p>
            <a:pPr algn="ctr">
              <a:spcAft>
                <a:spcPts val="600"/>
              </a:spcAft>
            </a:pPr>
            <a:r>
              <a:rPr lang="pt-BR" sz="2000" b="1" dirty="0">
                <a:solidFill>
                  <a:schemeClr val="bg1"/>
                </a:solidFill>
              </a:rPr>
              <a:t>CICLO DE EVOLUÇÃO</a:t>
            </a:r>
          </a:p>
        </p:txBody>
      </p:sp>
    </p:spTree>
    <p:extLst>
      <p:ext uri="{BB962C8B-B14F-4D97-AF65-F5344CB8AC3E}">
        <p14:creationId xmlns:p14="http://schemas.microsoft.com/office/powerpoint/2010/main" val="259898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Imagem 10" descr="Uma imagem contendo pessoa, sentado, interior, mesa&#10;&#10;Descrição gerada automaticamente">
            <a:extLst>
              <a:ext uri="{FF2B5EF4-FFF2-40B4-BE49-F238E27FC236}">
                <a16:creationId xmlns:a16="http://schemas.microsoft.com/office/drawing/2014/main" id="{8C895AD8-7D3F-4661-99AD-5A35669044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208" r="20208"/>
          <a:stretch>
            <a:fillRect/>
          </a:stretch>
        </p:blipFill>
        <p:spPr/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CC54ED0-2750-44D3-BF78-7B1333838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397339"/>
              </p:ext>
            </p:extLst>
          </p:nvPr>
        </p:nvGraphicFramePr>
        <p:xfrm>
          <a:off x="170688" y="1899138"/>
          <a:ext cx="6389205" cy="4419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F324B238-6BD4-4F93-A25D-5BBE89C7BB50}"/>
              </a:ext>
            </a:extLst>
          </p:cNvPr>
          <p:cNvSpPr txBox="1"/>
          <p:nvPr/>
        </p:nvSpPr>
        <p:spPr>
          <a:xfrm>
            <a:off x="944380" y="539646"/>
            <a:ext cx="484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A SOLUÇÃO </a:t>
            </a:r>
          </a:p>
        </p:txBody>
      </p:sp>
    </p:spTree>
    <p:extLst>
      <p:ext uri="{BB962C8B-B14F-4D97-AF65-F5344CB8AC3E}">
        <p14:creationId xmlns:p14="http://schemas.microsoft.com/office/powerpoint/2010/main" val="141142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38387" y="1878183"/>
            <a:ext cx="6605316" cy="4623051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1900" b="1" dirty="0">
                <a:solidFill>
                  <a:schemeClr val="tx1">
                    <a:lumMod val="50000"/>
                  </a:schemeClr>
                </a:solidFill>
              </a:rPr>
              <a:t>01/8 </a:t>
            </a:r>
            <a:r>
              <a:rPr lang="pt-BR" sz="1900" dirty="0">
                <a:solidFill>
                  <a:schemeClr val="tx1">
                    <a:lumMod val="50000"/>
                  </a:schemeClr>
                </a:solidFill>
              </a:rPr>
              <a:t>– Abertura do programa;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1900" b="1" dirty="0">
                <a:solidFill>
                  <a:schemeClr val="tx1">
                    <a:lumMod val="50000"/>
                  </a:schemeClr>
                </a:solidFill>
              </a:rPr>
              <a:t>07/8 </a:t>
            </a:r>
            <a:r>
              <a:rPr lang="pt-BR" sz="1900" dirty="0">
                <a:solidFill>
                  <a:schemeClr val="tx1">
                    <a:lumMod val="50000"/>
                  </a:schemeClr>
                </a:solidFill>
              </a:rPr>
              <a:t>- Aspectos introdutórios sobre empreendedorismo   e inovação; 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1900" b="1" dirty="0">
                <a:solidFill>
                  <a:schemeClr val="tx1">
                    <a:lumMod val="50000"/>
                  </a:schemeClr>
                </a:solidFill>
              </a:rPr>
              <a:t>21/8</a:t>
            </a:r>
            <a:r>
              <a:rPr lang="pt-BR" sz="1900" dirty="0">
                <a:solidFill>
                  <a:schemeClr val="tx1">
                    <a:lumMod val="50000"/>
                  </a:schemeClr>
                </a:solidFill>
              </a:rPr>
              <a:t> - O Contexto da Inovação;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1900" b="1" dirty="0">
                <a:solidFill>
                  <a:schemeClr val="tx1">
                    <a:lumMod val="50000"/>
                  </a:schemeClr>
                </a:solidFill>
              </a:rPr>
              <a:t>04/9 </a:t>
            </a:r>
            <a:r>
              <a:rPr lang="pt-BR" sz="1900" dirty="0">
                <a:solidFill>
                  <a:schemeClr val="tx1">
                    <a:lumMod val="50000"/>
                  </a:schemeClr>
                </a:solidFill>
              </a:rPr>
              <a:t>- Oficina de Apoio ao Empreendedorismo;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1900" b="1" dirty="0">
                <a:solidFill>
                  <a:schemeClr val="tx1">
                    <a:lumMod val="50000"/>
                  </a:schemeClr>
                </a:solidFill>
              </a:rPr>
              <a:t>11/9</a:t>
            </a:r>
            <a:r>
              <a:rPr lang="pt-BR" sz="1900" dirty="0">
                <a:solidFill>
                  <a:schemeClr val="tx1">
                    <a:lumMod val="50000"/>
                  </a:schemeClr>
                </a:solidFill>
              </a:rPr>
              <a:t> - Da ideia ao negócio; 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1900" b="1" dirty="0">
                <a:solidFill>
                  <a:schemeClr val="tx1">
                    <a:lumMod val="50000"/>
                  </a:schemeClr>
                </a:solidFill>
              </a:rPr>
              <a:t>25/9 </a:t>
            </a:r>
            <a:r>
              <a:rPr lang="pt-BR" sz="19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pt-BR" sz="1900" i="1" dirty="0" err="1">
                <a:solidFill>
                  <a:schemeClr val="tx1">
                    <a:lumMod val="50000"/>
                  </a:schemeClr>
                </a:solidFill>
              </a:rPr>
              <a:t>Happy</a:t>
            </a:r>
            <a:r>
              <a:rPr lang="pt-BR" sz="1900" i="1" dirty="0">
                <a:solidFill>
                  <a:schemeClr val="tx1">
                    <a:lumMod val="50000"/>
                  </a:schemeClr>
                </a:solidFill>
              </a:rPr>
              <a:t> Hour </a:t>
            </a:r>
            <a:r>
              <a:rPr lang="pt-BR" sz="1900" dirty="0">
                <a:solidFill>
                  <a:schemeClr val="tx1">
                    <a:lumMod val="50000"/>
                  </a:schemeClr>
                </a:solidFill>
              </a:rPr>
              <a:t>Empreendedor;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1900" b="1" dirty="0">
                <a:solidFill>
                  <a:schemeClr val="tx1">
                    <a:lumMod val="50000"/>
                  </a:schemeClr>
                </a:solidFill>
              </a:rPr>
              <a:t>09/10</a:t>
            </a:r>
            <a:r>
              <a:rPr lang="pt-BR" sz="1900" dirty="0">
                <a:solidFill>
                  <a:schemeClr val="tx1">
                    <a:lumMod val="50000"/>
                  </a:schemeClr>
                </a:solidFill>
              </a:rPr>
              <a:t> – Preparação para EXPOIJUÍ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1900" b="1" dirty="0">
                <a:solidFill>
                  <a:schemeClr val="tx1">
                    <a:lumMod val="50000"/>
                  </a:schemeClr>
                </a:solidFill>
              </a:rPr>
              <a:t>19/10</a:t>
            </a:r>
            <a:r>
              <a:rPr lang="pt-BR" sz="1900" dirty="0">
                <a:solidFill>
                  <a:schemeClr val="tx1">
                    <a:lumMod val="50000"/>
                  </a:schemeClr>
                </a:solidFill>
              </a:rPr>
              <a:t> - Apresentação da ideia de negócio (EXPOIJUÍ); 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1900" b="1" dirty="0">
                <a:solidFill>
                  <a:schemeClr val="tx1">
                    <a:lumMod val="50000"/>
                  </a:schemeClr>
                </a:solidFill>
              </a:rPr>
              <a:t>13/11</a:t>
            </a:r>
            <a:r>
              <a:rPr lang="pt-BR" sz="1900" dirty="0">
                <a:solidFill>
                  <a:schemeClr val="tx1">
                    <a:lumMod val="50000"/>
                  </a:schemeClr>
                </a:solidFill>
              </a:rPr>
              <a:t> - Festival de Empreendedorismo e Ideias Criativas.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99BDDB0-E6C9-4255-96F7-F62BA05B5B11}"/>
              </a:ext>
            </a:extLst>
          </p:cNvPr>
          <p:cNvSpPr txBox="1"/>
          <p:nvPr/>
        </p:nvSpPr>
        <p:spPr>
          <a:xfrm>
            <a:off x="944380" y="539646"/>
            <a:ext cx="484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OS DIFERENCIAIS</a:t>
            </a:r>
          </a:p>
        </p:txBody>
      </p:sp>
      <p:pic>
        <p:nvPicPr>
          <p:cNvPr id="16" name="Espaço Reservado para Imagem 15" descr="Uma imagem contendo pessoa, interior, sentado, chão&#10;&#10;Descrição gerada automaticamente">
            <a:extLst>
              <a:ext uri="{FF2B5EF4-FFF2-40B4-BE49-F238E27FC236}">
                <a16:creationId xmlns:a16="http://schemas.microsoft.com/office/drawing/2014/main" id="{CCFE5002-A8B0-4259-8948-22A0ADF266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208" r="202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962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FAEAF2D9-5A24-4769-9AEB-B04F2844ED93}"/>
              </a:ext>
            </a:extLst>
          </p:cNvPr>
          <p:cNvSpPr/>
          <p:nvPr/>
        </p:nvSpPr>
        <p:spPr>
          <a:xfrm>
            <a:off x="196948" y="2489982"/>
            <a:ext cx="6546755" cy="298235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86865" y="2658793"/>
            <a:ext cx="6124951" cy="288387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900" dirty="0">
                <a:solidFill>
                  <a:schemeClr val="tx1">
                    <a:lumMod val="50000"/>
                  </a:schemeClr>
                </a:solidFill>
              </a:rPr>
              <a:t>Ideias de negócio que possam ser identificadas e, posteriormente, transformadas em novas empresas, cujo impacto contribua de forma ativa para a valorização do conhecimento gerado na Universidade e para o desenvolvimento socioeconômico da região Noroeste do Estado do Rio Grande do Sul.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99BDDB0-E6C9-4255-96F7-F62BA05B5B11}"/>
              </a:ext>
            </a:extLst>
          </p:cNvPr>
          <p:cNvSpPr txBox="1"/>
          <p:nvPr/>
        </p:nvSpPr>
        <p:spPr>
          <a:xfrm>
            <a:off x="318053" y="516956"/>
            <a:ext cx="5587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O QUE ESTAMOS BUSCANDO</a:t>
            </a:r>
          </a:p>
        </p:txBody>
      </p:sp>
      <p:pic>
        <p:nvPicPr>
          <p:cNvPr id="14" name="Espaço Reservado para Imagem 13" descr="Uma imagem contendo pessoa, teto, interior, pessoas&#10;&#10;Descrição gerada automaticamente">
            <a:extLst>
              <a:ext uri="{FF2B5EF4-FFF2-40B4-BE49-F238E27FC236}">
                <a16:creationId xmlns:a16="http://schemas.microsoft.com/office/drawing/2014/main" id="{381CD4AE-F7ED-48EC-8DEB-07713C9286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3519" r="235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523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reção de Vendas 16: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65_TF03431374.potx" id="{642082C3-33C4-4A4F-826A-DE6F41321B77}" vid="{9E4BA8FB-5DC8-40C3-9BE9-9FE0540F6115}"/>
    </a:ext>
  </a:extLst>
</a:theme>
</file>

<file path=ppt/theme/theme2.xml><?xml version="1.0" encoding="utf-8"?>
<a:theme xmlns:a="http://schemas.openxmlformats.org/drawingml/2006/main" name="Tema do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tf03431374</Template>
  <TotalTime>464</TotalTime>
  <Words>352</Words>
  <Application>Microsoft Office PowerPoint</Application>
  <PresentationFormat>Widescreen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Book Antiqua</vt:lpstr>
      <vt:lpstr>Courier New</vt:lpstr>
      <vt:lpstr>Wingdings</vt:lpstr>
      <vt:lpstr>Direção de Vendas 16:9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Incubadora de Empresas de Inovação Tecnológica   CRIATEC</dc:title>
  <dc:creator>Jamili Saulit de Borba</dc:creator>
  <cp:lastModifiedBy>Maria Odete dos Santos Garcia Palharini</cp:lastModifiedBy>
  <cp:revision>49</cp:revision>
  <dcterms:created xsi:type="dcterms:W3CDTF">2018-01-26T12:11:56Z</dcterms:created>
  <dcterms:modified xsi:type="dcterms:W3CDTF">2019-10-02T11:08:36Z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