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6" r:id="rId2"/>
    <p:sldId id="279" r:id="rId3"/>
    <p:sldId id="276" r:id="rId4"/>
    <p:sldId id="275" r:id="rId5"/>
    <p:sldId id="277" r:id="rId6"/>
    <p:sldId id="257" r:id="rId7"/>
    <p:sldId id="274" r:id="rId8"/>
    <p:sldId id="278" r:id="rId9"/>
    <p:sldId id="268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661B"/>
    <a:srgbClr val="414F98"/>
    <a:srgbClr val="7EB5CB"/>
    <a:srgbClr val="E2E2E2"/>
    <a:srgbClr val="324D97"/>
    <a:srgbClr val="F5F5F5"/>
    <a:srgbClr val="F6F6F6"/>
    <a:srgbClr val="C6D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4940" autoAdjust="0"/>
  </p:normalViewPr>
  <p:slideViewPr>
    <p:cSldViewPr snapToGrid="0">
      <p:cViewPr varScale="1">
        <p:scale>
          <a:sx n="65" d="100"/>
          <a:sy n="65" d="100"/>
        </p:scale>
        <p:origin x="62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1E09F-3331-41EE-AA74-BB00B976B2FC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03A1A-06A9-46C4-9010-7A8364DDE6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699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37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e4f88bdd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e4f88bdd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05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BEF2-7A91-4138-A366-817960D08FD6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0957-846C-4D57-A42D-76250F81ED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852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BEF2-7A91-4138-A366-817960D08FD6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0957-846C-4D57-A42D-76250F81ED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954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BEF2-7A91-4138-A366-817960D08FD6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0957-846C-4D57-A42D-76250F81ED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6760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2444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E324F9F-4877-488D-95E6-A83FE28378EF}"/>
              </a:ext>
            </a:extLst>
          </p:cNvPr>
          <p:cNvSpPr txBox="1"/>
          <p:nvPr userDrawn="1"/>
        </p:nvSpPr>
        <p:spPr>
          <a:xfrm>
            <a:off x="-55420" y="-10787"/>
            <a:ext cx="1899760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pt-BR" sz="3200" b="1" spc="-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UAPPG</a:t>
            </a:r>
          </a:p>
        </p:txBody>
      </p:sp>
    </p:spTree>
    <p:extLst>
      <p:ext uri="{BB962C8B-B14F-4D97-AF65-F5344CB8AC3E}">
        <p14:creationId xmlns:p14="http://schemas.microsoft.com/office/powerpoint/2010/main" val="389163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BEF2-7A91-4138-A366-817960D08FD6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0957-846C-4D57-A42D-76250F81ED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165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BEF2-7A91-4138-A366-817960D08FD6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0957-846C-4D57-A42D-76250F81ED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775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BEF2-7A91-4138-A366-817960D08FD6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0957-846C-4D57-A42D-76250F81ED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3839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BEF2-7A91-4138-A366-817960D08FD6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0957-846C-4D57-A42D-76250F81ED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575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BEF2-7A91-4138-A366-817960D08FD6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0957-846C-4D57-A42D-76250F81ED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071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BEF2-7A91-4138-A366-817960D08FD6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0957-846C-4D57-A42D-76250F81ED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6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BEF2-7A91-4138-A366-817960D08FD6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0957-846C-4D57-A42D-76250F81ED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1347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BEF2-7A91-4138-A366-817960D08FD6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0957-846C-4D57-A42D-76250F81ED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232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8BEF2-7A91-4138-A366-817960D08FD6}" type="datetimeFigureOut">
              <a:rPr lang="pt-BR" smtClean="0"/>
              <a:t>02/10/2019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30957-846C-4D57-A42D-76250F81ED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96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puffal@unisinos.b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6095999" y="1172092"/>
            <a:ext cx="5931877" cy="5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pt-BR" sz="4400" b="1" dirty="0" smtClean="0">
                <a:solidFill>
                  <a:srgbClr val="20409A"/>
                </a:solidFill>
                <a:latin typeface="Roboto"/>
                <a:ea typeface="Roboto"/>
                <a:cs typeface="Roboto"/>
                <a:sym typeface="Roboto"/>
              </a:rPr>
              <a:t>A Inflexão Tecnológica e o Desenvolvimento Econômico e Social</a:t>
            </a:r>
            <a:endParaRPr sz="4400" b="1" dirty="0">
              <a:solidFill>
                <a:srgbClr val="20409A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lang="pt-BR" sz="2400" dirty="0" smtClean="0">
              <a:solidFill>
                <a:srgbClr val="20409A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lang="pt-BR" sz="2400" dirty="0">
              <a:solidFill>
                <a:srgbClr val="20409A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r"/>
            <a:endParaRPr lang="pt-BR" sz="2400" dirty="0" smtClean="0">
              <a:solidFill>
                <a:srgbClr val="20409A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r"/>
            <a:endParaRPr lang="pt-BR" sz="2400" dirty="0">
              <a:solidFill>
                <a:srgbClr val="20409A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r"/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Daniel Puffal</a:t>
            </a:r>
          </a:p>
          <a:p>
            <a:pPr algn="r"/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dpuffal@unisinos.br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lang="pt-BR" dirty="0" smtClean="0">
              <a:solidFill>
                <a:schemeClr val="accent1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745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0" name="Grupo 47"/>
          <p:cNvGrpSpPr>
            <a:grpSpLocks/>
          </p:cNvGrpSpPr>
          <p:nvPr/>
        </p:nvGrpSpPr>
        <p:grpSpPr bwMode="auto">
          <a:xfrm>
            <a:off x="79834" y="1883546"/>
            <a:ext cx="3539201" cy="2464482"/>
            <a:chOff x="-6336670" y="1487122"/>
            <a:chExt cx="2895882" cy="1643074"/>
          </a:xfrm>
        </p:grpSpPr>
        <p:sp>
          <p:nvSpPr>
            <p:cNvPr id="40" name="Retângulo de cantos arredondados 39"/>
            <p:cNvSpPr/>
            <p:nvPr/>
          </p:nvSpPr>
          <p:spPr>
            <a:xfrm>
              <a:off x="-6336670" y="1487122"/>
              <a:ext cx="2821007" cy="164307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728" name="Retângulo 28"/>
            <p:cNvSpPr>
              <a:spLocks noChangeArrowheads="1"/>
            </p:cNvSpPr>
            <p:nvPr/>
          </p:nvSpPr>
          <p:spPr bwMode="auto">
            <a:xfrm>
              <a:off x="-6323951" y="1535168"/>
              <a:ext cx="2883163" cy="1538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77800" lvl="1" indent="177800">
                <a:buFont typeface="Arial" charset="0"/>
                <a:buChar char="•"/>
              </a:pPr>
              <a:r>
                <a:rPr lang="en-US" b="1" dirty="0" smtClean="0">
                  <a:solidFill>
                    <a:srgbClr val="000066"/>
                  </a:solidFill>
                  <a:latin typeface="Calibri" pitchFamily="34" charset="0"/>
                </a:rPr>
                <a:t>19    </a:t>
              </a:r>
              <a:r>
                <a:rPr lang="en-US" b="1" dirty="0" err="1" smtClean="0">
                  <a:solidFill>
                    <a:srgbClr val="000066"/>
                  </a:solidFill>
                  <a:latin typeface="Calibri" pitchFamily="34" charset="0"/>
                </a:rPr>
                <a:t>Doutorados</a:t>
              </a:r>
              <a:endParaRPr lang="en-US" b="1" dirty="0">
                <a:solidFill>
                  <a:srgbClr val="000066"/>
                </a:solidFill>
                <a:latin typeface="Calibri" pitchFamily="34" charset="0"/>
              </a:endParaRPr>
            </a:p>
            <a:p>
              <a:pPr marL="177800" lvl="1" indent="177800">
                <a:buFont typeface="Arial" charset="0"/>
                <a:buChar char="•"/>
              </a:pPr>
              <a:r>
                <a:rPr lang="en-US" b="1" dirty="0">
                  <a:solidFill>
                    <a:srgbClr val="000066"/>
                  </a:solidFill>
                  <a:latin typeface="Calibri" pitchFamily="34" charset="0"/>
                </a:rPr>
                <a:t>19 </a:t>
              </a:r>
              <a:r>
                <a:rPr lang="en-US" b="1" dirty="0" smtClean="0">
                  <a:solidFill>
                    <a:srgbClr val="000066"/>
                  </a:solidFill>
                  <a:latin typeface="Calibri" pitchFamily="34" charset="0"/>
                </a:rPr>
                <a:t>   </a:t>
              </a:r>
              <a:r>
                <a:rPr lang="en-US" b="1" dirty="0" err="1" smtClean="0">
                  <a:solidFill>
                    <a:srgbClr val="000066"/>
                  </a:solidFill>
                  <a:latin typeface="Calibri" pitchFamily="34" charset="0"/>
                </a:rPr>
                <a:t>Mestrados</a:t>
              </a:r>
              <a:r>
                <a:rPr lang="en-US" b="1" dirty="0" smtClean="0">
                  <a:solidFill>
                    <a:srgbClr val="000066"/>
                  </a:solidFill>
                  <a:latin typeface="Calibri" pitchFamily="34" charset="0"/>
                </a:rPr>
                <a:t> </a:t>
              </a:r>
              <a:r>
                <a:rPr lang="en-US" b="1" dirty="0" err="1">
                  <a:solidFill>
                    <a:srgbClr val="000066"/>
                  </a:solidFill>
                  <a:latin typeface="Calibri" pitchFamily="34" charset="0"/>
                </a:rPr>
                <a:t>Acadêmicos</a:t>
              </a:r>
              <a:endParaRPr lang="en-US" b="1" dirty="0">
                <a:solidFill>
                  <a:srgbClr val="000066"/>
                </a:solidFill>
                <a:latin typeface="Calibri" pitchFamily="34" charset="0"/>
              </a:endParaRPr>
            </a:p>
            <a:p>
              <a:pPr marL="177800" lvl="1" indent="177800">
                <a:buFont typeface="Arial" charset="0"/>
                <a:buChar char="•"/>
              </a:pPr>
              <a:r>
                <a:rPr lang="en-US" b="1" dirty="0">
                  <a:solidFill>
                    <a:srgbClr val="000066"/>
                  </a:solidFill>
                  <a:latin typeface="Calibri" pitchFamily="34" charset="0"/>
                </a:rPr>
                <a:t>7 </a:t>
              </a:r>
              <a:r>
                <a:rPr lang="en-US" b="1" dirty="0" smtClean="0">
                  <a:solidFill>
                    <a:srgbClr val="000066"/>
                  </a:solidFill>
                  <a:latin typeface="Calibri" pitchFamily="34" charset="0"/>
                </a:rPr>
                <a:t>     </a:t>
              </a:r>
              <a:r>
                <a:rPr lang="en-US" b="1" dirty="0" err="1" smtClean="0">
                  <a:solidFill>
                    <a:srgbClr val="000066"/>
                  </a:solidFill>
                  <a:latin typeface="Calibri" pitchFamily="34" charset="0"/>
                </a:rPr>
                <a:t>Mestrados</a:t>
              </a:r>
              <a:r>
                <a:rPr lang="en-US" b="1" dirty="0" smtClean="0">
                  <a:solidFill>
                    <a:srgbClr val="000066"/>
                  </a:solidFill>
                  <a:latin typeface="Calibri" pitchFamily="34" charset="0"/>
                </a:rPr>
                <a:t> </a:t>
              </a:r>
              <a:r>
                <a:rPr lang="en-US" b="1" dirty="0" err="1" smtClean="0">
                  <a:solidFill>
                    <a:srgbClr val="000066"/>
                  </a:solidFill>
                  <a:latin typeface="Calibri" pitchFamily="34" charset="0"/>
                </a:rPr>
                <a:t>Profissionais</a:t>
              </a:r>
              <a:endParaRPr lang="en-US" b="1" dirty="0" smtClean="0">
                <a:solidFill>
                  <a:srgbClr val="000066"/>
                </a:solidFill>
                <a:latin typeface="Calibri" pitchFamily="34" charset="0"/>
              </a:endParaRPr>
            </a:p>
            <a:p>
              <a:pPr marL="177800" lvl="1" indent="177800">
                <a:buFont typeface="Arial" charset="0"/>
                <a:buChar char="•"/>
              </a:pPr>
              <a:r>
                <a:rPr lang="en-US" b="1" dirty="0" smtClean="0">
                  <a:solidFill>
                    <a:srgbClr val="000066"/>
                  </a:solidFill>
                  <a:latin typeface="Calibri" pitchFamily="34" charset="0"/>
                </a:rPr>
                <a:t>1      </a:t>
              </a:r>
              <a:r>
                <a:rPr lang="en-US" b="1" dirty="0" err="1" smtClean="0">
                  <a:solidFill>
                    <a:srgbClr val="000066"/>
                  </a:solidFill>
                  <a:latin typeface="Calibri" pitchFamily="34" charset="0"/>
                </a:rPr>
                <a:t>Doutorado</a:t>
              </a:r>
              <a:r>
                <a:rPr lang="en-US" b="1" dirty="0" smtClean="0">
                  <a:solidFill>
                    <a:srgbClr val="000066"/>
                  </a:solidFill>
                  <a:latin typeface="Calibri" pitchFamily="34" charset="0"/>
                </a:rPr>
                <a:t> Profissional</a:t>
              </a:r>
              <a:endParaRPr lang="en-US" b="1" dirty="0">
                <a:solidFill>
                  <a:srgbClr val="000066"/>
                </a:solidFill>
                <a:latin typeface="Calibri" pitchFamily="34" charset="0"/>
              </a:endParaRPr>
            </a:p>
            <a:p>
              <a:pPr marL="177800" lvl="1" indent="177800">
                <a:buFont typeface="Arial" charset="0"/>
                <a:buChar char="•"/>
              </a:pPr>
              <a:r>
                <a:rPr lang="en-US" b="1" dirty="0">
                  <a:solidFill>
                    <a:srgbClr val="000066"/>
                  </a:solidFill>
                  <a:latin typeface="Calibri" pitchFamily="34" charset="0"/>
                </a:rPr>
                <a:t>120 </a:t>
              </a:r>
              <a:r>
                <a:rPr lang="en-US" b="1" dirty="0" smtClean="0">
                  <a:solidFill>
                    <a:srgbClr val="000066"/>
                  </a:solidFill>
                  <a:latin typeface="Calibri" pitchFamily="34" charset="0"/>
                </a:rPr>
                <a:t> </a:t>
              </a:r>
              <a:r>
                <a:rPr lang="en-US" b="1" dirty="0" err="1" smtClean="0">
                  <a:solidFill>
                    <a:srgbClr val="000066"/>
                  </a:solidFill>
                  <a:latin typeface="Calibri" pitchFamily="34" charset="0"/>
                </a:rPr>
                <a:t>Grupos</a:t>
              </a:r>
              <a:r>
                <a:rPr lang="en-US" b="1" dirty="0" smtClean="0">
                  <a:solidFill>
                    <a:srgbClr val="000066"/>
                  </a:solidFill>
                  <a:latin typeface="Calibri" pitchFamily="34" charset="0"/>
                </a:rPr>
                <a:t> </a:t>
              </a:r>
              <a:r>
                <a:rPr lang="en-US" b="1" dirty="0">
                  <a:solidFill>
                    <a:srgbClr val="000066"/>
                  </a:solidFill>
                  <a:latin typeface="Calibri" pitchFamily="34" charset="0"/>
                </a:rPr>
                <a:t>de Pesquisa</a:t>
              </a:r>
            </a:p>
            <a:p>
              <a:pPr marL="177800" lvl="1" indent="177800">
                <a:buFont typeface="Arial" charset="0"/>
                <a:buChar char="•"/>
              </a:pPr>
              <a:r>
                <a:rPr lang="en-US" b="1" dirty="0">
                  <a:solidFill>
                    <a:srgbClr val="000066"/>
                  </a:solidFill>
                  <a:latin typeface="Calibri" pitchFamily="34" charset="0"/>
                </a:rPr>
                <a:t>8 </a:t>
              </a:r>
              <a:r>
                <a:rPr lang="en-US" b="1" dirty="0" smtClean="0">
                  <a:solidFill>
                    <a:srgbClr val="000066"/>
                  </a:solidFill>
                  <a:latin typeface="Calibri" pitchFamily="34" charset="0"/>
                </a:rPr>
                <a:t>     </a:t>
              </a:r>
              <a:r>
                <a:rPr lang="en-US" b="1" dirty="0" err="1" smtClean="0">
                  <a:solidFill>
                    <a:srgbClr val="000066"/>
                  </a:solidFill>
                  <a:latin typeface="Calibri" pitchFamily="34" charset="0"/>
                </a:rPr>
                <a:t>Núcleos</a:t>
              </a:r>
              <a:r>
                <a:rPr lang="en-US" b="1" dirty="0" smtClean="0">
                  <a:solidFill>
                    <a:srgbClr val="000066"/>
                  </a:solidFill>
                  <a:latin typeface="Calibri" pitchFamily="34" charset="0"/>
                </a:rPr>
                <a:t> </a:t>
              </a:r>
              <a:r>
                <a:rPr lang="en-US" b="1" dirty="0">
                  <a:solidFill>
                    <a:srgbClr val="000066"/>
                  </a:solidFill>
                  <a:latin typeface="Calibri" pitchFamily="34" charset="0"/>
                </a:rPr>
                <a:t>de </a:t>
              </a:r>
              <a:r>
                <a:rPr lang="en-US" b="1" dirty="0" err="1">
                  <a:solidFill>
                    <a:srgbClr val="000066"/>
                  </a:solidFill>
                  <a:latin typeface="Calibri" pitchFamily="34" charset="0"/>
                </a:rPr>
                <a:t>Excelência</a:t>
              </a:r>
              <a:endParaRPr lang="en-US" b="1" dirty="0">
                <a:solidFill>
                  <a:srgbClr val="000066"/>
                </a:solidFill>
                <a:latin typeface="Calibri" pitchFamily="34" charset="0"/>
              </a:endParaRPr>
            </a:p>
            <a:p>
              <a:pPr marL="177800" lvl="1" indent="177800">
                <a:buFont typeface="Arial" charset="0"/>
                <a:buChar char="•"/>
              </a:pPr>
              <a:r>
                <a:rPr lang="en-US" b="1" dirty="0">
                  <a:solidFill>
                    <a:srgbClr val="000066"/>
                  </a:solidFill>
                  <a:latin typeface="Calibri" pitchFamily="34" charset="0"/>
                </a:rPr>
                <a:t>300 </a:t>
              </a:r>
              <a:r>
                <a:rPr lang="en-US" b="1" dirty="0" err="1">
                  <a:solidFill>
                    <a:srgbClr val="000066"/>
                  </a:solidFill>
                  <a:latin typeface="Calibri" pitchFamily="34" charset="0"/>
                </a:rPr>
                <a:t>Projetos</a:t>
              </a:r>
              <a:r>
                <a:rPr lang="en-US" b="1" dirty="0">
                  <a:solidFill>
                    <a:srgbClr val="000066"/>
                  </a:solidFill>
                  <a:latin typeface="Calibri" pitchFamily="34" charset="0"/>
                </a:rPr>
                <a:t> de Pesquisa</a:t>
              </a:r>
            </a:p>
            <a:p>
              <a:pPr marL="177800" lvl="1" indent="177800">
                <a:buFont typeface="Arial" charset="0"/>
                <a:buChar char="•"/>
              </a:pPr>
              <a:r>
                <a:rPr lang="en-US" b="1" dirty="0">
                  <a:solidFill>
                    <a:srgbClr val="000066"/>
                  </a:solidFill>
                  <a:latin typeface="Calibri" pitchFamily="34" charset="0"/>
                </a:rPr>
                <a:t>344 </a:t>
              </a:r>
              <a:r>
                <a:rPr lang="en-US" b="1" dirty="0" err="1">
                  <a:solidFill>
                    <a:srgbClr val="000066"/>
                  </a:solidFill>
                  <a:latin typeface="Calibri" pitchFamily="34" charset="0"/>
                </a:rPr>
                <a:t>Doutores</a:t>
              </a:r>
              <a:r>
                <a:rPr lang="en-US" b="1" dirty="0">
                  <a:solidFill>
                    <a:srgbClr val="000066"/>
                  </a:solidFill>
                  <a:latin typeface="Calibri" pitchFamily="34" charset="0"/>
                </a:rPr>
                <a:t> </a:t>
              </a:r>
              <a:r>
                <a:rPr lang="en-US" b="1" dirty="0" err="1">
                  <a:solidFill>
                    <a:srgbClr val="000066"/>
                  </a:solidFill>
                  <a:latin typeface="Calibri" pitchFamily="34" charset="0"/>
                </a:rPr>
                <a:t>pesquisadores</a:t>
              </a:r>
              <a:endParaRPr lang="en-US" b="1" dirty="0">
                <a:solidFill>
                  <a:srgbClr val="000066"/>
                </a:solidFill>
                <a:latin typeface="Calibri" pitchFamily="34" charset="0"/>
              </a:endParaRPr>
            </a:p>
          </p:txBody>
        </p:sp>
      </p:grpSp>
      <p:grpSp>
        <p:nvGrpSpPr>
          <p:cNvPr id="29701" name="Grupo 38"/>
          <p:cNvGrpSpPr>
            <a:grpSpLocks/>
          </p:cNvGrpSpPr>
          <p:nvPr/>
        </p:nvGrpSpPr>
        <p:grpSpPr bwMode="auto">
          <a:xfrm>
            <a:off x="2429670" y="1255528"/>
            <a:ext cx="7285037" cy="4694237"/>
            <a:chOff x="928662" y="1428736"/>
            <a:chExt cx="7285037" cy="4694237"/>
          </a:xfrm>
        </p:grpSpPr>
        <p:pic>
          <p:nvPicPr>
            <p:cNvPr id="29721" name="Espaço Reservado para Conteúdo 3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28662" y="1428736"/>
              <a:ext cx="7285037" cy="469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CaixaDeTexto 24"/>
            <p:cNvSpPr txBox="1"/>
            <p:nvPr/>
          </p:nvSpPr>
          <p:spPr>
            <a:xfrm>
              <a:off x="2905099" y="2463786"/>
              <a:ext cx="901700" cy="3048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pt-BR" sz="1400" b="1" dirty="0">
                  <a:solidFill>
                    <a:schemeClr val="bg1">
                      <a:lumMod val="9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Ciência</a:t>
              </a: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4360837" y="3040048"/>
              <a:ext cx="1262062" cy="3048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pt-BR" sz="1400" b="1" dirty="0">
                  <a:solidFill>
                    <a:schemeClr val="bg1">
                      <a:lumMod val="9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Tecnologia</a:t>
              </a:r>
            </a:p>
          </p:txBody>
        </p:sp>
        <p:sp>
          <p:nvSpPr>
            <p:cNvPr id="29724" name="CaixaDeTexto 42"/>
            <p:cNvSpPr txBox="1">
              <a:spLocks noChangeArrowheads="1"/>
            </p:cNvSpPr>
            <p:nvPr/>
          </p:nvSpPr>
          <p:spPr bwMode="auto">
            <a:xfrm>
              <a:off x="3824288" y="4624398"/>
              <a:ext cx="11112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400" b="1">
                  <a:solidFill>
                    <a:srgbClr val="F2F2F2"/>
                  </a:solidFill>
                  <a:latin typeface="Verdana" pitchFamily="34" charset="0"/>
                  <a:ea typeface="ＭＳ Ｐゴシック"/>
                  <a:cs typeface="ＭＳ Ｐゴシック"/>
                </a:rPr>
                <a:t>Inovação</a:t>
              </a:r>
            </a:p>
          </p:txBody>
        </p:sp>
      </p:grpSp>
      <p:grpSp>
        <p:nvGrpSpPr>
          <p:cNvPr id="29702" name="Grupo 55"/>
          <p:cNvGrpSpPr>
            <a:grpSpLocks/>
          </p:cNvGrpSpPr>
          <p:nvPr/>
        </p:nvGrpSpPr>
        <p:grpSpPr bwMode="auto">
          <a:xfrm>
            <a:off x="1749822" y="4967856"/>
            <a:ext cx="3357563" cy="1685830"/>
            <a:chOff x="214282" y="3643314"/>
            <a:chExt cx="3357587" cy="2214578"/>
          </a:xfrm>
        </p:grpSpPr>
        <p:sp>
          <p:nvSpPr>
            <p:cNvPr id="44" name="Retângulo de cantos arredondados 43"/>
            <p:cNvSpPr/>
            <p:nvPr/>
          </p:nvSpPr>
          <p:spPr>
            <a:xfrm>
              <a:off x="214282" y="3643314"/>
              <a:ext cx="3357587" cy="221457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5" name="Retângulo 28"/>
            <p:cNvSpPr>
              <a:spLocks noChangeArrowheads="1"/>
            </p:cNvSpPr>
            <p:nvPr/>
          </p:nvSpPr>
          <p:spPr bwMode="auto">
            <a:xfrm>
              <a:off x="285719" y="3910348"/>
              <a:ext cx="3216136" cy="1077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77800" lvl="1">
                <a:defRPr/>
              </a:pPr>
              <a:r>
                <a:rPr lang="en-US" sz="1600" b="1" dirty="0" smtClean="0">
                  <a:solidFill>
                    <a:srgbClr val="000066"/>
                  </a:solidFill>
                  <a:latin typeface="Calibri" pitchFamily="34" charset="0"/>
                </a:rPr>
                <a:t>Portal </a:t>
              </a:r>
              <a:r>
                <a:rPr lang="en-US" sz="1600" b="1" dirty="0">
                  <a:solidFill>
                    <a:srgbClr val="000066"/>
                  </a:solidFill>
                  <a:latin typeface="Calibri" pitchFamily="34" charset="0"/>
                </a:rPr>
                <a:t>de Inovação Unisinos</a:t>
              </a:r>
              <a:endParaRPr lang="en-US" sz="1600" b="1" dirty="0">
                <a:solidFill>
                  <a:srgbClr val="000066"/>
                </a:solidFill>
                <a:latin typeface="Calibri" pitchFamily="34" charset="0"/>
                <a:ea typeface="Verdana" pitchFamily="34" charset="0"/>
                <a:cs typeface="Calibri" pitchFamily="34" charset="0"/>
              </a:endParaRPr>
            </a:p>
            <a:p>
              <a:pPr marL="177800" lvl="1">
                <a:defRPr/>
              </a:pPr>
              <a:r>
                <a:rPr lang="en-US" sz="1600" b="1" dirty="0" err="1">
                  <a:solidFill>
                    <a:srgbClr val="000066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Tecnosinos</a:t>
              </a:r>
              <a:endParaRPr lang="en-US" sz="1600" b="1" dirty="0">
                <a:solidFill>
                  <a:srgbClr val="000066"/>
                </a:solidFill>
                <a:latin typeface="Calibri" pitchFamily="34" charset="0"/>
                <a:ea typeface="Verdana" pitchFamily="34" charset="0"/>
                <a:cs typeface="Calibri" pitchFamily="34" charset="0"/>
              </a:endParaRPr>
            </a:p>
            <a:p>
              <a:pPr marL="177800" lvl="1">
                <a:defRPr/>
              </a:pPr>
              <a:r>
                <a:rPr lang="en-US" sz="1600" b="1" dirty="0">
                  <a:solidFill>
                    <a:srgbClr val="000066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Unitec</a:t>
              </a:r>
            </a:p>
            <a:p>
              <a:pPr marL="177800" lvl="1">
                <a:defRPr/>
              </a:pPr>
              <a:r>
                <a:rPr lang="en-US" sz="1600" b="1" dirty="0" err="1">
                  <a:solidFill>
                    <a:srgbClr val="000066"/>
                  </a:solidFill>
                  <a:latin typeface="Calibri" pitchFamily="34" charset="0"/>
                  <a:ea typeface="Verdana" pitchFamily="34" charset="0"/>
                  <a:cs typeface="Calibri" pitchFamily="34" charset="0"/>
                </a:rPr>
                <a:t>Empresas</a:t>
              </a:r>
              <a:endParaRPr lang="en-US" sz="1600" b="1" dirty="0">
                <a:solidFill>
                  <a:srgbClr val="000066"/>
                </a:solidFill>
                <a:latin typeface="Calibri" pitchFamily="34" charset="0"/>
                <a:ea typeface="Verdana" pitchFamily="34" charset="0"/>
                <a:cs typeface="Calibri" pitchFamily="34" charset="0"/>
              </a:endParaRPr>
            </a:p>
          </p:txBody>
        </p:sp>
      </p:grpSp>
      <p:grpSp>
        <p:nvGrpSpPr>
          <p:cNvPr id="29705" name="Grupo 52"/>
          <p:cNvGrpSpPr>
            <a:grpSpLocks/>
          </p:cNvGrpSpPr>
          <p:nvPr/>
        </p:nvGrpSpPr>
        <p:grpSpPr bwMode="auto">
          <a:xfrm>
            <a:off x="8244391" y="2734629"/>
            <a:ext cx="3285671" cy="2021361"/>
            <a:chOff x="-214314" y="214290"/>
            <a:chExt cx="3286148" cy="3000396"/>
          </a:xfrm>
        </p:grpSpPr>
        <p:sp>
          <p:nvSpPr>
            <p:cNvPr id="54" name="Retângulo de cantos arredondados 53"/>
            <p:cNvSpPr/>
            <p:nvPr/>
          </p:nvSpPr>
          <p:spPr>
            <a:xfrm>
              <a:off x="-142876" y="214290"/>
              <a:ext cx="3214710" cy="300039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4835" name="Retângulo 28"/>
            <p:cNvSpPr>
              <a:spLocks noChangeArrowheads="1"/>
            </p:cNvSpPr>
            <p:nvPr/>
          </p:nvSpPr>
          <p:spPr bwMode="auto">
            <a:xfrm>
              <a:off x="-214314" y="310969"/>
              <a:ext cx="3140017" cy="13896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66"/>
                  </a:solidFill>
                  <a:latin typeface="Calibri" pitchFamily="34" charset="0"/>
                </a:rPr>
                <a:t>    </a:t>
              </a:r>
              <a:r>
                <a:rPr lang="en-US" sz="1600" b="1" dirty="0" err="1">
                  <a:solidFill>
                    <a:srgbClr val="000066"/>
                  </a:solidFill>
                  <a:latin typeface="Calibri" pitchFamily="34" charset="0"/>
                </a:rPr>
                <a:t>Institutos</a:t>
              </a:r>
              <a:r>
                <a:rPr lang="en-US" sz="1600" b="1" dirty="0">
                  <a:solidFill>
                    <a:srgbClr val="000066"/>
                  </a:solidFill>
                  <a:latin typeface="Calibri" pitchFamily="34" charset="0"/>
                </a:rPr>
                <a:t> </a:t>
              </a:r>
              <a:r>
                <a:rPr lang="en-US" sz="1600" b="1" dirty="0" err="1">
                  <a:solidFill>
                    <a:srgbClr val="000066"/>
                  </a:solidFill>
                  <a:latin typeface="Calibri" pitchFamily="34" charset="0"/>
                </a:rPr>
                <a:t>Tecnológicos</a:t>
              </a:r>
              <a:endParaRPr lang="en-US" sz="1600" b="1" dirty="0">
                <a:solidFill>
                  <a:srgbClr val="000066"/>
                </a:solidFill>
                <a:latin typeface="Calibri" pitchFamily="34" charset="0"/>
              </a:endParaRPr>
            </a:p>
            <a:p>
              <a:pPr marL="177800" lvl="1">
                <a:defRPr/>
              </a:pPr>
              <a:r>
                <a:rPr lang="en-US" sz="1600" b="1" dirty="0">
                  <a:solidFill>
                    <a:srgbClr val="000066"/>
                  </a:solidFill>
                  <a:latin typeface="Calibri" pitchFamily="34" charset="0"/>
                </a:rPr>
                <a:t>Outros Labs de PDI</a:t>
              </a:r>
            </a:p>
            <a:p>
              <a:pPr marL="177800" lvl="1">
                <a:defRPr/>
              </a:pPr>
              <a:r>
                <a:rPr lang="en-US" sz="1600" b="1" dirty="0">
                  <a:solidFill>
                    <a:srgbClr val="000066"/>
                  </a:solidFill>
                  <a:latin typeface="Calibri" pitchFamily="34" charset="0"/>
                </a:rPr>
                <a:t>Escritório de Projetos</a:t>
              </a:r>
            </a:p>
            <a:p>
              <a:pPr marL="177800" lvl="1">
                <a:defRPr/>
              </a:pPr>
              <a:r>
                <a:rPr lang="en-US" sz="1600" b="1" dirty="0">
                  <a:solidFill>
                    <a:srgbClr val="000066"/>
                  </a:solidFill>
                  <a:latin typeface="Calibri" pitchFamily="34" charset="0"/>
                </a:rPr>
                <a:t>NITT</a:t>
              </a:r>
            </a:p>
            <a:p>
              <a:pPr marL="177800" lvl="1">
                <a:defRPr/>
              </a:pPr>
              <a:r>
                <a:rPr lang="en-US" sz="1600" b="1" dirty="0" err="1">
                  <a:solidFill>
                    <a:srgbClr val="000066"/>
                  </a:solidFill>
                  <a:latin typeface="Calibri" pitchFamily="34" charset="0"/>
                </a:rPr>
                <a:t>Comitê</a:t>
              </a:r>
              <a:r>
                <a:rPr lang="en-US" sz="1600" b="1" dirty="0">
                  <a:solidFill>
                    <a:srgbClr val="000066"/>
                  </a:solidFill>
                  <a:latin typeface="Calibri" pitchFamily="34" charset="0"/>
                </a:rPr>
                <a:t> de C&amp;T&amp;I</a:t>
              </a:r>
              <a:endParaRPr lang="en-US" sz="1600" b="1" dirty="0">
                <a:solidFill>
                  <a:srgbClr val="4D608B"/>
                </a:solidFill>
                <a:latin typeface="Calibri" pitchFamily="34" charset="0"/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9727"/>
            <a:ext cx="10515600" cy="1325563"/>
          </a:xfrm>
        </p:spPr>
        <p:txBody>
          <a:bodyPr/>
          <a:lstStyle/>
          <a:p>
            <a:r>
              <a:rPr lang="pt-BR" b="1" dirty="0" smtClean="0"/>
              <a:t>Ecossistema de Inovação Unisinos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738002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 descr="SLIDE 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87" y="44450"/>
            <a:ext cx="9123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2"/>
          <p:cNvSpPr>
            <a:spLocks noChangeArrowheads="1"/>
          </p:cNvSpPr>
          <p:nvPr/>
        </p:nvSpPr>
        <p:spPr bwMode="auto">
          <a:xfrm>
            <a:off x="773723" y="4521476"/>
            <a:ext cx="2943084" cy="199076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pt-BR" sz="1800"/>
          </a:p>
        </p:txBody>
      </p:sp>
      <p:sp>
        <p:nvSpPr>
          <p:cNvPr id="19" name="Retângulo 14"/>
          <p:cNvSpPr>
            <a:spLocks noChangeArrowheads="1"/>
          </p:cNvSpPr>
          <p:nvPr/>
        </p:nvSpPr>
        <p:spPr bwMode="auto">
          <a:xfrm>
            <a:off x="8616462" y="324243"/>
            <a:ext cx="2904272" cy="190314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pt-BR" sz="1800"/>
          </a:p>
        </p:txBody>
      </p:sp>
      <p:pic>
        <p:nvPicPr>
          <p:cNvPr id="20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20" y="324243"/>
            <a:ext cx="2947471" cy="207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ttps://media.licdn.com/media-proxy/ext?w=800&amp;h=800&amp;hash=3N4rWB7tbKihGCg3EGcHxLvZv8s%3D&amp;ora=1%2CaFBCTXdkRmpGL2lvQUFBPQ%2CxAVta9Er0Vinkhwfjw8177yE41y87UNCVordEGXyD3u0qYrdfyG_L8TeKuGhuV4efnkclFU3LvL6EjGzD5e0fom8L4512sLsdY27dA4BYBI3iSdF_NQ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662" y="2872154"/>
            <a:ext cx="2932127" cy="164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g87293" descr="b564a5e5-7241-45ad-9e7e-729f81ea459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62" y="5055089"/>
            <a:ext cx="2815922" cy="159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1"/>
          <p:cNvSpPr txBox="1">
            <a:spLocks noChangeArrowheads="1"/>
          </p:cNvSpPr>
          <p:nvPr/>
        </p:nvSpPr>
        <p:spPr bwMode="auto">
          <a:xfrm>
            <a:off x="5436235" y="3473450"/>
            <a:ext cx="1368425" cy="7381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Institutos Tecnológicos</a:t>
            </a:r>
          </a:p>
          <a:p>
            <a:pPr algn="ctr" eaLnBrk="1" hangingPunct="1"/>
            <a:r>
              <a:rPr lang="pt-BR" altLang="pt-B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Unisinos </a:t>
            </a:r>
            <a:endParaRPr lang="pt-BR" altLang="pt-BR" sz="1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7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" y="-1764970"/>
            <a:ext cx="12176798" cy="9135178"/>
          </a:xfrm>
        </p:spPr>
      </p:pic>
      <p:pic>
        <p:nvPicPr>
          <p:cNvPr id="1026" name="Picture 2" descr="Resultado de imagem para logo facebook branco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426" y="5671671"/>
            <a:ext cx="307311" cy="30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83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iles.fromsmash.com/028d224c-f791-11e7-830d-0a39043893bc/%20-7_1515758796_optimized.jpg">
            <a:extLst>
              <a:ext uri="{FF2B5EF4-FFF2-40B4-BE49-F238E27FC236}">
                <a16:creationId xmlns:a16="http://schemas.microsoft.com/office/drawing/2014/main" id="{74391DDE-0157-48AE-A6D4-D4DEFF89A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72" y="-474749"/>
            <a:ext cx="11210283" cy="7426534"/>
          </a:xfrm>
          <a:prstGeom prst="rect">
            <a:avLst/>
          </a:prstGeom>
          <a:noFill/>
          <a:ln w="0" cmpd="sng">
            <a:gradFill>
              <a:gsLst>
                <a:gs pos="0">
                  <a:schemeClr val="bg1"/>
                </a:gs>
                <a:gs pos="100000">
                  <a:srgbClr val="6F97A0"/>
                </a:gs>
              </a:gsLst>
              <a:lin ang="5400000" scaled="1"/>
            </a:gradFill>
            <a:prstDash val="sysDash"/>
          </a:ln>
          <a:effectLst>
            <a:outerShdw blurRad="190500" dist="508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2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5675" cy="6856760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136187" y="4124528"/>
            <a:ext cx="7219957" cy="2441642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865" y="1724024"/>
            <a:ext cx="3149699" cy="208597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/>
          <a:stretch/>
        </p:blipFill>
        <p:spPr>
          <a:xfrm>
            <a:off x="136187" y="1724024"/>
            <a:ext cx="3162092" cy="209171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0"/>
          <a:stretch/>
        </p:blipFill>
        <p:spPr>
          <a:xfrm>
            <a:off x="2529959" y="97277"/>
            <a:ext cx="2315682" cy="151637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" b="5663"/>
          <a:stretch/>
        </p:blipFill>
        <p:spPr>
          <a:xfrm>
            <a:off x="9749147" y="114973"/>
            <a:ext cx="2298358" cy="150954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" b="10425"/>
          <a:stretch/>
        </p:blipFill>
        <p:spPr>
          <a:xfrm>
            <a:off x="6603150" y="1731523"/>
            <a:ext cx="3193205" cy="207537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2311" b="2385"/>
          <a:stretch/>
        </p:blipFill>
        <p:spPr>
          <a:xfrm>
            <a:off x="9873941" y="1724024"/>
            <a:ext cx="2188357" cy="208287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80"/>
          <a:stretch/>
        </p:blipFill>
        <p:spPr>
          <a:xfrm>
            <a:off x="148096" y="93713"/>
            <a:ext cx="2283820" cy="151993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33"/>
          <a:stretch/>
        </p:blipFill>
        <p:spPr>
          <a:xfrm>
            <a:off x="7356144" y="85789"/>
            <a:ext cx="2292538" cy="153578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1"/>
          <a:srcRect l="5798" t="10417" b="5575"/>
          <a:stretch/>
        </p:blipFill>
        <p:spPr>
          <a:xfrm>
            <a:off x="4950714" y="85789"/>
            <a:ext cx="2304965" cy="1541639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327865" y="4240122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b="1" dirty="0" smtClean="0">
                <a:solidFill>
                  <a:srgbClr val="20409A"/>
                </a:solidFill>
                <a:latin typeface="Roboto"/>
                <a:ea typeface="Roboto"/>
                <a:cs typeface="Roboto"/>
                <a:sym typeface="Roboto"/>
              </a:rPr>
              <a:t>Portal de Inovação</a:t>
            </a:r>
          </a:p>
          <a:p>
            <a:r>
              <a:rPr lang="pt-BR" dirty="0" smtClean="0">
                <a:solidFill>
                  <a:srgbClr val="20409A"/>
                </a:solidFill>
                <a:latin typeface="Roboto"/>
                <a:ea typeface="Roboto"/>
                <a:cs typeface="Roboto"/>
                <a:sym typeface="Roboto"/>
              </a:rPr>
              <a:t>Inaugurado em maio de 2017 o Portal de Inovação Unisinos, ao longo de seus dois anos e meio de operação, cumpre seu papel de estímulo ao desenvolvimento e inovação, fomentando as relações entre a universidade, as empresas, o governo e a sociedade. </a:t>
            </a:r>
            <a:endParaRPr lang="pt-BR" dirty="0">
              <a:solidFill>
                <a:srgbClr val="20409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8237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0"/>
            <a:ext cx="12319686" cy="6858000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9518821" y="0"/>
            <a:ext cx="2656701" cy="6858000"/>
          </a:xfrm>
          <a:prstGeom prst="rect">
            <a:avLst/>
          </a:prstGeom>
          <a:solidFill>
            <a:srgbClr val="7EB5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862120" y="0"/>
            <a:ext cx="2656701" cy="6858000"/>
          </a:xfrm>
          <a:prstGeom prst="rect">
            <a:avLst/>
          </a:prstGeom>
          <a:solidFill>
            <a:srgbClr val="CF661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201300" y="0"/>
            <a:ext cx="2656701" cy="6858000"/>
          </a:xfrm>
          <a:prstGeom prst="rect">
            <a:avLst/>
          </a:prstGeom>
          <a:solidFill>
            <a:srgbClr val="414F98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80000" y="216273"/>
            <a:ext cx="40693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 smtClean="0">
                <a:solidFill>
                  <a:srgbClr val="20409A"/>
                </a:solidFill>
                <a:latin typeface="Roboto"/>
                <a:ea typeface="Roboto"/>
                <a:cs typeface="Roboto"/>
                <a:sym typeface="Roboto"/>
              </a:rPr>
              <a:t>Resultados</a:t>
            </a:r>
            <a:endParaRPr lang="pt-BR" sz="4000" b="1" dirty="0">
              <a:solidFill>
                <a:srgbClr val="20409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40000" y="3348000"/>
            <a:ext cx="25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smtClean="0">
                <a:solidFill>
                  <a:srgbClr val="20409A"/>
                </a:solidFill>
                <a:latin typeface="Roboto"/>
                <a:ea typeface="Roboto"/>
                <a:cs typeface="Roboto"/>
                <a:sym typeface="Roboto"/>
              </a:rPr>
              <a:t>2019 </a:t>
            </a:r>
            <a:r>
              <a:rPr lang="pt-BR" sz="1600" dirty="0" smtClean="0">
                <a:solidFill>
                  <a:srgbClr val="20409A"/>
                </a:solidFill>
                <a:latin typeface="Roboto"/>
                <a:ea typeface="Roboto"/>
                <a:cs typeface="Roboto"/>
                <a:sym typeface="Roboto"/>
              </a:rPr>
              <a:t>(até 19.09.2019)</a:t>
            </a:r>
            <a:endParaRPr lang="pt-BR" sz="1600" dirty="0"/>
          </a:p>
        </p:txBody>
      </p:sp>
      <p:sp>
        <p:nvSpPr>
          <p:cNvPr id="14" name="Retângulo 13"/>
          <p:cNvSpPr/>
          <p:nvPr/>
        </p:nvSpPr>
        <p:spPr>
          <a:xfrm>
            <a:off x="540000" y="4248000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smtClean="0">
                <a:solidFill>
                  <a:srgbClr val="20409A"/>
                </a:solidFill>
                <a:latin typeface="Roboto"/>
                <a:sym typeface="Roboto"/>
              </a:rPr>
              <a:t>2018</a:t>
            </a:r>
            <a:endParaRPr lang="pt-BR" sz="2800" dirty="0"/>
          </a:p>
        </p:txBody>
      </p:sp>
      <p:sp>
        <p:nvSpPr>
          <p:cNvPr id="15" name="Retângulo 14"/>
          <p:cNvSpPr/>
          <p:nvPr/>
        </p:nvSpPr>
        <p:spPr>
          <a:xfrm>
            <a:off x="540000" y="5220000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smtClean="0">
                <a:solidFill>
                  <a:srgbClr val="20409A"/>
                </a:solidFill>
                <a:latin typeface="Roboto"/>
                <a:sym typeface="Roboto"/>
              </a:rPr>
              <a:t>2017</a:t>
            </a:r>
            <a:endParaRPr lang="pt-BR" sz="2800" dirty="0"/>
          </a:p>
        </p:txBody>
      </p:sp>
      <p:sp>
        <p:nvSpPr>
          <p:cNvPr id="20" name="Retângulo 19"/>
          <p:cNvSpPr/>
          <p:nvPr/>
        </p:nvSpPr>
        <p:spPr>
          <a:xfrm>
            <a:off x="4248000" y="3348000"/>
            <a:ext cx="2508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8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90.817.034</a:t>
            </a:r>
            <a:endParaRPr lang="pt-BR" sz="2000" b="1" dirty="0">
              <a:solidFill>
                <a:srgbClr val="E2E2E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4248000" y="4248000"/>
            <a:ext cx="3177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8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97.610.452</a:t>
            </a:r>
            <a:endParaRPr lang="pt-BR" sz="2800" b="1" dirty="0">
              <a:solidFill>
                <a:srgbClr val="E2E2E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4248000" y="5220000"/>
            <a:ext cx="2508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8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95.574.385</a:t>
            </a:r>
            <a:endParaRPr lang="pt-BR" sz="2000" b="1" dirty="0">
              <a:solidFill>
                <a:srgbClr val="E2E2E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9720000" y="3348000"/>
            <a:ext cx="2481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8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5.907.179</a:t>
            </a:r>
            <a:endParaRPr lang="pt-BR" sz="2000" b="1" dirty="0">
              <a:solidFill>
                <a:srgbClr val="E2E2E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9720000" y="4248000"/>
            <a:ext cx="2626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8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3.433.086</a:t>
            </a:r>
            <a:endParaRPr lang="pt-BR" sz="2000" b="1" dirty="0">
              <a:solidFill>
                <a:srgbClr val="E2E2E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9720000" y="5220000"/>
            <a:ext cx="2593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8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2.787.029</a:t>
            </a:r>
            <a:endParaRPr lang="pt-BR" sz="2000" b="1" dirty="0">
              <a:solidFill>
                <a:srgbClr val="E2E2E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4222381" y="2520000"/>
            <a:ext cx="2642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E2E2E2"/>
                </a:solidFill>
                <a:latin typeface="Roboto"/>
                <a:sym typeface="Roboto"/>
              </a:rPr>
              <a:t>TOTAL DE ESFORÇOS</a:t>
            </a:r>
            <a:endParaRPr lang="pt-BR" dirty="0">
              <a:solidFill>
                <a:srgbClr val="E2E2E2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9592094" y="2520000"/>
            <a:ext cx="2431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E2E2E2"/>
                </a:solidFill>
                <a:latin typeface="Roboto"/>
                <a:sym typeface="Roboto"/>
              </a:rPr>
              <a:t>TAXAS APROVADOS E/OU CAPTADOS</a:t>
            </a:r>
            <a:endParaRPr lang="pt-BR" dirty="0">
              <a:solidFill>
                <a:srgbClr val="E2E2E2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180000" y="1417015"/>
            <a:ext cx="40436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20409A"/>
                </a:solidFill>
                <a:latin typeface="Roboto"/>
                <a:ea typeface="Roboto"/>
                <a:cs typeface="Roboto"/>
                <a:sym typeface="Roboto"/>
              </a:rPr>
              <a:t>Entre 01.01.2016 e 18.09.2019 a UAPPG aprovou mais de </a:t>
            </a:r>
            <a:r>
              <a:rPr lang="pt-BR" sz="2400" b="1" dirty="0" smtClean="0">
                <a:solidFill>
                  <a:srgbClr val="20409A"/>
                </a:solidFill>
                <a:latin typeface="Roboto"/>
                <a:ea typeface="Roboto"/>
                <a:cs typeface="Roboto"/>
                <a:sym typeface="Roboto"/>
              </a:rPr>
              <a:t>147,6 MI </a:t>
            </a:r>
            <a:r>
              <a:rPr lang="pt-BR" dirty="0" smtClean="0">
                <a:solidFill>
                  <a:srgbClr val="20409A"/>
                </a:solidFill>
                <a:latin typeface="Roboto"/>
                <a:ea typeface="Roboto"/>
                <a:cs typeface="Roboto"/>
                <a:sym typeface="Roboto"/>
              </a:rPr>
              <a:t>em projetos CNPJ.</a:t>
            </a:r>
            <a:endParaRPr lang="pt-BR" dirty="0"/>
          </a:p>
        </p:txBody>
      </p:sp>
      <p:sp>
        <p:nvSpPr>
          <p:cNvPr id="29" name="Retângulo 28"/>
          <p:cNvSpPr/>
          <p:nvPr/>
        </p:nvSpPr>
        <p:spPr>
          <a:xfrm>
            <a:off x="7020000" y="3348000"/>
            <a:ext cx="248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8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45.968.034</a:t>
            </a:r>
            <a:endParaRPr lang="pt-BR" sz="2000" b="1" dirty="0">
              <a:solidFill>
                <a:srgbClr val="E2E2E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7020000" y="4248000"/>
            <a:ext cx="2732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8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47.018.580</a:t>
            </a:r>
            <a:endParaRPr lang="pt-BR" sz="2000" b="1" dirty="0">
              <a:solidFill>
                <a:srgbClr val="E2E2E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7020000" y="5220000"/>
            <a:ext cx="2792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8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44.017.848</a:t>
            </a:r>
            <a:endParaRPr lang="pt-BR" sz="2000" b="1" dirty="0">
              <a:solidFill>
                <a:srgbClr val="E2E2E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7063770" y="2520000"/>
            <a:ext cx="2431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E2E2E2"/>
                </a:solidFill>
                <a:latin typeface="Roboto"/>
                <a:sym typeface="Roboto"/>
              </a:rPr>
              <a:t>APROVADOS E/OU CAPTADOS</a:t>
            </a:r>
            <a:endParaRPr lang="pt-BR" dirty="0">
              <a:solidFill>
                <a:srgbClr val="E2E2E2"/>
              </a:solidFill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540000" y="6120000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smtClean="0">
                <a:solidFill>
                  <a:srgbClr val="20409A"/>
                </a:solidFill>
                <a:latin typeface="Roboto"/>
                <a:sym typeface="Roboto"/>
              </a:rPr>
              <a:t>2016</a:t>
            </a:r>
            <a:endParaRPr lang="pt-BR" sz="2800" dirty="0"/>
          </a:p>
        </p:txBody>
      </p:sp>
      <p:sp>
        <p:nvSpPr>
          <p:cNvPr id="37" name="Retângulo 36"/>
          <p:cNvSpPr/>
          <p:nvPr/>
        </p:nvSpPr>
        <p:spPr>
          <a:xfrm>
            <a:off x="4248000" y="6120000"/>
            <a:ext cx="2508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8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83.412.336</a:t>
            </a:r>
            <a:endParaRPr lang="pt-BR" sz="2000" b="1" dirty="0">
              <a:solidFill>
                <a:srgbClr val="E2E2E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9720000" y="6120000"/>
            <a:ext cx="2106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8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906.077</a:t>
            </a:r>
            <a:endParaRPr lang="pt-BR" sz="2000" b="1" dirty="0">
              <a:solidFill>
                <a:srgbClr val="E2E2E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7020000" y="6120000"/>
            <a:ext cx="2763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800" b="1" dirty="0" smtClean="0">
                <a:solidFill>
                  <a:srgbClr val="E2E2E2"/>
                </a:solidFill>
                <a:latin typeface="Roboto"/>
                <a:ea typeface="Roboto"/>
                <a:cs typeface="Roboto"/>
                <a:sym typeface="Roboto"/>
              </a:rPr>
              <a:t>10.685.879</a:t>
            </a:r>
            <a:endParaRPr lang="pt-BR" sz="2000" b="1" dirty="0">
              <a:solidFill>
                <a:srgbClr val="E2E2E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64" y="816437"/>
            <a:ext cx="1147574" cy="1147574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61" y="576106"/>
            <a:ext cx="1423114" cy="142311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430" y="576106"/>
            <a:ext cx="1515458" cy="151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7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466689"/>
              </p:ext>
            </p:extLst>
          </p:nvPr>
        </p:nvGraphicFramePr>
        <p:xfrm>
          <a:off x="2379784" y="1429827"/>
          <a:ext cx="7107114" cy="5322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6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7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7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53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Período de referência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Taxa de inovação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Produto novo para o mercado nacional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Processo novo para o mercado nacional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1998-2000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31,5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4,1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2,7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2001-2003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33,2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2,7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1,2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2003-2005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33,3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3,2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1,6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2006-2008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38,1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4,1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>
                          <a:effectLst/>
                        </a:rPr>
                        <a:t>2,3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2009-2011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35,6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3,7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2,1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2012-2014</a:t>
                      </a:r>
                      <a:endParaRPr lang="pt-BR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36,4</a:t>
                      </a:r>
                      <a:endParaRPr lang="pt-BR" sz="2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3,8</a:t>
                      </a:r>
                      <a:endParaRPr lang="pt-BR" sz="2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2,6</a:t>
                      </a:r>
                      <a:endParaRPr lang="pt-BR" sz="2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4" marR="51434" marT="0" marB="0" anchor="ctr"/>
                </a:tc>
                <a:extLst>
                  <a:ext uri="{0D108BD9-81ED-4DB2-BD59-A6C34878D82A}">
                    <a16:rowId xmlns:a16="http://schemas.microsoft.com/office/drawing/2014/main" val="2904010038"/>
                  </a:ext>
                </a:extLst>
              </a:tr>
              <a:tr h="441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MÉDIA </a:t>
                      </a:r>
                    </a:p>
                  </a:txBody>
                  <a:tcPr marL="51434" marR="51434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34,7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3,6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2,1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402479717"/>
                  </a:ext>
                </a:extLst>
              </a:tr>
              <a:tr h="12785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Empresas com relação com universidades </a:t>
                      </a:r>
                      <a:endParaRPr lang="pt-BR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2007-2009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91,4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41,2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100" dirty="0">
                          <a:effectLst/>
                        </a:rPr>
                        <a:t>24,3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2379784" y="5486400"/>
            <a:ext cx="7104329" cy="1266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Retângulo 4"/>
          <p:cNvSpPr/>
          <p:nvPr/>
        </p:nvSpPr>
        <p:spPr>
          <a:xfrm>
            <a:off x="2379784" y="5028089"/>
            <a:ext cx="7104329" cy="458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pt-BR" b="1" dirty="0" smtClean="0"/>
              <a:t>Inovação nas empresas brasileiras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88940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 l="53919"/>
          <a:stretch/>
        </p:blipFill>
        <p:spPr>
          <a:xfrm>
            <a:off x="6573794" y="1"/>
            <a:ext cx="5618205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5;p13"/>
          <p:cNvSpPr txBox="1"/>
          <p:nvPr/>
        </p:nvSpPr>
        <p:spPr>
          <a:xfrm>
            <a:off x="1191107" y="2954004"/>
            <a:ext cx="5042400" cy="9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3200" b="1" dirty="0" smtClean="0">
                <a:solidFill>
                  <a:srgbClr val="20409A"/>
                </a:solidFill>
                <a:latin typeface="Roboto"/>
                <a:ea typeface="Roboto"/>
                <a:cs typeface="Roboto"/>
                <a:sym typeface="Roboto"/>
              </a:rPr>
              <a:t>Portal de Inovação UNISINOS</a:t>
            </a:r>
            <a:endParaRPr sz="3200" b="1" dirty="0">
              <a:solidFill>
                <a:srgbClr val="20409A"/>
              </a:solidFill>
              <a:latin typeface="Roboto"/>
              <a:ea typeface="Roboto"/>
              <a:cs typeface="Roboto"/>
              <a:sym typeface="Roboto"/>
            </a:endParaRPr>
          </a:p>
          <a:p>
            <a:r>
              <a:rPr lang="pt-BR" sz="2400" dirty="0" smtClean="0">
                <a:solidFill>
                  <a:srgbClr val="20409A"/>
                </a:solidFill>
                <a:latin typeface="Roboto"/>
                <a:ea typeface="Roboto"/>
                <a:cs typeface="Roboto"/>
                <a:sym typeface="Roboto"/>
              </a:rPr>
              <a:t>Um ambiente que transforma conhecimento em inovação</a:t>
            </a:r>
          </a:p>
        </p:txBody>
      </p:sp>
    </p:spTree>
    <p:extLst>
      <p:ext uri="{BB962C8B-B14F-4D97-AF65-F5344CB8AC3E}">
        <p14:creationId xmlns:p14="http://schemas.microsoft.com/office/powerpoint/2010/main" val="27771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260</Words>
  <Application>Microsoft Office PowerPoint</Application>
  <PresentationFormat>Widescreen</PresentationFormat>
  <Paragraphs>93</Paragraphs>
  <Slides>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8" baseType="lpstr">
      <vt:lpstr>ＭＳ Ｐゴシック</vt:lpstr>
      <vt:lpstr>Arial</vt:lpstr>
      <vt:lpstr>Calibri</vt:lpstr>
      <vt:lpstr>Calibri Light</vt:lpstr>
      <vt:lpstr>Roboto</vt:lpstr>
      <vt:lpstr>Tahoma</vt:lpstr>
      <vt:lpstr>Times New Roman</vt:lpstr>
      <vt:lpstr>Verdana</vt:lpstr>
      <vt:lpstr>Tema do Office</vt:lpstr>
      <vt:lpstr>Apresentação do PowerPoint</vt:lpstr>
      <vt:lpstr>Ecossistema de Inovação Unisinos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Inovação nas empresas brasileiras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Joice Geisiane Muller Oliveira</dc:creator>
  <cp:lastModifiedBy>Autor 2</cp:lastModifiedBy>
  <cp:revision>45</cp:revision>
  <dcterms:created xsi:type="dcterms:W3CDTF">2019-09-18T14:06:48Z</dcterms:created>
  <dcterms:modified xsi:type="dcterms:W3CDTF">2019-10-02T14:24:41Z</dcterms:modified>
</cp:coreProperties>
</file>